
<file path=[Content_Types].xml><?xml version="1.0" encoding="utf-8"?>
<Types xmlns="http://schemas.openxmlformats.org/package/2006/content-types">
  <Default Extension="png" ContentType="image/png"/>
  <Default Extension="mpeg" ContentType="video/mpe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microsoft.com/office/2006/relationships/ui/userCustomization" Target="userCustomization/customUI.xml"/><Relationship Id="rId1" Type="http://schemas.openxmlformats.org/officeDocument/2006/relationships/officeDocument" Target="ppt/presentation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37"/>
  </p:notesMasterIdLst>
  <p:handoutMasterIdLst>
    <p:handoutMasterId r:id="rId38"/>
  </p:handoutMasterIdLst>
  <p:sldIdLst>
    <p:sldId id="306" r:id="rId2"/>
    <p:sldId id="307" r:id="rId3"/>
    <p:sldId id="308" r:id="rId4"/>
    <p:sldId id="415" r:id="rId5"/>
    <p:sldId id="428" r:id="rId6"/>
    <p:sldId id="413" r:id="rId7"/>
    <p:sldId id="426" r:id="rId8"/>
    <p:sldId id="422" r:id="rId9"/>
    <p:sldId id="423" r:id="rId10"/>
    <p:sldId id="424" r:id="rId11"/>
    <p:sldId id="425" r:id="rId12"/>
    <p:sldId id="417" r:id="rId13"/>
    <p:sldId id="420" r:id="rId14"/>
    <p:sldId id="435" r:id="rId15"/>
    <p:sldId id="437" r:id="rId16"/>
    <p:sldId id="438" r:id="rId17"/>
    <p:sldId id="439" r:id="rId18"/>
    <p:sldId id="362" r:id="rId19"/>
    <p:sldId id="403" r:id="rId20"/>
    <p:sldId id="388" r:id="rId21"/>
    <p:sldId id="389" r:id="rId22"/>
    <p:sldId id="394" r:id="rId23"/>
    <p:sldId id="414" r:id="rId24"/>
    <p:sldId id="393" r:id="rId25"/>
    <p:sldId id="395" r:id="rId26"/>
    <p:sldId id="396" r:id="rId27"/>
    <p:sldId id="408" r:id="rId28"/>
    <p:sldId id="402" r:id="rId29"/>
    <p:sldId id="321" r:id="rId30"/>
    <p:sldId id="410" r:id="rId31"/>
    <p:sldId id="421" r:id="rId32"/>
    <p:sldId id="398" r:id="rId33"/>
    <p:sldId id="409" r:id="rId34"/>
    <p:sldId id="430" r:id="rId35"/>
    <p:sldId id="436" r:id="rId36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6F4"/>
    <a:srgbClr val="A2D7CB"/>
    <a:srgbClr val="5CBAA4"/>
    <a:srgbClr val="4C99B2"/>
    <a:srgbClr val="99C5D3"/>
    <a:srgbClr val="66A8BE"/>
    <a:srgbClr val="B2D3DE"/>
    <a:srgbClr val="006E92"/>
    <a:srgbClr val="25BAE2"/>
    <a:srgbClr val="E1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6691" autoAdjust="0"/>
  </p:normalViewPr>
  <p:slideViewPr>
    <p:cSldViewPr showGuides="1">
      <p:cViewPr>
        <p:scale>
          <a:sx n="100" d="100"/>
          <a:sy n="100" d="100"/>
        </p:scale>
        <p:origin x="-1332" y="72"/>
      </p:cViewPr>
      <p:guideLst>
        <p:guide orient="horz" pos="3793"/>
        <p:guide orient="horz" pos="255"/>
        <p:guide orient="horz" pos="1117"/>
        <p:guide pos="5465"/>
        <p:guide pos="295"/>
        <p:guide pos="2880"/>
      </p:guideLst>
    </p:cSldViewPr>
  </p:slideViewPr>
  <p:outlineViewPr>
    <p:cViewPr>
      <p:scale>
        <a:sx n="33" d="100"/>
        <a:sy n="33" d="100"/>
      </p:scale>
      <p:origin x="0" y="46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82" d="100"/>
          <a:sy n="82" d="100"/>
        </p:scale>
        <p:origin x="-1362" y="-72"/>
      </p:cViewPr>
      <p:guideLst>
        <p:guide orient="horz" pos="387"/>
        <p:guide orient="horz" pos="5853"/>
        <p:guide orient="horz" pos="2209"/>
        <p:guide orient="horz" pos="2073"/>
        <p:guide pos="309"/>
        <p:guide pos="397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3750" cy="495619"/>
          </a:xfrm>
          <a:prstGeom prst="rect">
            <a:avLst/>
          </a:prstGeom>
        </p:spPr>
        <p:txBody>
          <a:bodyPr vert="horz" lIns="91998" tIns="45999" rIns="91998" bIns="45999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148" y="1"/>
            <a:ext cx="2943750" cy="495619"/>
          </a:xfrm>
          <a:prstGeom prst="rect">
            <a:avLst/>
          </a:prstGeom>
        </p:spPr>
        <p:txBody>
          <a:bodyPr vert="horz" lIns="91998" tIns="45999" rIns="91998" bIns="45999" rtlCol="0"/>
          <a:lstStyle>
            <a:lvl1pPr algn="r">
              <a:defRPr sz="1200"/>
            </a:lvl1pPr>
          </a:lstStyle>
          <a:p>
            <a:fld id="{712E56AE-624E-49E0-8ED0-94A91F974A6E}" type="datetimeFigureOut">
              <a:rPr lang="de-DE" smtClean="0"/>
              <a:t>29.03.2017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8788"/>
            <a:ext cx="2943750" cy="495619"/>
          </a:xfrm>
          <a:prstGeom prst="rect">
            <a:avLst/>
          </a:prstGeom>
        </p:spPr>
        <p:txBody>
          <a:bodyPr vert="horz" lIns="91998" tIns="45999" rIns="91998" bIns="45999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148" y="9408788"/>
            <a:ext cx="2943750" cy="495619"/>
          </a:xfrm>
          <a:prstGeom prst="rect">
            <a:avLst/>
          </a:prstGeom>
        </p:spPr>
        <p:txBody>
          <a:bodyPr vert="horz" lIns="91998" tIns="45999" rIns="91998" bIns="45999" rtlCol="0" anchor="b"/>
          <a:lstStyle>
            <a:lvl1pPr algn="r">
              <a:defRPr sz="1200"/>
            </a:lvl1pPr>
          </a:lstStyle>
          <a:p>
            <a:fld id="{80BC5AC0-20DA-4069-B102-9653FA907D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4779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90357" y="1"/>
            <a:ext cx="3633787" cy="495619"/>
          </a:xfrm>
          <a:prstGeom prst="rect">
            <a:avLst/>
          </a:prstGeom>
        </p:spPr>
        <p:txBody>
          <a:bodyPr vert="horz" lIns="0" tIns="90549" rIns="91998" bIns="45999" rtlCol="0"/>
          <a:lstStyle>
            <a:lvl1pPr algn="l">
              <a:defRPr sz="1200">
                <a:latin typeface="Frutiger LT Com 55 Roman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851038" y="1"/>
            <a:ext cx="1453105" cy="495619"/>
          </a:xfrm>
          <a:prstGeom prst="rect">
            <a:avLst/>
          </a:prstGeom>
        </p:spPr>
        <p:txBody>
          <a:bodyPr vert="horz" lIns="91998" tIns="90549" rIns="0" bIns="45999" rtlCol="0"/>
          <a:lstStyle>
            <a:lvl1pPr algn="r">
              <a:defRPr sz="1200">
                <a:latin typeface="Frutiger LT Com 55 Roman" pitchFamily="34" charset="0"/>
              </a:defRPr>
            </a:lvl1pPr>
          </a:lstStyle>
          <a:p>
            <a:fld id="{D64C5CA1-81F4-43E1-8D15-34184FE6F392}" type="datetimeFigureOut">
              <a:rPr lang="de-DE" smtClean="0"/>
              <a:pPr/>
              <a:t>29.03.2017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00063" y="615950"/>
            <a:ext cx="3567112" cy="2674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98" tIns="45999" rIns="91998" bIns="45999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90358" y="3507579"/>
            <a:ext cx="5813785" cy="578270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490357" y="9408788"/>
            <a:ext cx="3633787" cy="495619"/>
          </a:xfrm>
          <a:prstGeom prst="rect">
            <a:avLst/>
          </a:prstGeom>
        </p:spPr>
        <p:txBody>
          <a:bodyPr vert="horz" lIns="0" tIns="45999" rIns="91998" bIns="181098" rtlCol="0" anchor="b"/>
          <a:lstStyle>
            <a:lvl1pPr algn="l">
              <a:defRPr sz="1200">
                <a:latin typeface="Frutiger LT Com 55 Roman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851037" y="9408788"/>
            <a:ext cx="1453105" cy="495619"/>
          </a:xfrm>
          <a:prstGeom prst="rect">
            <a:avLst/>
          </a:prstGeom>
        </p:spPr>
        <p:txBody>
          <a:bodyPr vert="horz" lIns="91998" tIns="45999" rIns="0" bIns="181098" rtlCol="0" anchor="b"/>
          <a:lstStyle>
            <a:lvl1pPr algn="r">
              <a:defRPr sz="1200">
                <a:latin typeface="Frutiger LT Com 55 Roman" pitchFamily="34" charset="0"/>
              </a:defRPr>
            </a:lvl1pPr>
          </a:lstStyle>
          <a:p>
            <a:fld id="{6F118F77-BF2E-4843-AA6C-ED9ACCB38B4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43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Clr>
        <a:srgbClr val="179C7D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360363" indent="-184150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536575" indent="-176213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715963" indent="-174625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896938" indent="-180975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0302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de-DE" dirty="0" smtClean="0"/>
              <a:t>Bindestrichkorrektur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5622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de-DE" dirty="0" smtClean="0"/>
              <a:t>Bindestrichkorrektur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6543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49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Series</a:t>
            </a:r>
            <a:r>
              <a:rPr lang="de-DE" baseline="0" dirty="0" smtClean="0"/>
              <a:t> statt </a:t>
            </a:r>
            <a:r>
              <a:rPr lang="de-DE" baseline="0" dirty="0" err="1" smtClean="0"/>
              <a:t>serial</a:t>
            </a:r>
            <a:r>
              <a:rPr lang="de-DE" baseline="0" dirty="0" smtClean="0"/>
              <a:t> (englisch ist nicht immer logisch!)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7317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de-DE" dirty="0" smtClean="0"/>
              <a:t>Series</a:t>
            </a:r>
            <a:r>
              <a:rPr lang="de-DE" baseline="0" dirty="0" smtClean="0"/>
              <a:t> statt </a:t>
            </a:r>
            <a:r>
              <a:rPr lang="de-DE" baseline="0" dirty="0" err="1" smtClean="0"/>
              <a:t>serial</a:t>
            </a:r>
            <a:r>
              <a:rPr lang="de-DE" baseline="0" dirty="0" smtClean="0"/>
              <a:t> (englisch ist nicht immer logisch!)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5366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de-DE" dirty="0" smtClean="0"/>
              <a:t>Series</a:t>
            </a:r>
            <a:r>
              <a:rPr lang="de-DE" baseline="0" dirty="0" smtClean="0"/>
              <a:t> statt </a:t>
            </a:r>
            <a:r>
              <a:rPr lang="de-DE" baseline="0" dirty="0" err="1" smtClean="0"/>
              <a:t>serial</a:t>
            </a:r>
            <a:r>
              <a:rPr lang="de-DE" baseline="0" dirty="0" smtClean="0"/>
              <a:t> (englisch ist nicht immer logisch!)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465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9716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49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49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49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1375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49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de-DE" dirty="0" smtClean="0"/>
              <a:t>Bindestrichkorrektur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49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49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„</a:t>
            </a:r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“ statt </a:t>
            </a:r>
            <a:r>
              <a:rPr lang="de-DE" dirty="0" err="1" smtClean="0"/>
              <a:t>exemplary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49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Überschrift</a:t>
            </a:r>
            <a:r>
              <a:rPr lang="de-DE" baseline="0" dirty="0" smtClean="0"/>
              <a:t> – </a:t>
            </a:r>
            <a:r>
              <a:rPr lang="de-DE" baseline="0" dirty="0" err="1" smtClean="0"/>
              <a:t>challenges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endParaRPr lang="de-DE" baseline="0" dirty="0" smtClean="0"/>
          </a:p>
          <a:p>
            <a:r>
              <a:rPr lang="de-DE" baseline="0" dirty="0" smtClean="0"/>
              <a:t>3. Punkt </a:t>
            </a:r>
            <a:r>
              <a:rPr lang="de-DE" baseline="0" dirty="0" err="1" smtClean="0"/>
              <a:t>shading</a:t>
            </a:r>
            <a:endParaRPr lang="de-DE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de-DE" dirty="0" smtClean="0"/>
              <a:t>Bindestrichkorrektur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49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Ich würde mehr die Verwendung des TRY betonen und die zu</a:t>
            </a:r>
            <a:r>
              <a:rPr lang="de-DE" baseline="0" dirty="0" smtClean="0"/>
              <a:t> erwartende</a:t>
            </a:r>
            <a:r>
              <a:rPr lang="de-DE" dirty="0" smtClean="0"/>
              <a:t> Abweichung von jedem beliebigen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Messjahr</a:t>
            </a:r>
            <a:r>
              <a:rPr lang="de-DE" baseline="0" dirty="0" smtClean="0"/>
              <a:t> stärker betonen.  Z.B. statt „(TRY)“ „(</a:t>
            </a:r>
            <a:r>
              <a:rPr lang="de-DE" baseline="0" dirty="0" err="1" smtClean="0"/>
              <a:t>based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Test Reference Year)“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49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49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8475" y="614363"/>
            <a:ext cx="3570288" cy="2676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9994" indent="-229994">
              <a:buAutoNum type="arabicPeriod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2188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8475" y="614363"/>
            <a:ext cx="3570288" cy="2676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9994" indent="-229994">
              <a:buAutoNum type="arabicPeriod"/>
            </a:pP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Dream</a:t>
            </a:r>
            <a:r>
              <a:rPr lang="de-DE" dirty="0" smtClean="0"/>
              <a:t> Center, Seoul, Korea</a:t>
            </a:r>
          </a:p>
          <a:p>
            <a:pPr marL="229994" indent="-229994">
              <a:buAutoNum type="arabicPeriod"/>
            </a:pPr>
            <a:r>
              <a:rPr lang="de-DE" dirty="0" err="1" smtClean="0"/>
              <a:t>Multicrystalline</a:t>
            </a:r>
            <a:r>
              <a:rPr lang="de-DE" dirty="0" smtClean="0"/>
              <a:t> Silicium Solarzelle</a:t>
            </a:r>
          </a:p>
          <a:p>
            <a:pPr marL="229994" indent="-229994">
              <a:buAutoNum type="arabicPeriod"/>
            </a:pPr>
            <a:r>
              <a:rPr lang="de-DE" dirty="0" err="1" smtClean="0"/>
              <a:t>Hail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stand (solar thermal </a:t>
            </a:r>
            <a:r>
              <a:rPr lang="de-DE" dirty="0" err="1" smtClean="0"/>
              <a:t>evacuated</a:t>
            </a:r>
            <a:r>
              <a:rPr lang="de-DE" dirty="0" smtClean="0"/>
              <a:t> </a:t>
            </a:r>
            <a:r>
              <a:rPr lang="de-DE" dirty="0" err="1" smtClean="0"/>
              <a:t>tube</a:t>
            </a:r>
            <a:r>
              <a:rPr lang="de-DE" dirty="0" smtClean="0"/>
              <a:t> </a:t>
            </a:r>
            <a:r>
              <a:rPr lang="de-DE" dirty="0" err="1" smtClean="0"/>
              <a:t>collectors</a:t>
            </a:r>
            <a:r>
              <a:rPr lang="de-DE" dirty="0" smtClean="0"/>
              <a:t>)</a:t>
            </a:r>
          </a:p>
          <a:p>
            <a:pPr marL="229994" indent="-229994">
              <a:buAutoNum type="arabicPeriod"/>
            </a:pPr>
            <a:r>
              <a:rPr lang="de-DE" dirty="0" smtClean="0"/>
              <a:t> &gt;99% </a:t>
            </a:r>
            <a:r>
              <a:rPr lang="de-DE" dirty="0" err="1" smtClean="0"/>
              <a:t>inverter</a:t>
            </a:r>
            <a:endParaRPr lang="de-DE" dirty="0" smtClean="0"/>
          </a:p>
          <a:p>
            <a:pPr marL="229994" indent="-229994">
              <a:buAutoNum type="arabicPeriod"/>
            </a:pPr>
            <a:r>
              <a:rPr lang="de-DE" dirty="0" err="1" smtClean="0"/>
              <a:t>Concentrator</a:t>
            </a:r>
            <a:r>
              <a:rPr lang="de-DE" dirty="0" smtClean="0"/>
              <a:t> Photovoltaics (CPV)</a:t>
            </a:r>
          </a:p>
          <a:p>
            <a:pPr marL="229994" indent="-229994">
              <a:buAutoNum type="arabicPeriod"/>
            </a:pPr>
            <a:r>
              <a:rPr lang="de-DE" dirty="0" smtClean="0"/>
              <a:t>Solar hydrogen </a:t>
            </a:r>
            <a:r>
              <a:rPr lang="de-DE" dirty="0" err="1" smtClean="0"/>
              <a:t>fueling</a:t>
            </a:r>
            <a:r>
              <a:rPr lang="de-DE" dirty="0" smtClean="0"/>
              <a:t> </a:t>
            </a:r>
            <a:r>
              <a:rPr lang="de-DE" dirty="0" err="1" smtClean="0"/>
              <a:t>station</a:t>
            </a:r>
            <a:r>
              <a:rPr lang="de-DE" dirty="0" smtClean="0"/>
              <a:t> at Fraunhofer ISE, </a:t>
            </a:r>
            <a:r>
              <a:rPr lang="de-DE" dirty="0" err="1" smtClean="0"/>
              <a:t>opened</a:t>
            </a:r>
            <a:r>
              <a:rPr lang="de-DE" smtClean="0"/>
              <a:t> in 2012</a:t>
            </a:r>
          </a:p>
          <a:p>
            <a:pPr marL="229994" indent="-229994">
              <a:buAutoNum type="arabicPeriod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2188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49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Bindestrichkorrektur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1753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49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5968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49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8584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8584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de-DE" dirty="0" smtClean="0"/>
              <a:t>Bindestrichkorrektur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7013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de-DE" dirty="0" smtClean="0"/>
              <a:t>Bindestrichkorrektur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436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de-DE" dirty="0" smtClean="0"/>
              <a:t>Bindestrichkorrektur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0651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de-DE" dirty="0" smtClean="0"/>
              <a:t>Bindestrichkorrektur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125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66725" y="1773238"/>
            <a:ext cx="8208000" cy="64762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 dirty="0" smtClean="0"/>
              <a:t>Click to edit subtitle</a:t>
            </a:r>
          </a:p>
        </p:txBody>
      </p:sp>
      <p:sp>
        <p:nvSpPr>
          <p:cNvPr id="4" name="Line 13"/>
          <p:cNvSpPr>
            <a:spLocks noChangeShapeType="1"/>
          </p:cNvSpPr>
          <p:nvPr userDrawn="1"/>
        </p:nvSpPr>
        <p:spPr bwMode="auto">
          <a:xfrm>
            <a:off x="466725" y="2492870"/>
            <a:ext cx="8208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Line 12"/>
          <p:cNvSpPr>
            <a:spLocks noChangeShapeType="1"/>
          </p:cNvSpPr>
          <p:nvPr userDrawn="1"/>
        </p:nvSpPr>
        <p:spPr bwMode="auto">
          <a:xfrm flipV="1">
            <a:off x="466725" y="404813"/>
            <a:ext cx="82080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5" y="476823"/>
            <a:ext cx="8208000" cy="1008140"/>
          </a:xfrm>
          <a:noFill/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en-US" noProof="0" dirty="0" smtClean="0"/>
              <a:t>CLICK TO EDIT TITLE</a:t>
            </a:r>
          </a:p>
        </p:txBody>
      </p:sp>
      <p:pic>
        <p:nvPicPr>
          <p:cNvPr id="8" name="Grafik 7" descr="Logo_ausgetausch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00" y="6300000"/>
            <a:ext cx="1417637" cy="388152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 userDrawn="1"/>
        </p:nvSpPr>
        <p:spPr bwMode="auto">
          <a:xfrm>
            <a:off x="455613" y="6433200"/>
            <a:ext cx="9001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800" dirty="0">
                <a:solidFill>
                  <a:schemeClr val="bg2"/>
                </a:solidFill>
              </a:rPr>
              <a:t>© </a:t>
            </a:r>
            <a:r>
              <a:rPr lang="de-DE" sz="800" dirty="0" smtClean="0">
                <a:solidFill>
                  <a:schemeClr val="bg2"/>
                </a:solidFill>
              </a:rPr>
              <a:t>Fraunhofer ISE </a:t>
            </a:r>
            <a:endParaRPr lang="de-DE" sz="800" dirty="0">
              <a:solidFill>
                <a:schemeClr val="bg2"/>
              </a:solidFill>
            </a:endParaRPr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 flipV="1">
            <a:off x="469275" y="6165380"/>
            <a:ext cx="820800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932040" y="2699751"/>
            <a:ext cx="3742685" cy="332153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 dirty="0" smtClean="0"/>
              <a:t>Click to insert text</a:t>
            </a:r>
            <a:endParaRPr lang="en-US" noProof="0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/>
          <a:stretch/>
        </p:blipFill>
        <p:spPr>
          <a:xfrm>
            <a:off x="468312" y="2708920"/>
            <a:ext cx="4103687" cy="332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49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Line 12"/>
          <p:cNvSpPr>
            <a:spLocks noChangeShapeType="1"/>
          </p:cNvSpPr>
          <p:nvPr userDrawn="1"/>
        </p:nvSpPr>
        <p:spPr bwMode="auto">
          <a:xfrm flipV="1">
            <a:off x="466725" y="406800"/>
            <a:ext cx="82080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3085" name="Line 13"/>
          <p:cNvSpPr>
            <a:spLocks noChangeShapeType="1"/>
          </p:cNvSpPr>
          <p:nvPr userDrawn="1"/>
        </p:nvSpPr>
        <p:spPr bwMode="auto">
          <a:xfrm>
            <a:off x="466725" y="2492870"/>
            <a:ext cx="8208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3091" name="Text Box 19"/>
          <p:cNvSpPr txBox="1">
            <a:spLocks noChangeArrowheads="1"/>
          </p:cNvSpPr>
          <p:nvPr userDrawn="1"/>
        </p:nvSpPr>
        <p:spPr bwMode="auto">
          <a:xfrm>
            <a:off x="455613" y="6433200"/>
            <a:ext cx="9001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800" dirty="0">
                <a:solidFill>
                  <a:schemeClr val="bg2"/>
                </a:solidFill>
              </a:rPr>
              <a:t>© </a:t>
            </a:r>
            <a:r>
              <a:rPr lang="de-DE" sz="800" dirty="0" smtClean="0">
                <a:solidFill>
                  <a:schemeClr val="bg2"/>
                </a:solidFill>
              </a:rPr>
              <a:t>Fraunhofer ISE </a:t>
            </a:r>
            <a:endParaRPr lang="de-DE" sz="800" dirty="0">
              <a:solidFill>
                <a:schemeClr val="bg2"/>
              </a:solidFill>
            </a:endParaRP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 flipV="1">
            <a:off x="469275" y="6165380"/>
            <a:ext cx="820800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5" y="476823"/>
            <a:ext cx="8208000" cy="1008140"/>
          </a:xfrm>
          <a:noFill/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en-US" noProof="0" dirty="0" smtClean="0"/>
              <a:t>CLICK TO EDIT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66725" y="1773238"/>
            <a:ext cx="8208000" cy="64762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 dirty="0" smtClean="0"/>
              <a:t>Click to edit subtitle</a:t>
            </a:r>
          </a:p>
        </p:txBody>
      </p:sp>
      <p:pic>
        <p:nvPicPr>
          <p:cNvPr id="2" name="Grafik 1" descr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99" y="3429000"/>
            <a:ext cx="4320604" cy="11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15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5" y="476823"/>
            <a:ext cx="8208000" cy="1007908"/>
          </a:xfrm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en-US" noProof="0" dirty="0" smtClean="0"/>
              <a:t>AGENDA</a:t>
            </a:r>
          </a:p>
        </p:txBody>
      </p:sp>
      <p:sp>
        <p:nvSpPr>
          <p:cNvPr id="4" name="Line 12"/>
          <p:cNvSpPr>
            <a:spLocks noChangeShapeType="1"/>
          </p:cNvSpPr>
          <p:nvPr userDrawn="1"/>
        </p:nvSpPr>
        <p:spPr bwMode="auto">
          <a:xfrm flipV="1">
            <a:off x="466725" y="406800"/>
            <a:ext cx="82080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5" name="Line 8"/>
          <p:cNvSpPr>
            <a:spLocks noChangeShapeType="1"/>
          </p:cNvSpPr>
          <p:nvPr userDrawn="1"/>
        </p:nvSpPr>
        <p:spPr bwMode="auto">
          <a:xfrm>
            <a:off x="468000" y="1558800"/>
            <a:ext cx="8208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6725" y="1773238"/>
            <a:ext cx="8209275" cy="4248150"/>
          </a:xfrm>
        </p:spPr>
        <p:txBody>
          <a:bodyPr/>
          <a:lstStyle>
            <a:lvl1pPr marL="360000" indent="-360000">
              <a:buFont typeface="Wingdings" pitchFamily="2" charset="2"/>
              <a:buChar char="n"/>
              <a:defRPr baseline="0"/>
            </a:lvl1pPr>
            <a:lvl2pPr marL="720000" indent="-360000">
              <a:buFont typeface="Wingdings" pitchFamily="2" charset="2"/>
              <a:buChar char="n"/>
              <a:defRPr baseline="0"/>
            </a:lvl2pPr>
            <a:lvl3pPr marL="1080000">
              <a:defRPr baseline="0"/>
            </a:lvl3pPr>
            <a:lvl4pPr marL="1440000">
              <a:defRPr baseline="0"/>
            </a:lvl4pPr>
            <a:lvl5pPr marL="1800000" indent="-360000">
              <a:defRPr baseline="0"/>
            </a:lvl5pPr>
          </a:lstStyle>
          <a:p>
            <a:pPr lvl="0"/>
            <a:r>
              <a:rPr lang="en-US" noProof="0" dirty="0" smtClean="0"/>
              <a:t>Click to insert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6663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Inhalt-Voll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6725" y="334800"/>
            <a:ext cx="8208000" cy="369332"/>
          </a:xfrm>
        </p:spPr>
        <p:txBody>
          <a:bodyPr wrap="square">
            <a:spAutoFit/>
          </a:bodyPr>
          <a:lstStyle>
            <a:lvl1pPr marL="0" indent="0" defTabSz="504000">
              <a:defRPr baseline="0"/>
            </a:lvl1pPr>
          </a:lstStyle>
          <a:p>
            <a:r>
              <a:rPr lang="en-US" noProof="0" dirty="0" smtClean="0"/>
              <a:t>Click to edit title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6725" y="1773238"/>
            <a:ext cx="8208000" cy="424815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noProof="0" dirty="0" smtClean="0"/>
              <a:t>Click to edit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184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Text und Da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6725" y="334800"/>
            <a:ext cx="8208000" cy="369332"/>
          </a:xfrm>
        </p:spPr>
        <p:txBody>
          <a:bodyPr wrap="square">
            <a:spAutoFit/>
          </a:bodyPr>
          <a:lstStyle>
            <a:lvl1pPr marL="0" indent="0" defTabSz="504000">
              <a:defRPr baseline="0"/>
            </a:lvl1pPr>
          </a:lstStyle>
          <a:p>
            <a:r>
              <a:rPr lang="en-US" noProof="0" dirty="0" smtClean="0"/>
              <a:t>Click to edit title 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6725" y="1773238"/>
            <a:ext cx="4105275" cy="424815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noProof="0" dirty="0" smtClean="0"/>
              <a:t>Insert text here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 hasCustomPrompt="1"/>
          </p:nvPr>
        </p:nvSpPr>
        <p:spPr>
          <a:xfrm>
            <a:off x="4572000" y="1776413"/>
            <a:ext cx="4103688" cy="42449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e-DE" dirty="0" err="1" smtClean="0"/>
              <a:t>Object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12434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Text, Darstellung und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6725" y="334800"/>
            <a:ext cx="8208000" cy="369332"/>
          </a:xfrm>
        </p:spPr>
        <p:txBody>
          <a:bodyPr wrap="square">
            <a:spAutoFit/>
          </a:bodyPr>
          <a:lstStyle>
            <a:lvl1pPr marL="0" indent="0" defTabSz="504000">
              <a:defRPr baseline="0"/>
            </a:lvl1pPr>
          </a:lstStyle>
          <a:p>
            <a:r>
              <a:rPr lang="en-US" noProof="0" dirty="0" smtClean="0"/>
              <a:t>Click to edit title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6725" y="1773238"/>
            <a:ext cx="4105275" cy="424815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noProof="0" dirty="0" smtClean="0"/>
              <a:t>Insert text here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1" y="5517232"/>
            <a:ext cx="4103688" cy="504156"/>
          </a:xfrm>
        </p:spPr>
        <p:txBody>
          <a:bodyPr/>
          <a:lstStyle>
            <a:lvl1pPr marL="0" indent="0">
              <a:buFontTx/>
              <a:buNone/>
              <a:defRPr sz="1400" baseline="0"/>
            </a:lvl1pPr>
          </a:lstStyle>
          <a:p>
            <a:pPr lvl="0"/>
            <a:r>
              <a:rPr lang="en-US" noProof="0" dirty="0" smtClean="0"/>
              <a:t>Insert caption for figure here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2" hasCustomPrompt="1"/>
          </p:nvPr>
        </p:nvSpPr>
        <p:spPr>
          <a:xfrm>
            <a:off x="4572000" y="1773238"/>
            <a:ext cx="4076552" cy="37439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91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334800"/>
            <a:ext cx="8208000" cy="12255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 smtClean="0"/>
              <a:t>Click to edit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1774800"/>
            <a:ext cx="8208000" cy="4248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insert text 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55613" y="6433200"/>
            <a:ext cx="9001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800" dirty="0">
                <a:solidFill>
                  <a:schemeClr val="bg2"/>
                </a:solidFill>
              </a:rPr>
              <a:t>© </a:t>
            </a:r>
            <a:r>
              <a:rPr lang="de-DE" sz="800" dirty="0" smtClean="0">
                <a:solidFill>
                  <a:schemeClr val="bg2"/>
                </a:solidFill>
              </a:rPr>
              <a:t>Fraunhofer ISE </a:t>
            </a:r>
            <a:endParaRPr lang="de-DE" sz="800" dirty="0">
              <a:solidFill>
                <a:schemeClr val="bg2"/>
              </a:solidFill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469275" y="6165380"/>
            <a:ext cx="820800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" name="Grafik 1" descr="Logo_ausgetausch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00" y="6300000"/>
            <a:ext cx="1417637" cy="388152"/>
          </a:xfrm>
          <a:prstGeom prst="rect">
            <a:avLst/>
          </a:prstGeom>
        </p:spPr>
      </p:pic>
      <p:sp>
        <p:nvSpPr>
          <p:cNvPr id="3" name="SeitenzahlPPT"/>
          <p:cNvSpPr/>
          <p:nvPr/>
        </p:nvSpPr>
        <p:spPr>
          <a:xfrm>
            <a:off x="382014" y="6145559"/>
            <a:ext cx="4702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35C408B-AABC-4327-B5F5-017362ED092B}" type="slidenum">
              <a:rPr lang="de-DE" sz="1200" baseline="0" smtClean="0"/>
              <a:pPr/>
              <a:t>‹Nr.›</a:t>
            </a:fld>
            <a:endParaRPr lang="de-DE" sz="1200" baseline="0" dirty="0"/>
          </a:p>
        </p:txBody>
      </p:sp>
    </p:spTree>
    <p:extLst>
      <p:ext uri="{BB962C8B-B14F-4D97-AF65-F5344CB8AC3E}">
        <p14:creationId xmlns:p14="http://schemas.microsoft.com/office/powerpoint/2010/main" val="373712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3" r:id="rId2"/>
    <p:sldLayoutId id="2147483679" r:id="rId3"/>
    <p:sldLayoutId id="2147483674" r:id="rId4"/>
    <p:sldLayoutId id="2147483682" r:id="rId5"/>
    <p:sldLayoutId id="2147483680" r:id="rId6"/>
  </p:sldLayoutIdLst>
  <p:timing>
    <p:tnLst>
      <p:par>
        <p:cTn id="1" dur="indefinite" restart="never" nodeType="tmRoot"/>
      </p:par>
    </p:tnLst>
  </p:timing>
  <p:txStyles>
    <p:titleStyle>
      <a:lvl1pPr marL="0" indent="0" algn="l" defTabSz="504000" rtl="0" eaLnBrk="1" fontAlgn="base" hangingPunct="1">
        <a:spcBef>
          <a:spcPct val="0"/>
        </a:spcBef>
        <a:spcAft>
          <a:spcPct val="0"/>
        </a:spcAft>
        <a:defRPr sz="24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36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tx2"/>
        </a:buClr>
        <a:buFont typeface="Wingdings" pitchFamily="2" charset="2"/>
        <a:buChar char="n"/>
        <a:defRPr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 baseline="0">
          <a:solidFill>
            <a:schemeClr val="tx1"/>
          </a:solidFill>
          <a:latin typeface="+mn-lt"/>
        </a:defRPr>
      </a:lvl2pPr>
      <a:lvl3pPr marL="108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 baseline="0">
          <a:solidFill>
            <a:schemeClr val="tx1"/>
          </a:solidFill>
          <a:latin typeface="+mn-lt"/>
        </a:defRPr>
      </a:lvl3pPr>
      <a:lvl4pPr marL="144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 baseline="0">
          <a:solidFill>
            <a:schemeClr val="tx1"/>
          </a:solidFill>
          <a:latin typeface="+mn-lt"/>
        </a:defRPr>
      </a:lvl4pPr>
      <a:lvl5pPr marL="180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 baseline="0">
          <a:solidFill>
            <a:schemeClr val="tx1"/>
          </a:solidFill>
          <a:latin typeface="+mn-lt"/>
        </a:defRPr>
      </a:lvl5pPr>
      <a:lvl6pPr marL="18875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3447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28019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2591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eg"/><Relationship Id="rId7" Type="http://schemas.openxmlformats.org/officeDocument/2006/relationships/image" Target="../media/image18.png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 smtClean="0"/>
              <a:t>Simulation-based energy yield analysis of building integrated photovoltaic systems</a:t>
            </a:r>
            <a:endParaRPr lang="en-US" cap="none" noProof="0" dirty="0"/>
          </a:p>
        </p:txBody>
      </p:sp>
      <p:sp>
        <p:nvSpPr>
          <p:cNvPr id="14" name="Textfeld 13"/>
          <p:cNvSpPr txBox="1"/>
          <p:nvPr/>
        </p:nvSpPr>
        <p:spPr>
          <a:xfrm>
            <a:off x="4788024" y="2708920"/>
            <a:ext cx="3889252" cy="330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Johannes </a:t>
            </a:r>
            <a:r>
              <a:rPr lang="en-US" u="sng" dirty="0" err="1" smtClean="0"/>
              <a:t>Eisenlohr</a:t>
            </a:r>
            <a:r>
              <a:rPr lang="en-US" dirty="0" smtClean="0"/>
              <a:t>, </a:t>
            </a:r>
            <a:r>
              <a:rPr lang="en-US" dirty="0" smtClean="0"/>
              <a:t>Claudio Ferrara, </a:t>
            </a:r>
            <a:r>
              <a:rPr lang="en-US" dirty="0" smtClean="0"/>
              <a:t>Helen </a:t>
            </a:r>
            <a:r>
              <a:rPr lang="en-US" dirty="0" smtClean="0"/>
              <a:t>Rose Wilson, </a:t>
            </a:r>
            <a:r>
              <a:rPr lang="en-US" dirty="0" err="1" smtClean="0"/>
              <a:t>Tilmann</a:t>
            </a:r>
            <a:r>
              <a:rPr lang="en-US" dirty="0" smtClean="0"/>
              <a:t> E. Kuhn</a:t>
            </a:r>
          </a:p>
          <a:p>
            <a:endParaRPr lang="en-US" dirty="0"/>
          </a:p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Energy Rating and Module Performance Modeling Workshop</a:t>
            </a:r>
            <a:endParaRPr lang="en-US" dirty="0"/>
          </a:p>
          <a:p>
            <a:r>
              <a:rPr lang="en-US" dirty="0" err="1" smtClean="0"/>
              <a:t>Cannobio</a:t>
            </a:r>
            <a:r>
              <a:rPr lang="en-US" dirty="0" smtClean="0"/>
              <a:t>, March 31</a:t>
            </a:r>
            <a:r>
              <a:rPr lang="en-US" baseline="30000" dirty="0" smtClean="0"/>
              <a:t>st</a:t>
            </a:r>
            <a:r>
              <a:rPr lang="en-US" dirty="0" smtClean="0"/>
              <a:t>	</a:t>
            </a:r>
          </a:p>
          <a:p>
            <a:r>
              <a:rPr lang="en-US" dirty="0" smtClean="0"/>
              <a:t>Fraunhofer Institute for Solar Energy Systems ISE</a:t>
            </a:r>
            <a:r>
              <a:rPr lang="en-US" baseline="30000" dirty="0" smtClean="0"/>
              <a:t/>
            </a:r>
            <a:br>
              <a:rPr lang="en-US" baseline="30000" dirty="0" smtClean="0"/>
            </a:br>
            <a:r>
              <a:rPr lang="en-US" dirty="0" smtClean="0"/>
              <a:t>www.ise.fraunhofer.de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54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 smtClean="0"/>
              <a:t>Simulation-based </a:t>
            </a:r>
            <a:r>
              <a:rPr lang="en-US" dirty="0"/>
              <a:t>approach for complex BIPV systems</a:t>
            </a:r>
            <a:endParaRPr lang="en-US" noProof="0" dirty="0"/>
          </a:p>
        </p:txBody>
      </p:sp>
      <p:sp>
        <p:nvSpPr>
          <p:cNvPr id="39" name="Ellipse 38"/>
          <p:cNvSpPr>
            <a:spLocks noChangeAspect="1"/>
          </p:cNvSpPr>
          <p:nvPr/>
        </p:nvSpPr>
        <p:spPr>
          <a:xfrm>
            <a:off x="2916557" y="1412776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Irradiance</a:t>
            </a:r>
            <a:endParaRPr kumimoji="0" lang="de-DE" sz="12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Ellipse 39"/>
          <p:cNvSpPr>
            <a:spLocks noChangeAspect="1"/>
          </p:cNvSpPr>
          <p:nvPr/>
        </p:nvSpPr>
        <p:spPr>
          <a:xfrm>
            <a:off x="6497113" y="1412776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temperature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Ellipse 40"/>
          <p:cNvSpPr>
            <a:spLocks noChangeAspect="1"/>
          </p:cNvSpPr>
          <p:nvPr/>
        </p:nvSpPr>
        <p:spPr>
          <a:xfrm>
            <a:off x="4860773" y="2656657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IV </a:t>
            </a: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curves</a:t>
            </a:r>
            <a:endParaRPr kumimoji="0" lang="de-DE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Ellipse 41"/>
          <p:cNvSpPr>
            <a:spLocks noChangeAspect="1"/>
          </p:cNvSpPr>
          <p:nvPr/>
        </p:nvSpPr>
        <p:spPr>
          <a:xfrm>
            <a:off x="4860773" y="3881230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IV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curves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(DC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43" name="Ellipse 42"/>
          <p:cNvSpPr>
            <a:spLocks noChangeAspect="1"/>
          </p:cNvSpPr>
          <p:nvPr/>
        </p:nvSpPr>
        <p:spPr>
          <a:xfrm>
            <a:off x="4860773" y="5119104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Inverter</a:t>
            </a:r>
            <a:br>
              <a:rPr kumimoji="0" lang="de-DE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(AC </a:t>
            </a:r>
            <a:r>
              <a:rPr kumimoji="0" lang="de-DE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</a:t>
            </a:r>
            <a:r>
              <a:rPr kumimoji="0" lang="de-DE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cxnSp>
        <p:nvCxnSpPr>
          <p:cNvPr id="44" name="Gerade Verbindung mit Pfeil 43"/>
          <p:cNvCxnSpPr/>
          <p:nvPr/>
        </p:nvCxnSpPr>
        <p:spPr>
          <a:xfrm>
            <a:off x="5296408" y="1931080"/>
            <a:ext cx="655464" cy="0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45" name="Gerade Verbindung mit Pfeil 44"/>
          <p:cNvCxnSpPr/>
          <p:nvPr/>
        </p:nvCxnSpPr>
        <p:spPr>
          <a:xfrm>
            <a:off x="4724634" y="2346192"/>
            <a:ext cx="179524" cy="274072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46" name="Gerade Verbindung mit Pfeil 45"/>
          <p:cNvCxnSpPr/>
          <p:nvPr/>
        </p:nvCxnSpPr>
        <p:spPr>
          <a:xfrm flipH="1">
            <a:off x="6628544" y="2420888"/>
            <a:ext cx="207392" cy="235769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47" name="Gerade Verbindung mit Pfeil 46"/>
          <p:cNvCxnSpPr>
            <a:endCxn id="42" idx="0"/>
          </p:cNvCxnSpPr>
          <p:nvPr/>
        </p:nvCxnSpPr>
        <p:spPr>
          <a:xfrm flipH="1">
            <a:off x="5796507" y="3695980"/>
            <a:ext cx="325" cy="185250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48" name="Gerade Verbindung mit Pfeil 47"/>
          <p:cNvCxnSpPr>
            <a:endCxn id="43" idx="0"/>
          </p:cNvCxnSpPr>
          <p:nvPr/>
        </p:nvCxnSpPr>
        <p:spPr>
          <a:xfrm flipH="1">
            <a:off x="5796507" y="4902030"/>
            <a:ext cx="7001" cy="217074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34" name="Textfeld 33"/>
          <p:cNvSpPr txBox="1"/>
          <p:nvPr/>
        </p:nvSpPr>
        <p:spPr>
          <a:xfrm>
            <a:off x="3720683" y="113277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1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7321083" y="113577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6443378" y="499846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5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6443378" y="377847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4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6150088" y="242088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3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5536" y="119675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tx2"/>
              </a:buClr>
              <a:buFontTx/>
              <a:buNone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time </a:t>
            </a:r>
            <a:r>
              <a:rPr lang="de-DE" dirty="0" err="1" smtClean="0"/>
              <a:t>step</a:t>
            </a:r>
            <a:r>
              <a:rPr lang="de-DE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4713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 smtClean="0"/>
              <a:t>Simulation-based </a:t>
            </a:r>
            <a:r>
              <a:rPr lang="en-US" dirty="0"/>
              <a:t>approach for complex BIPV systems</a:t>
            </a:r>
            <a:endParaRPr lang="en-US" noProof="0" dirty="0"/>
          </a:p>
        </p:txBody>
      </p:sp>
      <p:sp>
        <p:nvSpPr>
          <p:cNvPr id="39" name="Ellipse 38"/>
          <p:cNvSpPr>
            <a:spLocks noChangeAspect="1"/>
          </p:cNvSpPr>
          <p:nvPr/>
        </p:nvSpPr>
        <p:spPr>
          <a:xfrm>
            <a:off x="2916557" y="1412776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Irradiance</a:t>
            </a:r>
            <a:endParaRPr kumimoji="0" lang="de-DE" sz="12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Ellipse 39"/>
          <p:cNvSpPr>
            <a:spLocks noChangeAspect="1"/>
          </p:cNvSpPr>
          <p:nvPr/>
        </p:nvSpPr>
        <p:spPr>
          <a:xfrm>
            <a:off x="6497113" y="1412776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temperature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Ellipse 40"/>
          <p:cNvSpPr>
            <a:spLocks noChangeAspect="1"/>
          </p:cNvSpPr>
          <p:nvPr/>
        </p:nvSpPr>
        <p:spPr>
          <a:xfrm>
            <a:off x="4860773" y="2656657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IV </a:t>
            </a: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curves</a:t>
            </a:r>
            <a:endParaRPr kumimoji="0" lang="de-DE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Ellipse 41"/>
          <p:cNvSpPr>
            <a:spLocks noChangeAspect="1"/>
          </p:cNvSpPr>
          <p:nvPr/>
        </p:nvSpPr>
        <p:spPr>
          <a:xfrm>
            <a:off x="4860773" y="3881230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IV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curves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(DC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43" name="Ellipse 42"/>
          <p:cNvSpPr>
            <a:spLocks noChangeAspect="1"/>
          </p:cNvSpPr>
          <p:nvPr/>
        </p:nvSpPr>
        <p:spPr>
          <a:xfrm>
            <a:off x="4860773" y="5119104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Inverter</a:t>
            </a:r>
            <a:br>
              <a:rPr kumimoji="0" lang="de-DE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(AC </a:t>
            </a:r>
            <a:r>
              <a:rPr kumimoji="0" lang="de-DE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</a:t>
            </a:r>
            <a:r>
              <a:rPr kumimoji="0" lang="de-DE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cxnSp>
        <p:nvCxnSpPr>
          <p:cNvPr id="44" name="Gerade Verbindung mit Pfeil 43"/>
          <p:cNvCxnSpPr/>
          <p:nvPr/>
        </p:nvCxnSpPr>
        <p:spPr>
          <a:xfrm>
            <a:off x="5296408" y="1931080"/>
            <a:ext cx="655464" cy="0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45" name="Gerade Verbindung mit Pfeil 44"/>
          <p:cNvCxnSpPr/>
          <p:nvPr/>
        </p:nvCxnSpPr>
        <p:spPr>
          <a:xfrm>
            <a:off x="4724634" y="2346192"/>
            <a:ext cx="179524" cy="274072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46" name="Gerade Verbindung mit Pfeil 45"/>
          <p:cNvCxnSpPr/>
          <p:nvPr/>
        </p:nvCxnSpPr>
        <p:spPr>
          <a:xfrm flipH="1">
            <a:off x="6628544" y="2420888"/>
            <a:ext cx="207392" cy="235769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47" name="Gerade Verbindung mit Pfeil 46"/>
          <p:cNvCxnSpPr>
            <a:endCxn id="42" idx="0"/>
          </p:cNvCxnSpPr>
          <p:nvPr/>
        </p:nvCxnSpPr>
        <p:spPr>
          <a:xfrm flipH="1">
            <a:off x="5796507" y="3695980"/>
            <a:ext cx="325" cy="185250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48" name="Gerade Verbindung mit Pfeil 47"/>
          <p:cNvCxnSpPr>
            <a:endCxn id="43" idx="0"/>
          </p:cNvCxnSpPr>
          <p:nvPr/>
        </p:nvCxnSpPr>
        <p:spPr>
          <a:xfrm flipH="1">
            <a:off x="5796507" y="4902030"/>
            <a:ext cx="7001" cy="217074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34" name="Textfeld 33"/>
          <p:cNvSpPr txBox="1"/>
          <p:nvPr/>
        </p:nvSpPr>
        <p:spPr>
          <a:xfrm>
            <a:off x="3720683" y="113277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1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7321083" y="113577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6443378" y="499846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5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6443378" y="377847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4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6150088" y="242088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3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5536" y="119675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tx2"/>
              </a:buClr>
              <a:buFontTx/>
              <a:buNone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time </a:t>
            </a:r>
            <a:r>
              <a:rPr lang="de-DE" dirty="0" err="1" smtClean="0"/>
              <a:t>step</a:t>
            </a:r>
            <a:r>
              <a:rPr lang="de-DE" dirty="0" smtClean="0"/>
              <a:t>: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2857417" y="1196752"/>
            <a:ext cx="2046741" cy="134202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Wingdings" pitchFamily="2" charset="2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rutiger LT Com 55 Roman" pitchFamily="34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4788025" y="3778474"/>
            <a:ext cx="2119242" cy="121999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Wingdings" pitchFamily="2" charset="2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rutiger LT Com 55 Roman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331640" y="6248345"/>
            <a:ext cx="3840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tx2"/>
              </a:buClr>
              <a:buFontTx/>
              <a:buNone/>
            </a:pPr>
            <a:r>
              <a:rPr lang="de-DE" sz="1200" dirty="0" smtClean="0"/>
              <a:t>W. Sprenger et al., Solar </a:t>
            </a:r>
            <a:r>
              <a:rPr lang="de-DE" sz="1200" dirty="0" err="1" smtClean="0"/>
              <a:t>Energy</a:t>
            </a:r>
            <a:r>
              <a:rPr lang="de-DE" sz="1200" dirty="0" smtClean="0"/>
              <a:t> 135 (2016) 633-643</a:t>
            </a:r>
          </a:p>
        </p:txBody>
      </p:sp>
    </p:spTree>
    <p:extLst>
      <p:ext uri="{BB962C8B-B14F-4D97-AF65-F5344CB8AC3E}">
        <p14:creationId xmlns:p14="http://schemas.microsoft.com/office/powerpoint/2010/main" val="184713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en-US" dirty="0" smtClean="0"/>
              <a:t>Topic I:	Irradiance Calculation</a:t>
            </a:r>
            <a:br>
              <a:rPr lang="en-US" dirty="0" smtClean="0"/>
            </a:br>
            <a:r>
              <a:rPr lang="en-US" dirty="0">
                <a:solidFill>
                  <a:schemeClr val="tx2"/>
                </a:solidFill>
              </a:rPr>
              <a:t>O</a:t>
            </a:r>
            <a:r>
              <a:rPr lang="en-US" dirty="0" smtClean="0">
                <a:solidFill>
                  <a:schemeClr val="tx2"/>
                </a:solidFill>
              </a:rPr>
              <a:t>pen Source Ray-Tracing Program RADIANCE</a:t>
            </a:r>
            <a:endParaRPr lang="en-US" noProof="0" dirty="0"/>
          </a:p>
        </p:txBody>
      </p:sp>
      <p:sp>
        <p:nvSpPr>
          <p:cNvPr id="10" name="Inhaltsplatzhalter 5"/>
          <p:cNvSpPr>
            <a:spLocks noGrp="1"/>
          </p:cNvSpPr>
          <p:nvPr>
            <p:ph idx="1"/>
          </p:nvPr>
        </p:nvSpPr>
        <p:spPr>
          <a:xfrm>
            <a:off x="467544" y="1124744"/>
            <a:ext cx="8101310" cy="4464496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Calculation of the sky radiance distribution based on horizontally measured irradiance values according to Perez model</a:t>
            </a:r>
            <a:r>
              <a:rPr lang="en-US" baseline="30000" dirty="0" smtClean="0">
                <a:sym typeface="Wingdings" panose="05000000000000000000" pitchFamily="2" charset="2"/>
              </a:rPr>
              <a:t>1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Backward ray-tracing of scene with the geometry of the building and its surroundings with corresponding optical properties of materials including: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Partial shading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Multiple reflections from ground or other surfaces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		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		</a:t>
            </a:r>
            <a:r>
              <a:rPr lang="en-US" b="1" dirty="0" smtClean="0">
                <a:sym typeface="Wingdings" panose="05000000000000000000" pitchFamily="2" charset="2"/>
              </a:rPr>
              <a:t>Output</a:t>
            </a: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		Irradiance values for each PV cell involved and each time step of 			the defined time range</a:t>
            </a:r>
            <a:br>
              <a:rPr lang="en-US" dirty="0" smtClean="0">
                <a:sym typeface="Wingdings" panose="05000000000000000000" pitchFamily="2" charset="2"/>
              </a:rPr>
            </a:br>
            <a:endParaRPr lang="en-US" dirty="0" smtClean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580630" y="4653136"/>
            <a:ext cx="431800" cy="288925"/>
          </a:xfrm>
          <a:prstGeom prst="rightArrow">
            <a:avLst>
              <a:gd name="adj1" fmla="val 50000"/>
              <a:gd name="adj2" fmla="val 49402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331640" y="6248345"/>
            <a:ext cx="4724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tx2"/>
              </a:buClr>
              <a:buFontTx/>
              <a:buNone/>
            </a:pPr>
            <a:r>
              <a:rPr lang="de-DE" sz="1200" baseline="30000" dirty="0" smtClean="0"/>
              <a:t>1</a:t>
            </a:r>
            <a:r>
              <a:rPr lang="de-DE" sz="1200" dirty="0" smtClean="0"/>
              <a:t> R. Perez et al., Solar </a:t>
            </a:r>
            <a:r>
              <a:rPr lang="de-DE" sz="1200" dirty="0" err="1" smtClean="0"/>
              <a:t>Energy</a:t>
            </a:r>
            <a:r>
              <a:rPr lang="de-DE" sz="1200" dirty="0" smtClean="0"/>
              <a:t>,  Vol. 50, </a:t>
            </a:r>
            <a:r>
              <a:rPr lang="de-DE" sz="1200" dirty="0" err="1" smtClean="0"/>
              <a:t>No</a:t>
            </a:r>
            <a:r>
              <a:rPr lang="de-DE" sz="1200" dirty="0" smtClean="0"/>
              <a:t>. 4, pp. 235-245 (1993)</a:t>
            </a:r>
          </a:p>
        </p:txBody>
      </p:sp>
    </p:spTree>
    <p:extLst>
      <p:ext uri="{BB962C8B-B14F-4D97-AF65-F5344CB8AC3E}">
        <p14:creationId xmlns:p14="http://schemas.microsoft.com/office/powerpoint/2010/main" val="41398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en-US" dirty="0" smtClean="0"/>
              <a:t>Topic I:	Irradiance Calculation</a:t>
            </a:r>
            <a:br>
              <a:rPr lang="en-US" dirty="0" smtClean="0"/>
            </a:br>
            <a:r>
              <a:rPr lang="en-US" dirty="0" smtClean="0">
                <a:solidFill>
                  <a:schemeClr val="tx2"/>
                </a:solidFill>
              </a:rPr>
              <a:t>Angular Correction</a:t>
            </a:r>
            <a:endParaRPr lang="en-US" noProof="0" dirty="0"/>
          </a:p>
        </p:txBody>
      </p:sp>
      <p:sp>
        <p:nvSpPr>
          <p:cNvPr id="11" name="Inhaltsplatzhalter 5"/>
          <p:cNvSpPr txBox="1">
            <a:spLocks/>
          </p:cNvSpPr>
          <p:nvPr/>
        </p:nvSpPr>
        <p:spPr bwMode="auto">
          <a:xfrm>
            <a:off x="496392" y="3356992"/>
            <a:ext cx="7964040" cy="4066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kern="0" smtClean="0"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Inhaltsplatzhalter 5"/>
              <p:cNvSpPr txBox="1">
                <a:spLocks/>
              </p:cNvSpPr>
              <p:nvPr/>
            </p:nvSpPr>
            <p:spPr bwMode="auto">
              <a:xfrm>
                <a:off x="483766" y="2060848"/>
                <a:ext cx="7964040" cy="43204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6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tx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2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2pPr>
                <a:lvl3pPr marL="108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3pPr>
                <a:lvl4pPr marL="144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4pPr>
                <a:lvl5pPr marL="180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5pPr>
                <a:lvl6pPr marL="18875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3447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28019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2591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US" kern="0" dirty="0" smtClean="0">
                    <a:sym typeface="Wingdings" panose="05000000000000000000" pitchFamily="2" charset="2"/>
                  </a:rPr>
                  <a:t>Examples of different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/>
                      </a:rPr>
                      <m:t>𝐾</m:t>
                    </m:r>
                    <m:d>
                      <m:dPr>
                        <m:ctrlPr>
                          <a:rPr lang="de-DE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</a:rPr>
                              <m:t>𝑀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kern="0" dirty="0" smtClean="0">
                    <a:sym typeface="Wingdings" panose="05000000000000000000" pitchFamily="2" charset="2"/>
                  </a:rPr>
                  <a:t> curves (Martin, 2001</a:t>
                </a:r>
                <a:r>
                  <a:rPr lang="en-US" kern="0" baseline="30000" dirty="0" smtClean="0">
                    <a:sym typeface="Wingdings" panose="05000000000000000000" pitchFamily="2" charset="2"/>
                  </a:rPr>
                  <a:t>1</a:t>
                </a:r>
                <a:r>
                  <a:rPr lang="en-US" kern="0" dirty="0" smtClean="0">
                    <a:sym typeface="Wingdings" panose="05000000000000000000" pitchFamily="2" charset="2"/>
                  </a:rPr>
                  <a:t>): </a:t>
                </a:r>
              </a:p>
              <a:p>
                <a:pPr marL="0" indent="0">
                  <a:buFont typeface="Wingdings" pitchFamily="2" charset="2"/>
                  <a:buNone/>
                </a:pPr>
                <a:endParaRPr lang="en-US" kern="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2" name="Inhaltsplatzhalt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3766" y="2060848"/>
                <a:ext cx="7964040" cy="432048"/>
              </a:xfrm>
              <a:prstGeom prst="rect">
                <a:avLst/>
              </a:prstGeom>
              <a:blipFill rotWithShape="1">
                <a:blip r:embed="rId2"/>
                <a:stretch>
                  <a:fillRect l="-1760" t="-15493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Inhaltsplatzhalter 5"/>
              <p:cNvSpPr txBox="1">
                <a:spLocks/>
              </p:cNvSpPr>
              <p:nvPr/>
            </p:nvSpPr>
            <p:spPr bwMode="auto">
              <a:xfrm>
                <a:off x="528564" y="5648548"/>
                <a:ext cx="7964040" cy="66077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6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tx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2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2pPr>
                <a:lvl3pPr marL="108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3pPr>
                <a:lvl4pPr marL="144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4pPr>
                <a:lvl5pPr marL="180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5pPr>
                <a:lvl6pPr marL="18875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3447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28019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2591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 typeface="Wingdings" pitchFamily="2" charset="2"/>
                  <a:buNone/>
                </a:pPr>
                <a:r>
                  <a:rPr lang="de-DE" kern="0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de-DE" b="0" i="1" kern="0" smtClean="0">
                        <a:latin typeface="Cambria Math"/>
                        <a:sym typeface="Wingdings" panose="05000000000000000000" pitchFamily="2" charset="2"/>
                      </a:rPr>
                      <m:t> </m:t>
                    </m:r>
                    <m:sSub>
                      <m:sSubPr>
                        <m:ctrlPr>
                          <a:rPr lang="de-DE" b="0" i="1" kern="0" smtClean="0">
                            <a:latin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de-DE" b="0" i="1" kern="0" smtClean="0">
                            <a:latin typeface="Cambria Math"/>
                            <a:sym typeface="Wingdings" panose="05000000000000000000" pitchFamily="2" charset="2"/>
                          </a:rPr>
                          <m:t>𝐸</m:t>
                        </m:r>
                      </m:e>
                      <m:sub>
                        <m:r>
                          <a:rPr lang="de-DE" b="0" i="1" kern="0" smtClean="0">
                            <a:latin typeface="Cambria Math"/>
                            <a:sym typeface="Wingdings" panose="05000000000000000000" pitchFamily="2" charset="2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kern="0" dirty="0" smtClean="0">
                    <a:sym typeface="Wingdings" panose="05000000000000000000" pitchFamily="2" charset="2"/>
                  </a:rPr>
                  <a:t> can be directly compared to the irradiance level at STC.</a:t>
                </a:r>
              </a:p>
            </p:txBody>
          </p:sp>
        </mc:Choice>
        <mc:Fallback xmlns="">
          <p:sp>
            <p:nvSpPr>
              <p:cNvPr id="14" name="Inhaltsplatzhalt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564" y="5648548"/>
                <a:ext cx="7964040" cy="660772"/>
              </a:xfrm>
              <a:prstGeom prst="rect">
                <a:avLst/>
              </a:prstGeom>
              <a:blipFill rotWithShape="1">
                <a:blip r:embed="rId3"/>
                <a:stretch>
                  <a:fillRect l="-1838" t="-12037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11647"/>
            <a:ext cx="5040560" cy="351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331640" y="6248345"/>
            <a:ext cx="5452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tx2"/>
              </a:buClr>
              <a:buFontTx/>
              <a:buNone/>
            </a:pPr>
            <a:r>
              <a:rPr lang="de-DE" sz="1200" baseline="30000" dirty="0" smtClean="0"/>
              <a:t>1</a:t>
            </a:r>
            <a:r>
              <a:rPr lang="de-DE" sz="1200" dirty="0" smtClean="0"/>
              <a:t> N. Martin, J.M. Ruiz, Solar </a:t>
            </a:r>
            <a:r>
              <a:rPr lang="de-DE" sz="1200" dirty="0" err="1" smtClean="0"/>
              <a:t>Energy</a:t>
            </a:r>
            <a:r>
              <a:rPr lang="de-DE" sz="1200" dirty="0" smtClean="0"/>
              <a:t> Materials &amp; Solar Cells 70 (2001) 25-38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553976" y="1189971"/>
                <a:ext cx="7848872" cy="1014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Clr>
                    <a:schemeClr val="tx2"/>
                  </a:buCl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pt-BR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ctrlPr>
                            <a:rPr lang="pt-BR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de-DE" i="1">
                              <a:latin typeface="Cambria Math"/>
                            </a:rPr>
                            <m:t>𝐿</m:t>
                          </m:r>
                          <m:func>
                            <m:func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de-DE" b="0" i="1" smtClean="0">
                                  <a:latin typeface="Cambria Math"/>
                                </a:rPr>
                                <m:t>⋅</m:t>
                              </m:r>
                              <m:r>
                                <a:rPr lang="de-DE" b="0" i="1" smtClean="0">
                                  <a:latin typeface="Cambria Math"/>
                                </a:rPr>
                                <m:t>𝐾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𝑀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smtClean="0">
                                  <a:latin typeface="Cambria Math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𝑀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</a:rPr>
                                <m:t>Ω</m:t>
                              </m:r>
                              <m:r>
                                <a:rPr lang="de-DE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≈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𝑑𝑖𝑟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/>
                                </a:rPr>
                                <m:t>⋅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𝐾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𝑑𝑖𝑟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smtClean="0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𝑖𝑓𝑓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/>
                                </a:rPr>
                                <m:t>⋅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𝐾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b="0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</m:acc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=60°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de-DE" dirty="0" smtClean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76" y="1189971"/>
                <a:ext cx="7848872" cy="101489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924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 smtClean="0"/>
              <a:t>Example: Irradiance calculation</a:t>
            </a:r>
            <a:endParaRPr lang="en-US" noProof="0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67544" y="1124744"/>
            <a:ext cx="7560840" cy="2232248"/>
          </a:xfrm>
        </p:spPr>
        <p:txBody>
          <a:bodyPr/>
          <a:lstStyle/>
          <a:p>
            <a:r>
              <a:rPr lang="en-US" dirty="0" smtClean="0"/>
              <a:t>Basis for the calculation of the irradiance</a:t>
            </a:r>
          </a:p>
          <a:p>
            <a:pPr lvl="1"/>
            <a:r>
              <a:rPr lang="en-US" dirty="0" smtClean="0"/>
              <a:t>Meteorological data of the corresponding site</a:t>
            </a:r>
          </a:p>
          <a:p>
            <a:pPr lvl="1"/>
            <a:r>
              <a:rPr lang="en-US" dirty="0" smtClean="0"/>
              <a:t>3D-geometry of the building and its surroundings</a:t>
            </a:r>
          </a:p>
          <a:p>
            <a:pPr lvl="1"/>
            <a:r>
              <a:rPr lang="en-US" dirty="0" smtClean="0"/>
              <a:t>Geometrical positions and orientations of all cells 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7" name="movie_Z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6016" y="2852936"/>
            <a:ext cx="4248472" cy="313949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7" t="50000" r="5333" b="18708"/>
          <a:stretch/>
        </p:blipFill>
        <p:spPr bwMode="auto">
          <a:xfrm>
            <a:off x="467543" y="3475084"/>
            <a:ext cx="4032449" cy="247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881860" y="2987660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tx2"/>
              </a:buClr>
              <a:buFontTx/>
              <a:buNone/>
            </a:pPr>
            <a:r>
              <a:rPr lang="de-DE" dirty="0" smtClean="0"/>
              <a:t>IFC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Radiance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3952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en-US" dirty="0" smtClean="0"/>
              <a:t>Topic IV:	Electrical simulation of the DC circuit</a:t>
            </a:r>
            <a:br>
              <a:rPr lang="en-US" dirty="0" smtClean="0"/>
            </a:br>
            <a:r>
              <a:rPr lang="en-US" dirty="0" smtClean="0">
                <a:solidFill>
                  <a:schemeClr val="tx2"/>
                </a:solidFill>
              </a:rPr>
              <a:t>Simple Example: Standard Module</a:t>
            </a:r>
            <a:endParaRPr lang="en-US" noProof="0" dirty="0"/>
          </a:p>
        </p:txBody>
      </p:sp>
      <p:sp>
        <p:nvSpPr>
          <p:cNvPr id="10" name="Inhaltsplatzhalter 5"/>
          <p:cNvSpPr>
            <a:spLocks noGrp="1"/>
          </p:cNvSpPr>
          <p:nvPr>
            <p:ph idx="1"/>
          </p:nvPr>
        </p:nvSpPr>
        <p:spPr>
          <a:xfrm>
            <a:off x="467544" y="1136824"/>
            <a:ext cx="5256584" cy="14401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Interconnection:</a:t>
            </a:r>
          </a:p>
          <a:p>
            <a:pPr>
              <a:buFont typeface="Wingdings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PV cells, resistances, diodes</a:t>
            </a:r>
          </a:p>
          <a:p>
            <a:pPr>
              <a:buFont typeface="Wingdings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parallel, series, cross-connected</a:t>
            </a:r>
          </a:p>
        </p:txBody>
      </p:sp>
      <p:pic>
        <p:nvPicPr>
          <p:cNvPr id="1028" name="Picture 4" descr="P:\200\220\223\Aktuelle_Projekte\361020_ConstructPV\7_Ergebnisse\wendelin\general\150108_japan\1_imgs\connection_std60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22665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nhaltsplatzhalter 5"/>
          <p:cNvSpPr txBox="1">
            <a:spLocks/>
          </p:cNvSpPr>
          <p:nvPr/>
        </p:nvSpPr>
        <p:spPr bwMode="auto">
          <a:xfrm>
            <a:off x="4478175" y="3100338"/>
            <a:ext cx="4392488" cy="23987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kern="0" smtClean="0"/>
              <a:t>the electrical circuit of a standard 60-cell PV module</a:t>
            </a:r>
            <a:endParaRPr lang="en-US" sz="1400" kern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4954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:\200\220\223\Aktuelle_Projekte\361020_ConstructPV\7_Ergebnisse\wendelin\general\150108_japan\2_opcalc\iv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0" y="2996952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en-US" dirty="0" smtClean="0"/>
              <a:t>Topic IV:	Electrical simulation of the DC circuit</a:t>
            </a:r>
            <a:br>
              <a:rPr lang="en-US" dirty="0" smtClean="0"/>
            </a:br>
            <a:r>
              <a:rPr lang="en-US" dirty="0">
                <a:solidFill>
                  <a:schemeClr val="tx2"/>
                </a:solidFill>
              </a:rPr>
              <a:t>Simple Example: Standard Module</a:t>
            </a:r>
            <a:endParaRPr lang="en-US" noProof="0" dirty="0"/>
          </a:p>
        </p:txBody>
      </p:sp>
      <p:sp>
        <p:nvSpPr>
          <p:cNvPr id="10" name="Inhaltsplatzhalter 5"/>
          <p:cNvSpPr>
            <a:spLocks noGrp="1"/>
          </p:cNvSpPr>
          <p:nvPr>
            <p:ph idx="1"/>
          </p:nvPr>
        </p:nvSpPr>
        <p:spPr>
          <a:xfrm>
            <a:off x="467544" y="1136824"/>
            <a:ext cx="5256584" cy="12840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Interconnection:</a:t>
            </a:r>
          </a:p>
          <a:p>
            <a:pPr>
              <a:buFont typeface="Wingdings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PV cells, resistances, diodes</a:t>
            </a:r>
          </a:p>
          <a:p>
            <a:pPr>
              <a:buFont typeface="Wingdings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parallel, series, cross-connected</a:t>
            </a:r>
          </a:p>
        </p:txBody>
      </p:sp>
      <p:sp>
        <p:nvSpPr>
          <p:cNvPr id="7" name="Inhaltsplatzhalter 5"/>
          <p:cNvSpPr txBox="1">
            <a:spLocks/>
          </p:cNvSpPr>
          <p:nvPr/>
        </p:nvSpPr>
        <p:spPr bwMode="auto">
          <a:xfrm>
            <a:off x="467544" y="2532307"/>
            <a:ext cx="4104456" cy="354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i="1" kern="0" smtClean="0">
                <a:sym typeface="Wingdings" panose="05000000000000000000" pitchFamily="2" charset="2"/>
              </a:rPr>
              <a:t>1. Calculation of the IV curves</a:t>
            </a:r>
          </a:p>
        </p:txBody>
      </p:sp>
      <p:sp>
        <p:nvSpPr>
          <p:cNvPr id="8" name="Inhaltsplatzhalter 5"/>
          <p:cNvSpPr txBox="1">
            <a:spLocks/>
          </p:cNvSpPr>
          <p:nvPr/>
        </p:nvSpPr>
        <p:spPr bwMode="auto">
          <a:xfrm>
            <a:off x="4649366" y="3933056"/>
            <a:ext cx="3468629" cy="16561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i="1" kern="0" dirty="0" smtClean="0"/>
              <a:t>IV curve of the standard 60-cell PV module at different (homogeneous) irradiance levels on one shaded PV cell at 1000 W/m² irradiance on all other PV cells.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i="1" kern="0" dirty="0" smtClean="0"/>
              <a:t>Blue: 1000 W/m², green: 800 W/m², …, yellow: 0 W/m² </a:t>
            </a:r>
          </a:p>
        </p:txBody>
      </p:sp>
      <p:sp>
        <p:nvSpPr>
          <p:cNvPr id="9" name="Inhaltsplatzhalter 5"/>
          <p:cNvSpPr txBox="1">
            <a:spLocks/>
          </p:cNvSpPr>
          <p:nvPr/>
        </p:nvSpPr>
        <p:spPr bwMode="auto">
          <a:xfrm>
            <a:off x="4478175" y="3100338"/>
            <a:ext cx="4392488" cy="23987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kern="0" smtClean="0"/>
              <a:t>the electrical circuit of a standard 60-cell PV module</a:t>
            </a:r>
            <a:endParaRPr lang="en-US" sz="1400" kern="0" smtClean="0">
              <a:sym typeface="Wingdings" panose="05000000000000000000" pitchFamily="2" charset="2"/>
            </a:endParaRPr>
          </a:p>
        </p:txBody>
      </p:sp>
      <p:pic>
        <p:nvPicPr>
          <p:cNvPr id="11" name="Picture 5" descr="P:\200\220\223\Aktuelle_Projekte\361020_ConstructPV\7_Ergebnisse\wendelin\general\150108_japan\1_imgs\connection_std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66" y="1556952"/>
            <a:ext cx="422618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4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:\200\220\223\Aktuelle_Projekte\361020_ConstructPV\7_Ergebnisse\wendelin\general\150108_japan\2_opcalc\op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30820"/>
            <a:ext cx="4127873" cy="309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en-US" dirty="0" smtClean="0"/>
              <a:t>Topic IV:	Electrical simulation of the DC circuit</a:t>
            </a:r>
            <a:br>
              <a:rPr lang="en-US" dirty="0" smtClean="0"/>
            </a:br>
            <a:r>
              <a:rPr lang="en-US" dirty="0">
                <a:solidFill>
                  <a:schemeClr val="tx2"/>
                </a:solidFill>
              </a:rPr>
              <a:t>Simple Example: Standard Module</a:t>
            </a:r>
            <a:endParaRPr lang="en-US" noProof="0" dirty="0"/>
          </a:p>
        </p:txBody>
      </p:sp>
      <p:sp>
        <p:nvSpPr>
          <p:cNvPr id="10" name="Inhaltsplatzhalter 5"/>
          <p:cNvSpPr>
            <a:spLocks noGrp="1"/>
          </p:cNvSpPr>
          <p:nvPr>
            <p:ph idx="1"/>
          </p:nvPr>
        </p:nvSpPr>
        <p:spPr>
          <a:xfrm>
            <a:off x="467544" y="1136824"/>
            <a:ext cx="5256584" cy="12840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Interconnection:</a:t>
            </a:r>
          </a:p>
          <a:p>
            <a:pPr>
              <a:buFont typeface="Wingdings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PV cells, resistances, diodes</a:t>
            </a:r>
          </a:p>
          <a:p>
            <a:pPr>
              <a:buFont typeface="Wingdings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parallel, series, cross-connected</a:t>
            </a:r>
          </a:p>
        </p:txBody>
      </p:sp>
      <p:sp>
        <p:nvSpPr>
          <p:cNvPr id="7" name="Inhaltsplatzhalter 5"/>
          <p:cNvSpPr txBox="1">
            <a:spLocks/>
          </p:cNvSpPr>
          <p:nvPr/>
        </p:nvSpPr>
        <p:spPr bwMode="auto">
          <a:xfrm>
            <a:off x="467544" y="2532307"/>
            <a:ext cx="4104456" cy="354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i="1" kern="0" smtClean="0">
                <a:sym typeface="Wingdings" panose="05000000000000000000" pitchFamily="2" charset="2"/>
              </a:rPr>
              <a:t>2. Calculation of the</a:t>
            </a:r>
            <a:br>
              <a:rPr lang="en-US" i="1" kern="0" smtClean="0">
                <a:sym typeface="Wingdings" panose="05000000000000000000" pitchFamily="2" charset="2"/>
              </a:rPr>
            </a:br>
            <a:r>
              <a:rPr lang="en-US" i="1" kern="0" smtClean="0">
                <a:sym typeface="Wingdings" panose="05000000000000000000" pitchFamily="2" charset="2"/>
              </a:rPr>
              <a:t>operation points</a:t>
            </a:r>
          </a:p>
        </p:txBody>
      </p:sp>
      <p:sp>
        <p:nvSpPr>
          <p:cNvPr id="11" name="Inhaltsplatzhalter 5"/>
          <p:cNvSpPr txBox="1">
            <a:spLocks/>
          </p:cNvSpPr>
          <p:nvPr/>
        </p:nvSpPr>
        <p:spPr bwMode="auto">
          <a:xfrm>
            <a:off x="4478175" y="3100338"/>
            <a:ext cx="4392488" cy="23987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kern="0" smtClean="0"/>
              <a:t>the electrical circuit of a standard 60-cell PV module</a:t>
            </a:r>
            <a:endParaRPr lang="en-US" sz="1400" kern="0" smtClean="0">
              <a:sym typeface="Wingdings" panose="05000000000000000000" pitchFamily="2" charset="2"/>
            </a:endParaRPr>
          </a:p>
        </p:txBody>
      </p:sp>
      <p:pic>
        <p:nvPicPr>
          <p:cNvPr id="12" name="Picture 5" descr="P:\200\220\223\Aktuelle_Projekte\361020_ConstructPV\7_Ergebnisse\wendelin\general\150108_japan\1_imgs\connection_std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66" y="1556952"/>
            <a:ext cx="422618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nhaltsplatzhalter 5"/>
          <p:cNvSpPr txBox="1">
            <a:spLocks/>
          </p:cNvSpPr>
          <p:nvPr/>
        </p:nvSpPr>
        <p:spPr bwMode="auto">
          <a:xfrm>
            <a:off x="4649366" y="3933056"/>
            <a:ext cx="3468629" cy="16561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i="1" kern="0" smtClean="0"/>
              <a:t>Operation points of the shaded PV cell in a standard 60-cell PV module at different (homogeneous) irradiance levels on the shaded PV cell and 1000 W/m² irradiance on all other PV cells, vs. the applied PV module voltage.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i="1" kern="0" smtClean="0"/>
              <a:t>Blue: 1000 W/m², green: 800 W/m², …, yellow: 0 W/m² </a:t>
            </a:r>
          </a:p>
        </p:txBody>
      </p:sp>
    </p:spTree>
    <p:extLst>
      <p:ext uri="{BB962C8B-B14F-4D97-AF65-F5344CB8AC3E}">
        <p14:creationId xmlns:p14="http://schemas.microsoft.com/office/powerpoint/2010/main" val="42451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important points for BIPV simulation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08000" cy="4608512"/>
          </a:xfrm>
        </p:spPr>
        <p:txBody>
          <a:bodyPr/>
          <a:lstStyle/>
          <a:p>
            <a:r>
              <a:rPr lang="en-US" dirty="0" smtClean="0"/>
              <a:t>In almost all cases, BIPV systems have to deal with</a:t>
            </a:r>
            <a:br>
              <a:rPr lang="en-US" dirty="0" smtClean="0"/>
            </a:br>
            <a:r>
              <a:rPr lang="en-US" u="sng" dirty="0" smtClean="0"/>
              <a:t>inhomogeneous irradiation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The impact of shading and multiple reflections (ground, other buildings) is </a:t>
            </a:r>
            <a:r>
              <a:rPr lang="en-US" u="sng" dirty="0" smtClean="0"/>
              <a:t>not negligible</a:t>
            </a:r>
            <a:r>
              <a:rPr lang="en-US" dirty="0" smtClean="0"/>
              <a:t> and can be calculated.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Inhomogeneous irradiation leads to module/system IV curves and cell operation points that vary strongly in time and are difficult to predict.</a:t>
            </a:r>
            <a:br>
              <a:rPr lang="en-US" dirty="0" smtClean="0"/>
            </a:br>
            <a:r>
              <a:rPr lang="en-US" dirty="0" smtClean="0"/>
              <a:t>They have to be simulated.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The temperature situation has to be investigated in advance. Especially for thermally insulated facades, peak temperatures can be higher than expected.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The inverter has to be chosen with care. </a:t>
            </a:r>
            <a:r>
              <a:rPr lang="en-US" dirty="0"/>
              <a:t>Voltage or power restrictions can lead to </a:t>
            </a:r>
            <a:r>
              <a:rPr lang="en-US" dirty="0" smtClean="0"/>
              <a:t>serious </a:t>
            </a:r>
            <a:r>
              <a:rPr lang="en-US" dirty="0"/>
              <a:t>losses or </a:t>
            </a:r>
            <a:r>
              <a:rPr lang="en-US" dirty="0" smtClean="0"/>
              <a:t>damage. </a:t>
            </a:r>
          </a:p>
        </p:txBody>
      </p:sp>
    </p:spTree>
    <p:extLst>
      <p:ext uri="{BB962C8B-B14F-4D97-AF65-F5344CB8AC3E}">
        <p14:creationId xmlns:p14="http://schemas.microsoft.com/office/powerpoint/2010/main" val="33344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en-US" dirty="0" smtClean="0"/>
              <a:t>Example Project in Zürich</a:t>
            </a:r>
            <a:br>
              <a:rPr lang="en-US" dirty="0" smtClean="0"/>
            </a:br>
            <a:endParaRPr lang="en-US" noProof="0" dirty="0"/>
          </a:p>
        </p:txBody>
      </p:sp>
      <p:pic>
        <p:nvPicPr>
          <p:cNvPr id="1026" name="Picture 2" descr="P:\200\220\223\Aktuelle_Projekte\225134_SolConPro\07_Ergebnisse\Mitarbeiter\WendelinSprenger\general\160305_otti\2_Manuskript\imgs\east_without.im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4032448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200\220\223\Aktuelle_Projekte\225134_SolConPro\07_Ergebnisse\Mitarbeiter\WendelinSprenger\general\160305_otti\2_Manuskript\imgs\west_without.im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24" y="1700808"/>
            <a:ext cx="4032447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395536" y="5754522"/>
            <a:ext cx="19495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view from north-east</a:t>
            </a:r>
            <a:endParaRPr lang="de-DE" sz="1400" dirty="0"/>
          </a:p>
        </p:txBody>
      </p:sp>
      <p:sp>
        <p:nvSpPr>
          <p:cNvPr id="7" name="Rechteck 6"/>
          <p:cNvSpPr/>
          <p:nvPr/>
        </p:nvSpPr>
        <p:spPr>
          <a:xfrm>
            <a:off x="4591724" y="5785519"/>
            <a:ext cx="19992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v</a:t>
            </a:r>
            <a:r>
              <a:rPr lang="en-US" sz="1400" dirty="0" smtClean="0"/>
              <a:t>iew from south-west</a:t>
            </a:r>
            <a:endParaRPr lang="de-DE" sz="1400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467544" y="1124744"/>
            <a:ext cx="8280920" cy="50405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Renovation of an urban building. Goal: “Plus Energy Building”</a:t>
            </a:r>
          </a:p>
          <a:p>
            <a:pPr marL="0" indent="0">
              <a:buFont typeface="Wingdings" pitchFamily="2" charset="2"/>
              <a:buNone/>
            </a:pPr>
            <a:endParaRPr lang="en-US" kern="0" dirty="0" smtClean="0"/>
          </a:p>
          <a:p>
            <a:pPr marL="0" indent="0">
              <a:buFont typeface="Wingdings" pitchFamily="2" charset="2"/>
              <a:buNone/>
            </a:pP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423957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smtClean="0"/>
              <a:t>Agenda</a:t>
            </a:r>
            <a:endParaRPr lang="en-US" noProof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68000" y="1774800"/>
            <a:ext cx="8209275" cy="4248150"/>
          </a:xfrm>
        </p:spPr>
        <p:txBody>
          <a:bodyPr/>
          <a:lstStyle/>
          <a:p>
            <a:r>
              <a:rPr lang="en-US" dirty="0" smtClean="0"/>
              <a:t>Challenges and needs for the simulation of building integrated photovoltaics</a:t>
            </a:r>
          </a:p>
          <a:p>
            <a:endParaRPr lang="en-US" dirty="0" smtClean="0"/>
          </a:p>
          <a:p>
            <a:r>
              <a:rPr lang="en-US" dirty="0" smtClean="0"/>
              <a:t>Tool-chain of </a:t>
            </a:r>
            <a:r>
              <a:rPr lang="en-US" dirty="0" err="1" smtClean="0"/>
              <a:t>Fraunhofer</a:t>
            </a:r>
            <a:r>
              <a:rPr lang="en-US" dirty="0" smtClean="0"/>
              <a:t> ISE including examples from real projects: Simulation of  </a:t>
            </a:r>
            <a:r>
              <a:rPr lang="en-US" b="1" dirty="0" smtClean="0"/>
              <a:t>irradiance</a:t>
            </a:r>
            <a:r>
              <a:rPr lang="en-US" dirty="0" smtClean="0"/>
              <a:t>, cell </a:t>
            </a:r>
            <a:r>
              <a:rPr lang="en-US" b="1" dirty="0" smtClean="0"/>
              <a:t>temperature</a:t>
            </a:r>
            <a:r>
              <a:rPr lang="en-US" dirty="0" smtClean="0"/>
              <a:t>, electrical </a:t>
            </a:r>
            <a:r>
              <a:rPr lang="en-US" b="1" dirty="0" smtClean="0"/>
              <a:t>cell</a:t>
            </a:r>
            <a:r>
              <a:rPr lang="en-US" dirty="0" smtClean="0"/>
              <a:t> </a:t>
            </a:r>
            <a:r>
              <a:rPr lang="en-US" dirty="0" err="1" smtClean="0"/>
              <a:t>behaviour</a:t>
            </a:r>
            <a:r>
              <a:rPr lang="en-US" dirty="0" smtClean="0"/>
              <a:t>, </a:t>
            </a:r>
            <a:r>
              <a:rPr lang="en-US" b="1" dirty="0" smtClean="0"/>
              <a:t>module</a:t>
            </a:r>
            <a:r>
              <a:rPr lang="en-US" dirty="0" smtClean="0"/>
              <a:t> interconnection and </a:t>
            </a:r>
            <a:r>
              <a:rPr lang="en-US" b="1" dirty="0" smtClean="0"/>
              <a:t>inverter</a:t>
            </a:r>
            <a:r>
              <a:rPr lang="en-US" dirty="0" smtClean="0"/>
              <a:t> </a:t>
            </a:r>
            <a:r>
              <a:rPr lang="en-US" dirty="0" err="1" smtClean="0"/>
              <a:t>behaviour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Results of an example project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374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80920" cy="5040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Renovation of an urban building. Goal: “Plus Energy Building”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700808"/>
            <a:ext cx="4032447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1724" y="1700808"/>
            <a:ext cx="4032447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/>
              <a:t>Example Project in Zürich</a:t>
            </a:r>
            <a:endParaRPr lang="en-US" noProof="0" dirty="0"/>
          </a:p>
        </p:txBody>
      </p:sp>
      <p:sp>
        <p:nvSpPr>
          <p:cNvPr id="11" name="Rechteck 10"/>
          <p:cNvSpPr/>
          <p:nvPr/>
        </p:nvSpPr>
        <p:spPr>
          <a:xfrm>
            <a:off x="395536" y="5754522"/>
            <a:ext cx="19495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view from north-east</a:t>
            </a:r>
            <a:endParaRPr lang="de-DE" sz="1400" dirty="0"/>
          </a:p>
        </p:txBody>
      </p:sp>
      <p:sp>
        <p:nvSpPr>
          <p:cNvPr id="12" name="Rechteck 11"/>
          <p:cNvSpPr/>
          <p:nvPr/>
        </p:nvSpPr>
        <p:spPr>
          <a:xfrm>
            <a:off x="4591724" y="5785519"/>
            <a:ext cx="19992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v</a:t>
            </a:r>
            <a:r>
              <a:rPr lang="en-US" sz="1400" dirty="0" smtClean="0"/>
              <a:t>iew from south-west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1342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280799"/>
            <a:ext cx="5328592" cy="45964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Data in brief:</a:t>
            </a:r>
          </a:p>
          <a:p>
            <a:r>
              <a:rPr lang="en-US" dirty="0" smtClean="0"/>
              <a:t>100% power supply (grid connection)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Nominal system power: 27.94 </a:t>
            </a:r>
            <a:r>
              <a:rPr lang="en-US" dirty="0" err="1" smtClean="0"/>
              <a:t>kWp</a:t>
            </a:r>
            <a:endParaRPr lang="en-US" dirty="0" smtClean="0"/>
          </a:p>
          <a:p>
            <a:r>
              <a:rPr lang="en-US" dirty="0"/>
              <a:t>198 </a:t>
            </a:r>
            <a:r>
              <a:rPr lang="en-US" dirty="0" smtClean="0"/>
              <a:t>PV modules with </a:t>
            </a:r>
            <a:r>
              <a:rPr lang="en-US" dirty="0"/>
              <a:t>112 </a:t>
            </a:r>
            <a:r>
              <a:rPr lang="en-US" dirty="0" smtClean="0"/>
              <a:t>different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sizes</a:t>
            </a:r>
          </a:p>
          <a:p>
            <a:r>
              <a:rPr lang="en-US" dirty="0"/>
              <a:t>19 </a:t>
            </a:r>
            <a:r>
              <a:rPr lang="en-US" dirty="0" smtClean="0"/>
              <a:t>different module expositions</a:t>
            </a:r>
          </a:p>
          <a:p>
            <a:r>
              <a:rPr lang="en-US" dirty="0" smtClean="0"/>
              <a:t>PV cells from </a:t>
            </a:r>
            <a:r>
              <a:rPr lang="en-US" dirty="0" err="1" smtClean="0"/>
              <a:t>SunPower</a:t>
            </a:r>
            <a:r>
              <a:rPr lang="en-US" dirty="0" smtClean="0"/>
              <a:t> Corp.</a:t>
            </a:r>
            <a:endParaRPr lang="en-US" dirty="0"/>
          </a:p>
          <a:p>
            <a:r>
              <a:rPr lang="en-US" dirty="0" smtClean="0"/>
              <a:t>PV modules from </a:t>
            </a:r>
            <a:r>
              <a:rPr lang="en-US" dirty="0" err="1" smtClean="0"/>
              <a:t>ertex</a:t>
            </a:r>
            <a:r>
              <a:rPr lang="en-US" dirty="0" smtClean="0"/>
              <a:t> </a:t>
            </a:r>
            <a:r>
              <a:rPr lang="en-US" dirty="0" err="1"/>
              <a:t>solartechnik</a:t>
            </a:r>
            <a:r>
              <a:rPr lang="en-US" dirty="0"/>
              <a:t> GmbH</a:t>
            </a:r>
          </a:p>
          <a:p>
            <a:r>
              <a:rPr lang="en-US" dirty="0" smtClean="0"/>
              <a:t>Inverters from </a:t>
            </a:r>
            <a:r>
              <a:rPr lang="en-US" dirty="0" err="1" smtClean="0"/>
              <a:t>SolarInvert</a:t>
            </a:r>
            <a:r>
              <a:rPr lang="en-US" dirty="0" smtClean="0"/>
              <a:t> GmbH</a:t>
            </a:r>
            <a:endParaRPr lang="en-US" dirty="0"/>
          </a:p>
          <a:p>
            <a:r>
              <a:rPr lang="en-US" i="1" dirty="0" smtClean="0">
                <a:solidFill>
                  <a:schemeClr val="accent1"/>
                </a:solidFill>
              </a:rPr>
              <a:t>Goal: 14000 kWh per year</a:t>
            </a:r>
            <a:r>
              <a:rPr lang="en-US" i="1" dirty="0" smtClean="0">
                <a:solidFill>
                  <a:srgbClr val="FFC000"/>
                </a:solidFill>
              </a:rPr>
              <a:t/>
            </a:r>
            <a:br>
              <a:rPr lang="en-US" i="1" dirty="0" smtClean="0">
                <a:solidFill>
                  <a:srgbClr val="FFC000"/>
                </a:solidFill>
              </a:rPr>
            </a:br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764704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342900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/>
              <a:t>Example Project in Zürich</a:t>
            </a:r>
            <a:endParaRPr lang="en-US" noProof="0" dirty="0"/>
          </a:p>
        </p:txBody>
      </p:sp>
      <p:sp>
        <p:nvSpPr>
          <p:cNvPr id="11" name="Rechteck 10"/>
          <p:cNvSpPr/>
          <p:nvPr/>
        </p:nvSpPr>
        <p:spPr>
          <a:xfrm>
            <a:off x="6072219" y="2924944"/>
            <a:ext cx="1489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north-east view</a:t>
            </a:r>
            <a:endParaRPr lang="de-DE" sz="1400" dirty="0"/>
          </a:p>
        </p:txBody>
      </p:sp>
      <p:sp>
        <p:nvSpPr>
          <p:cNvPr id="12" name="Rechteck 11"/>
          <p:cNvSpPr/>
          <p:nvPr/>
        </p:nvSpPr>
        <p:spPr>
          <a:xfrm>
            <a:off x="6080596" y="5589240"/>
            <a:ext cx="1539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outh-west view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32139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/>
              <a:t>Example Project in Zürich</a:t>
            </a:r>
            <a:endParaRPr lang="en-US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539552" y="1340768"/>
            <a:ext cx="8208912" cy="4680520"/>
          </a:xfrm>
        </p:spPr>
        <p:txBody>
          <a:bodyPr/>
          <a:lstStyle/>
          <a:p>
            <a:r>
              <a:rPr lang="en-US" dirty="0" smtClean="0"/>
              <a:t>Calculation of time-dependent irradiance </a:t>
            </a:r>
            <a:r>
              <a:rPr lang="en-US" dirty="0" smtClean="0">
                <a:solidFill>
                  <a:srgbClr val="FF0000"/>
                </a:solidFill>
              </a:rPr>
              <a:t>(1) </a:t>
            </a:r>
          </a:p>
          <a:p>
            <a:endParaRPr lang="en-US" dirty="0" smtClean="0"/>
          </a:p>
          <a:p>
            <a:r>
              <a:rPr lang="en-US" dirty="0"/>
              <a:t>Calculation </a:t>
            </a:r>
            <a:r>
              <a:rPr lang="en-US" dirty="0" smtClean="0"/>
              <a:t>of time-dependent module temperature </a:t>
            </a:r>
            <a:r>
              <a:rPr lang="en-US" dirty="0" smtClean="0">
                <a:solidFill>
                  <a:srgbClr val="FF0000"/>
                </a:solidFill>
              </a:rPr>
              <a:t>(2)</a:t>
            </a:r>
            <a:endParaRPr lang="en-US" dirty="0" smtClean="0"/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Calculation of cell IV characteristics for all irradiance and temperature levels </a:t>
            </a:r>
            <a:r>
              <a:rPr lang="en-US" dirty="0" smtClean="0">
                <a:solidFill>
                  <a:srgbClr val="FF0000"/>
                </a:solidFill>
              </a:rPr>
              <a:t>(3)</a:t>
            </a: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endParaRPr lang="en-US" dirty="0" smtClean="0"/>
          </a:p>
          <a:p>
            <a:r>
              <a:rPr lang="en-US" dirty="0" smtClean="0"/>
              <a:t>Calculation of system IV curve based on the electrical interconnections of cells and modules including bypass diodes (DC output) </a:t>
            </a:r>
            <a:r>
              <a:rPr lang="en-US" dirty="0" smtClean="0">
                <a:solidFill>
                  <a:srgbClr val="FF0000"/>
                </a:solidFill>
              </a:rPr>
              <a:t>(4)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Calculation </a:t>
            </a:r>
            <a:r>
              <a:rPr lang="en-US" dirty="0" smtClean="0"/>
              <a:t>of inverter output (AC output) </a:t>
            </a:r>
            <a:r>
              <a:rPr lang="en-US" dirty="0" smtClean="0">
                <a:solidFill>
                  <a:srgbClr val="FF0000"/>
                </a:solidFill>
              </a:rPr>
              <a:t>(5)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38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/>
              <a:t>Example Project in Zürich</a:t>
            </a:r>
            <a:endParaRPr lang="en-US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539552" y="1340768"/>
            <a:ext cx="8208912" cy="4680520"/>
          </a:xfrm>
        </p:spPr>
        <p:txBody>
          <a:bodyPr/>
          <a:lstStyle/>
          <a:p>
            <a:r>
              <a:rPr lang="en-US" b="1" dirty="0" smtClean="0"/>
              <a:t>Calculation of time-dependent irradiance </a:t>
            </a:r>
            <a:r>
              <a:rPr lang="en-US" b="1" dirty="0" smtClean="0">
                <a:solidFill>
                  <a:srgbClr val="FF0000"/>
                </a:solidFill>
              </a:rPr>
              <a:t>(1)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/>
              <a:t>Calculation </a:t>
            </a:r>
            <a:r>
              <a:rPr lang="en-US" dirty="0" smtClean="0"/>
              <a:t>of time-dependent module temperature </a:t>
            </a:r>
            <a:r>
              <a:rPr lang="en-US" dirty="0" smtClean="0">
                <a:solidFill>
                  <a:srgbClr val="FF0000"/>
                </a:solidFill>
              </a:rPr>
              <a:t>(2)</a:t>
            </a:r>
            <a:endParaRPr lang="en-US" dirty="0" smtClean="0"/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Calculation of cell IV characteristics for all irradiance and temperature levels </a:t>
            </a:r>
            <a:r>
              <a:rPr lang="en-US" dirty="0" smtClean="0">
                <a:solidFill>
                  <a:srgbClr val="FF0000"/>
                </a:solidFill>
              </a:rPr>
              <a:t>(3)</a:t>
            </a: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endParaRPr lang="en-US" dirty="0" smtClean="0"/>
          </a:p>
          <a:p>
            <a:r>
              <a:rPr lang="en-US" b="1" dirty="0" smtClean="0"/>
              <a:t>Calculation of system IV curve based on the electrical interconnections of cells and modules including bypass diodes (DC output) </a:t>
            </a:r>
            <a:r>
              <a:rPr lang="en-US" b="1" dirty="0" smtClean="0">
                <a:solidFill>
                  <a:srgbClr val="FF0000"/>
                </a:solidFill>
              </a:rPr>
              <a:t>(4)</a:t>
            </a:r>
            <a:endParaRPr lang="en-US" b="1" dirty="0" smtClean="0"/>
          </a:p>
          <a:p>
            <a:endParaRPr lang="en-US" dirty="0"/>
          </a:p>
          <a:p>
            <a:r>
              <a:rPr lang="en-US" dirty="0"/>
              <a:t>Calculation </a:t>
            </a:r>
            <a:r>
              <a:rPr lang="en-US" dirty="0" smtClean="0"/>
              <a:t>of inverter output (AC output) </a:t>
            </a:r>
            <a:r>
              <a:rPr lang="en-US" dirty="0" smtClean="0">
                <a:solidFill>
                  <a:srgbClr val="FF0000"/>
                </a:solidFill>
              </a:rPr>
              <a:t>(5)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75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1107996"/>
          </a:xfrm>
        </p:spPr>
        <p:txBody>
          <a:bodyPr/>
          <a:lstStyle/>
          <a:p>
            <a:r>
              <a:rPr lang="en-US" dirty="0"/>
              <a:t>Example Project in </a:t>
            </a:r>
            <a:r>
              <a:rPr lang="en-US" dirty="0" smtClean="0"/>
              <a:t>Zürich</a:t>
            </a:r>
            <a:br>
              <a:rPr lang="en-US" dirty="0" smtClean="0"/>
            </a:br>
            <a:r>
              <a:rPr lang="en-US" dirty="0" smtClean="0">
                <a:solidFill>
                  <a:schemeClr val="tx2"/>
                </a:solidFill>
              </a:rPr>
              <a:t>Irradiance simulation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467544" y="1196752"/>
            <a:ext cx="8064896" cy="72008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Calculation of irradiance for every PV cell (time steps: 10 min)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7" name="Gesamtansicht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1916832"/>
            <a:ext cx="5076056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5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en-US" dirty="0"/>
              <a:t>Example Project in </a:t>
            </a:r>
            <a:r>
              <a:rPr lang="en-US" dirty="0" smtClean="0"/>
              <a:t>Zürich</a:t>
            </a:r>
            <a:br>
              <a:rPr lang="en-US" dirty="0" smtClean="0"/>
            </a:br>
            <a:r>
              <a:rPr lang="en-US" dirty="0" smtClean="0">
                <a:solidFill>
                  <a:schemeClr val="tx2"/>
                </a:solidFill>
              </a:rPr>
              <a:t>Calculation of DC-output</a:t>
            </a:r>
            <a:endParaRPr lang="en-US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467544" y="1280156"/>
            <a:ext cx="8064896" cy="564668"/>
          </a:xfrm>
        </p:spPr>
        <p:txBody>
          <a:bodyPr/>
          <a:lstStyle/>
          <a:p>
            <a:pPr marL="0" lvl="8" indent="0" defTabSz="360000">
              <a:spcAft>
                <a:spcPts val="900"/>
              </a:spcAft>
              <a:buClr>
                <a:schemeClr val="tx2"/>
              </a:buClr>
              <a:buNone/>
            </a:pPr>
            <a:r>
              <a:rPr lang="en-US" dirty="0" smtClean="0"/>
              <a:t>Example of subsystem: One PV Module</a:t>
            </a:r>
            <a:endParaRPr lang="en-US" dirty="0"/>
          </a:p>
        </p:txBody>
      </p:sp>
      <p:pic>
        <p:nvPicPr>
          <p:cNvPr id="9" name="MF36_Ansicht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2031792"/>
            <a:ext cx="3996444" cy="2997333"/>
          </a:xfrm>
          <a:prstGeom prst="rect">
            <a:avLst/>
          </a:prstGeom>
        </p:spPr>
      </p:pic>
      <p:pic>
        <p:nvPicPr>
          <p:cNvPr id="7" name="IV_P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975" t="3097" r="1915" b="3212"/>
          <a:stretch/>
        </p:blipFill>
        <p:spPr>
          <a:xfrm>
            <a:off x="4644008" y="2031791"/>
            <a:ext cx="4392488" cy="317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1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en-US" dirty="0"/>
              <a:t>Example Project in </a:t>
            </a:r>
            <a:r>
              <a:rPr lang="en-US" dirty="0" smtClean="0"/>
              <a:t>Zürich</a:t>
            </a:r>
            <a:br>
              <a:rPr lang="en-US" dirty="0" smtClean="0"/>
            </a:br>
            <a:r>
              <a:rPr lang="en-US" dirty="0" smtClean="0">
                <a:solidFill>
                  <a:schemeClr val="tx2"/>
                </a:solidFill>
              </a:rPr>
              <a:t>Various challenges to electrical system design</a:t>
            </a:r>
            <a:endParaRPr lang="en-US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539552" y="1424816"/>
            <a:ext cx="8064896" cy="4380448"/>
          </a:xfrm>
        </p:spPr>
        <p:txBody>
          <a:bodyPr/>
          <a:lstStyle/>
          <a:p>
            <a:pPr marL="285750" lvl="8" indent="-285750" defTabSz="360000">
              <a:spcAft>
                <a:spcPts val="900"/>
              </a:spcAft>
              <a:buClr>
                <a:schemeClr val="tx2"/>
              </a:buClr>
            </a:pPr>
            <a:endParaRPr lang="en-US"/>
          </a:p>
          <a:p>
            <a:pPr marL="285750" lvl="8" indent="-285750" defTabSz="360000">
              <a:spcAft>
                <a:spcPts val="900"/>
              </a:spcAft>
              <a:buClr>
                <a:schemeClr val="tx2"/>
              </a:buClr>
            </a:pPr>
            <a:endParaRPr lang="en-US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539552" y="1424816"/>
            <a:ext cx="8064896" cy="45244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Which modules can be interconnected in series to strings?</a:t>
            </a:r>
          </a:p>
          <a:p>
            <a:endParaRPr lang="en-US" dirty="0" smtClean="0"/>
          </a:p>
          <a:p>
            <a:r>
              <a:rPr lang="en-US" dirty="0" smtClean="0"/>
              <a:t>Which strings can be interconnected in parallel?</a:t>
            </a:r>
          </a:p>
          <a:p>
            <a:endParaRPr lang="en-US" dirty="0"/>
          </a:p>
          <a:p>
            <a:r>
              <a:rPr lang="en-US" dirty="0" smtClean="0"/>
              <a:t>Inverter restrictions (MPP tracking range, voltage range) very important for systems with frequent partial shading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kern="0" dirty="0" smtClean="0"/>
              <a:t>		Result</a:t>
            </a:r>
            <a:r>
              <a:rPr lang="en-US" kern="0" dirty="0"/>
              <a:t>: 14 </a:t>
            </a:r>
            <a:r>
              <a:rPr lang="en-US" kern="0" dirty="0" smtClean="0"/>
              <a:t>sub-systems with minimized mismatch losses</a:t>
            </a:r>
            <a:r>
              <a:rPr lang="en-US" kern="0" dirty="0"/>
              <a:t> </a:t>
            </a:r>
            <a:r>
              <a:rPr lang="en-US" kern="0" dirty="0" smtClean="0"/>
              <a:t>of 6.2 %</a:t>
            </a:r>
            <a:br>
              <a:rPr lang="en-US" kern="0" dirty="0" smtClean="0"/>
            </a:br>
            <a:r>
              <a:rPr lang="en-US" kern="0" dirty="0" smtClean="0"/>
              <a:t>		Calculated yield</a:t>
            </a:r>
            <a:r>
              <a:rPr lang="en-US" kern="0" dirty="0"/>
              <a:t>: </a:t>
            </a:r>
            <a:r>
              <a:rPr lang="en-US" b="1" kern="0" dirty="0"/>
              <a:t>512.78 kWh / </a:t>
            </a:r>
            <a:r>
              <a:rPr lang="en-US" b="1" kern="0" dirty="0" err="1" smtClean="0"/>
              <a:t>kWp</a:t>
            </a:r>
            <a:r>
              <a:rPr lang="en-US" b="1" kern="0" dirty="0"/>
              <a:t>;</a:t>
            </a:r>
            <a:r>
              <a:rPr lang="en-US" b="1" kern="0" dirty="0" smtClean="0"/>
              <a:t> </a:t>
            </a:r>
            <a:r>
              <a:rPr lang="en-US" b="1" dirty="0"/>
              <a:t>14328 </a:t>
            </a:r>
            <a:r>
              <a:rPr lang="en-US" b="1" dirty="0" smtClean="0"/>
              <a:t>kWh</a:t>
            </a:r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518915" y="4005064"/>
            <a:ext cx="431800" cy="288925"/>
          </a:xfrm>
          <a:prstGeom prst="rightArrow">
            <a:avLst>
              <a:gd name="adj1" fmla="val 50000"/>
              <a:gd name="adj2" fmla="val 49402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19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en-US" dirty="0"/>
              <a:t>Example Project in </a:t>
            </a:r>
            <a:r>
              <a:rPr lang="en-US" dirty="0" smtClean="0"/>
              <a:t>Zürich</a:t>
            </a:r>
            <a:br>
              <a:rPr lang="en-US" dirty="0" smtClean="0"/>
            </a:br>
            <a:r>
              <a:rPr lang="en-US" dirty="0" smtClean="0">
                <a:solidFill>
                  <a:schemeClr val="tx2"/>
                </a:solidFill>
              </a:rPr>
              <a:t>Status</a:t>
            </a:r>
            <a:endParaRPr lang="en-US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539552" y="1424816"/>
            <a:ext cx="8064896" cy="4380448"/>
          </a:xfrm>
        </p:spPr>
        <p:txBody>
          <a:bodyPr/>
          <a:lstStyle/>
          <a:p>
            <a:pPr marL="285750" lvl="8" indent="-285750" defTabSz="360000">
              <a:spcAft>
                <a:spcPts val="900"/>
              </a:spcAft>
              <a:buClr>
                <a:schemeClr val="tx2"/>
              </a:buClr>
            </a:pPr>
            <a:endParaRPr lang="en-US"/>
          </a:p>
          <a:p>
            <a:pPr marL="285750" lvl="8" indent="-285750" defTabSz="360000">
              <a:spcAft>
                <a:spcPts val="900"/>
              </a:spcAft>
              <a:buClr>
                <a:schemeClr val="tx2"/>
              </a:buClr>
            </a:pPr>
            <a:endParaRPr lang="en-US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571624" y="1424816"/>
            <a:ext cx="8064896" cy="45244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System built and converting energy </a:t>
            </a:r>
            <a:br>
              <a:rPr lang="en-US" dirty="0" smtClean="0"/>
            </a:br>
            <a:r>
              <a:rPr lang="en-US" dirty="0" smtClean="0"/>
              <a:t>since March 2016</a:t>
            </a:r>
          </a:p>
          <a:p>
            <a:r>
              <a:rPr lang="en-US" dirty="0" smtClean="0"/>
              <a:t>Goal:14000 kWh/year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Predicted complete year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(TRY):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14328 kWh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Predicted April to February (TRY):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13317 kWh 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Measured yield April to February: 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11736 kWh (88% of prediction)   	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(preliminary data)</a:t>
            </a:r>
            <a:endParaRPr lang="de-CH" dirty="0"/>
          </a:p>
          <a:p>
            <a:endParaRPr lang="en-US" dirty="0" smtClean="0"/>
          </a:p>
        </p:txBody>
      </p:sp>
      <p:pic>
        <p:nvPicPr>
          <p:cNvPr id="2051" name="Picture 3" descr="P:\200\groupdrives\oe223-sfg\Aktuell\BIPV\BIPV-Programme\doku_neu\Publica\Culmannstraße_nachSanieru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24816"/>
            <a:ext cx="2782183" cy="418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76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 smtClean="0"/>
              <a:t>Summary and Outlook</a:t>
            </a:r>
            <a:endParaRPr lang="en-US" noProof="0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467544" y="1196752"/>
            <a:ext cx="8136904" cy="496855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Detailed simulation approach for (BI)PV systems allows for an accurate calculation and optimization with regard to:</a:t>
            </a:r>
            <a:br>
              <a:rPr lang="en-US" kern="0" dirty="0" smtClean="0"/>
            </a:br>
            <a:endParaRPr lang="en-US" kern="0" dirty="0" smtClean="0"/>
          </a:p>
          <a:p>
            <a:r>
              <a:rPr lang="en-US" kern="0" dirty="0" smtClean="0"/>
              <a:t>Irradiance conditions including shading</a:t>
            </a:r>
          </a:p>
          <a:p>
            <a:r>
              <a:rPr lang="en-US" kern="0" dirty="0" smtClean="0"/>
              <a:t>Electrical design (cell and module interconnection)</a:t>
            </a:r>
          </a:p>
          <a:p>
            <a:r>
              <a:rPr lang="en-US" kern="0" dirty="0" smtClean="0"/>
              <a:t>Inverter behavior</a:t>
            </a:r>
          </a:p>
          <a:p>
            <a:r>
              <a:rPr lang="en-US" kern="0" dirty="0" smtClean="0"/>
              <a:t>Fail-safe design</a:t>
            </a:r>
          </a:p>
          <a:p>
            <a:pPr marL="0" indent="0">
              <a:buNone/>
            </a:pPr>
            <a:endParaRPr lang="en-US" kern="0" dirty="0" smtClean="0"/>
          </a:p>
          <a:p>
            <a:pPr marL="0" indent="0">
              <a:buNone/>
            </a:pPr>
            <a:r>
              <a:rPr lang="en-US" kern="0" dirty="0" smtClean="0"/>
              <a:t>For an exemplary project in Zürich, a </a:t>
            </a:r>
            <a:r>
              <a:rPr lang="en-US" dirty="0" smtClean="0"/>
              <a:t>27.9 </a:t>
            </a:r>
            <a:r>
              <a:rPr lang="en-US" dirty="0" err="1" smtClean="0"/>
              <a:t>kWp</a:t>
            </a:r>
            <a:r>
              <a:rPr lang="en-US" dirty="0" smtClean="0"/>
              <a:t> BIPV system with 198 modules,112 different module sizes and 14 inverters has been electrically designed and simulated.</a:t>
            </a:r>
          </a:p>
          <a:p>
            <a:r>
              <a:rPr lang="en-US" kern="0" dirty="0" smtClean="0"/>
              <a:t>Predicted annual yield </a:t>
            </a:r>
            <a:r>
              <a:rPr lang="en-US" kern="0" dirty="0"/>
              <a:t>: </a:t>
            </a:r>
            <a:r>
              <a:rPr lang="en-US" kern="0" dirty="0" smtClean="0"/>
              <a:t>14328 kWh/year</a:t>
            </a:r>
            <a:endParaRPr lang="en-US" kern="0" dirty="0"/>
          </a:p>
          <a:p>
            <a:r>
              <a:rPr lang="en-US" kern="0" dirty="0" smtClean="0"/>
              <a:t>Yield after construction April – February: </a:t>
            </a:r>
            <a:r>
              <a:rPr lang="en-US" dirty="0"/>
              <a:t>11736</a:t>
            </a:r>
            <a:r>
              <a:rPr lang="en-US" kern="0" dirty="0" smtClean="0"/>
              <a:t> kWh (88% of prediction for April - February)</a:t>
            </a:r>
            <a:endParaRPr lang="en-US" kern="0" dirty="0"/>
          </a:p>
          <a:p>
            <a:pPr marL="0" indent="0">
              <a:buNone/>
            </a:pPr>
            <a:endParaRPr lang="en-US" kern="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kern="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63149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noProof="0" dirty="0" smtClean="0"/>
              <a:t>Thanks to all project partners and </a:t>
            </a:r>
            <a:r>
              <a:rPr lang="en-US" noProof="0" dirty="0" err="1" smtClean="0"/>
              <a:t>colleauges</a:t>
            </a:r>
            <a:r>
              <a:rPr lang="en-US" noProof="0" dirty="0" smtClean="0"/>
              <a:t>!</a:t>
            </a:r>
            <a:endParaRPr lang="en-US" noProof="0" dirty="0"/>
          </a:p>
        </p:txBody>
      </p:sp>
      <p:sp>
        <p:nvSpPr>
          <p:cNvPr id="5" name="Textfeld 4"/>
          <p:cNvSpPr txBox="1"/>
          <p:nvPr/>
        </p:nvSpPr>
        <p:spPr>
          <a:xfrm>
            <a:off x="434281" y="1196752"/>
            <a:ext cx="8208962" cy="4825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100"/>
              </a:lnSpc>
            </a:pPr>
            <a:r>
              <a:rPr lang="en-US" b="1" dirty="0"/>
              <a:t>Gallus </a:t>
            </a:r>
            <a:r>
              <a:rPr lang="en-US" b="1" dirty="0" err="1" smtClean="0"/>
              <a:t>Cadonau</a:t>
            </a:r>
            <a:r>
              <a:rPr lang="en-US" b="1" dirty="0" smtClean="0"/>
              <a:t> </a:t>
            </a:r>
          </a:p>
          <a:p>
            <a:pPr>
              <a:lnSpc>
                <a:spcPts val="4100"/>
              </a:lnSpc>
            </a:pPr>
            <a:r>
              <a:rPr lang="en-US" b="1" dirty="0" smtClean="0"/>
              <a:t>FENT </a:t>
            </a:r>
            <a:r>
              <a:rPr lang="en-US" b="1" dirty="0" err="1" smtClean="0"/>
              <a:t>Solare</a:t>
            </a:r>
            <a:r>
              <a:rPr lang="en-US" b="1" dirty="0" smtClean="0"/>
              <a:t> </a:t>
            </a:r>
            <a:r>
              <a:rPr lang="en-US" b="1" dirty="0" err="1" smtClean="0"/>
              <a:t>Architektur</a:t>
            </a:r>
            <a:endParaRPr lang="en-US" b="1" dirty="0" smtClean="0"/>
          </a:p>
          <a:p>
            <a:pPr>
              <a:lnSpc>
                <a:spcPts val="4100"/>
              </a:lnSpc>
            </a:pPr>
            <a:r>
              <a:rPr lang="en-US" b="1" dirty="0" err="1" smtClean="0"/>
              <a:t>Ertex</a:t>
            </a:r>
            <a:r>
              <a:rPr lang="en-US" b="1" dirty="0" smtClean="0"/>
              <a:t> solar</a:t>
            </a:r>
          </a:p>
          <a:p>
            <a:pPr>
              <a:lnSpc>
                <a:spcPts val="4100"/>
              </a:lnSpc>
            </a:pPr>
            <a:r>
              <a:rPr lang="en-US" b="1" dirty="0" err="1" smtClean="0"/>
              <a:t>Solarinvert</a:t>
            </a:r>
            <a:endParaRPr lang="en-US" b="1" dirty="0" smtClean="0"/>
          </a:p>
          <a:p>
            <a:pPr>
              <a:lnSpc>
                <a:spcPts val="4100"/>
              </a:lnSpc>
            </a:pPr>
            <a:r>
              <a:rPr lang="en-US" b="1" dirty="0" err="1" smtClean="0"/>
              <a:t>Fraunhofer</a:t>
            </a:r>
            <a:r>
              <a:rPr lang="en-US" b="1" dirty="0" smtClean="0"/>
              <a:t> ISE</a:t>
            </a:r>
          </a:p>
          <a:p>
            <a:pPr>
              <a:lnSpc>
                <a:spcPts val="4100"/>
              </a:lnSpc>
            </a:pPr>
            <a:r>
              <a:rPr lang="en-US" b="1" dirty="0" smtClean="0"/>
              <a:t>TU Darmstadt</a:t>
            </a:r>
          </a:p>
          <a:p>
            <a:pPr>
              <a:lnSpc>
                <a:spcPts val="4100"/>
              </a:lnSpc>
            </a:pPr>
            <a:r>
              <a:rPr lang="en-US" b="1" dirty="0"/>
              <a:t>Ed. </a:t>
            </a:r>
            <a:r>
              <a:rPr lang="en-US" b="1" dirty="0" err="1"/>
              <a:t>Züblin</a:t>
            </a:r>
            <a:r>
              <a:rPr lang="en-US" b="1" dirty="0"/>
              <a:t> </a:t>
            </a:r>
            <a:r>
              <a:rPr lang="en-US" b="1" dirty="0" smtClean="0"/>
              <a:t>AG</a:t>
            </a:r>
          </a:p>
          <a:p>
            <a:endParaRPr lang="en-US" dirty="0" smtClean="0"/>
          </a:p>
        </p:txBody>
      </p:sp>
      <p:pic>
        <p:nvPicPr>
          <p:cNvPr id="2050" name="Picture 2" descr="ertex solar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450" y="2780928"/>
            <a:ext cx="1638774" cy="21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1" t="34156" r="26020" b="35936"/>
          <a:stretch/>
        </p:blipFill>
        <p:spPr bwMode="auto">
          <a:xfrm>
            <a:off x="6084167" y="1757277"/>
            <a:ext cx="2998345" cy="98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SolarInvert Gmb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01" y="3140968"/>
            <a:ext cx="1456588" cy="68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847" y="4005064"/>
            <a:ext cx="1512237" cy="41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224" y="5377837"/>
            <a:ext cx="522537" cy="51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464" y="4653136"/>
            <a:ext cx="1302059" cy="52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7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en-US" dirty="0" smtClean="0"/>
              <a:t>BIPV – a short definition</a:t>
            </a:r>
            <a:r>
              <a:rPr lang="en-US" dirty="0"/>
              <a:t/>
            </a:r>
            <a:br>
              <a:rPr lang="en-US" dirty="0"/>
            </a:b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BIPV = </a:t>
            </a:r>
            <a:r>
              <a:rPr lang="en-US" b="1" dirty="0" smtClean="0"/>
              <a:t>B</a:t>
            </a:r>
            <a:r>
              <a:rPr lang="en-US" dirty="0" smtClean="0"/>
              <a:t>uilding-</a:t>
            </a:r>
            <a:r>
              <a:rPr lang="en-US" b="1" dirty="0" smtClean="0"/>
              <a:t>I</a:t>
            </a:r>
            <a:r>
              <a:rPr lang="en-US" dirty="0" smtClean="0"/>
              <a:t>ntegrated </a:t>
            </a:r>
            <a:r>
              <a:rPr lang="en-US" b="1" dirty="0" smtClean="0"/>
              <a:t>P</a:t>
            </a:r>
            <a:r>
              <a:rPr lang="en-US" dirty="0" smtClean="0"/>
              <a:t>hoto</a:t>
            </a:r>
            <a:r>
              <a:rPr lang="en-US" b="1" dirty="0" smtClean="0"/>
              <a:t>v</a:t>
            </a:r>
            <a:r>
              <a:rPr lang="en-US" dirty="0" smtClean="0"/>
              <a:t>oltaics</a:t>
            </a:r>
          </a:p>
          <a:p>
            <a:pPr lvl="1"/>
            <a:r>
              <a:rPr lang="en-US" dirty="0" smtClean="0"/>
              <a:t>Components of the building skin, that additionally generate electrical power output</a:t>
            </a:r>
          </a:p>
          <a:p>
            <a:endParaRPr lang="en-US" dirty="0" smtClean="0"/>
          </a:p>
          <a:p>
            <a:r>
              <a:rPr lang="en-US" dirty="0" smtClean="0"/>
              <a:t>Requirements and possible issues</a:t>
            </a:r>
          </a:p>
          <a:p>
            <a:pPr lvl="1"/>
            <a:r>
              <a:rPr lang="en-US" dirty="0" smtClean="0"/>
              <a:t>Fulfilling of building norms, statics, durability (higher demands than for standard PV), appearance from outside and inside, thermal insulation, </a:t>
            </a:r>
            <a:r>
              <a:rPr lang="en-US" dirty="0" err="1" smtClean="0"/>
              <a:t>watertightness</a:t>
            </a:r>
            <a:r>
              <a:rPr lang="en-US" dirty="0" smtClean="0"/>
              <a:t>, electrical efficiency…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4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noProof="0" dirty="0" smtClean="0"/>
              <a:t>Thank you for your attention!</a:t>
            </a:r>
            <a:endParaRPr lang="en-US" noProof="0" dirty="0"/>
          </a:p>
        </p:txBody>
      </p:sp>
      <p:sp>
        <p:nvSpPr>
          <p:cNvPr id="5" name="Textfeld 4"/>
          <p:cNvSpPr txBox="1"/>
          <p:nvPr/>
        </p:nvSpPr>
        <p:spPr>
          <a:xfrm>
            <a:off x="468313" y="3717032"/>
            <a:ext cx="82089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Fraunhofer Institute for Solar Energy Systems ISE</a:t>
            </a:r>
          </a:p>
          <a:p>
            <a:endParaRPr lang="en-US" dirty="0" smtClean="0"/>
          </a:p>
          <a:p>
            <a:r>
              <a:rPr lang="en-US" dirty="0" smtClean="0"/>
              <a:t>Johannes </a:t>
            </a:r>
            <a:r>
              <a:rPr lang="en-US" dirty="0" err="1" smtClean="0"/>
              <a:t>Eisenlohr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www.ise.fraunhofer.de</a:t>
            </a:r>
          </a:p>
          <a:p>
            <a:r>
              <a:rPr lang="en-US" dirty="0" smtClean="0"/>
              <a:t>johannes.eisenlohr@ise.fraunhofer.de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" y="1772816"/>
            <a:ext cx="8205216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/>
              <a:t>Simulation based approach for complex BIPV systems</a:t>
            </a:r>
            <a:endParaRPr lang="en-US" noProof="0" dirty="0"/>
          </a:p>
        </p:txBody>
      </p:sp>
      <p:grpSp>
        <p:nvGrpSpPr>
          <p:cNvPr id="32" name="Gruppieren 31"/>
          <p:cNvGrpSpPr/>
          <p:nvPr/>
        </p:nvGrpSpPr>
        <p:grpSpPr>
          <a:xfrm>
            <a:off x="1755126" y="1196752"/>
            <a:ext cx="6633298" cy="4785685"/>
            <a:chOff x="887664" y="1713576"/>
            <a:chExt cx="6633298" cy="4785685"/>
          </a:xfrm>
        </p:grpSpPr>
        <p:grpSp>
          <p:nvGrpSpPr>
            <p:cNvPr id="33" name="Gruppieren 32"/>
            <p:cNvGrpSpPr/>
            <p:nvPr/>
          </p:nvGrpSpPr>
          <p:grpSpPr>
            <a:xfrm>
              <a:off x="887664" y="1990576"/>
              <a:ext cx="6633298" cy="4508685"/>
              <a:chOff x="887664" y="1990576"/>
              <a:chExt cx="6633298" cy="4508685"/>
            </a:xfrm>
          </p:grpSpPr>
          <p:sp>
            <p:nvSpPr>
              <p:cNvPr id="39" name="Ellipse 38"/>
              <p:cNvSpPr>
                <a:spLocks noChangeAspect="1"/>
              </p:cNvSpPr>
              <p:nvPr/>
            </p:nvSpPr>
            <p:spPr>
              <a:xfrm>
                <a:off x="2171880" y="1990576"/>
                <a:ext cx="1320000" cy="720000"/>
              </a:xfrm>
              <a:prstGeom prst="ellipse">
                <a:avLst/>
              </a:prstGeom>
              <a:solidFill>
                <a:srgbClr val="4F81BD">
                  <a:alpha val="20000"/>
                </a:srgbClr>
              </a:solidFill>
              <a:ln w="127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Irradiance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Ellipse 39"/>
              <p:cNvSpPr>
                <a:spLocks noChangeAspect="1"/>
              </p:cNvSpPr>
              <p:nvPr/>
            </p:nvSpPr>
            <p:spPr>
              <a:xfrm>
                <a:off x="4548144" y="1990576"/>
                <a:ext cx="1320000" cy="720000"/>
              </a:xfrm>
              <a:prstGeom prst="ellipse">
                <a:avLst/>
              </a:prstGeom>
              <a:solidFill>
                <a:srgbClr val="4F81BD">
                  <a:alpha val="20000"/>
                </a:srgbClr>
              </a:solidFill>
              <a:ln w="127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Cell</a:t>
                </a:r>
                <a:r>
                  <a:rPr kumimoji="0" lang="de-DE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temperature</a:t>
                </a:r>
                <a:endParaRPr kumimoji="0" lang="de-DE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Ellipse 40"/>
              <p:cNvSpPr>
                <a:spLocks noChangeAspect="1"/>
              </p:cNvSpPr>
              <p:nvPr/>
            </p:nvSpPr>
            <p:spPr>
              <a:xfrm>
                <a:off x="3344388" y="3356992"/>
                <a:ext cx="1320000" cy="720000"/>
              </a:xfrm>
              <a:prstGeom prst="ellipse">
                <a:avLst/>
              </a:prstGeom>
              <a:solidFill>
                <a:srgbClr val="4F81BD">
                  <a:alpha val="20000"/>
                </a:srgbClr>
              </a:solidFill>
              <a:ln w="127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Cell</a:t>
                </a:r>
                <a:r>
                  <a:rPr kumimoji="0" lang="de-DE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IV-</a:t>
                </a:r>
                <a:r>
                  <a:rPr kumimoji="0" lang="de-DE" sz="1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curves</a:t>
                </a:r>
                <a:endPara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Ellipse 41"/>
              <p:cNvSpPr>
                <a:spLocks noChangeAspect="1"/>
              </p:cNvSpPr>
              <p:nvPr/>
            </p:nvSpPr>
            <p:spPr>
              <a:xfrm>
                <a:off x="3344388" y="4467904"/>
                <a:ext cx="1320000" cy="720000"/>
              </a:xfrm>
              <a:prstGeom prst="ellipse">
                <a:avLst/>
              </a:prstGeom>
              <a:solidFill>
                <a:srgbClr val="4F81BD">
                  <a:alpha val="20000"/>
                </a:srgbClr>
              </a:solidFill>
              <a:ln w="127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System IV-</a:t>
                </a:r>
                <a:r>
                  <a:rPr kumimoji="0" lang="de-DE" sz="1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curves</a:t>
                </a:r>
                <a:r>
                  <a:rPr kumimoji="0" lang="de-DE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br>
                  <a:rPr kumimoji="0" lang="de-DE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de-DE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(DC-output)</a:t>
                </a:r>
              </a:p>
            </p:txBody>
          </p:sp>
          <p:sp>
            <p:nvSpPr>
              <p:cNvPr id="43" name="Ellipse 42"/>
              <p:cNvSpPr>
                <a:spLocks noChangeAspect="1"/>
              </p:cNvSpPr>
              <p:nvPr/>
            </p:nvSpPr>
            <p:spPr>
              <a:xfrm>
                <a:off x="3344388" y="5589320"/>
                <a:ext cx="1320000" cy="720000"/>
              </a:xfrm>
              <a:prstGeom prst="ellipse">
                <a:avLst/>
              </a:prstGeom>
              <a:solidFill>
                <a:srgbClr val="4F81BD">
                  <a:alpha val="20000"/>
                </a:srgbClr>
              </a:solidFill>
              <a:ln w="127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Inverter</a:t>
                </a:r>
                <a:br>
                  <a:rPr kumimoji="0" lang="de-DE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de-DE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(AC-output)</a:t>
                </a:r>
              </a:p>
            </p:txBody>
          </p:sp>
          <p:cxnSp>
            <p:nvCxnSpPr>
              <p:cNvPr id="44" name="Gerade Verbindung mit Pfeil 43"/>
              <p:cNvCxnSpPr/>
              <p:nvPr/>
            </p:nvCxnSpPr>
            <p:spPr>
              <a:xfrm>
                <a:off x="3676656" y="2350576"/>
                <a:ext cx="655464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5" name="Gerade Verbindung mit Pfeil 44"/>
              <p:cNvCxnSpPr/>
              <p:nvPr/>
            </p:nvCxnSpPr>
            <p:spPr>
              <a:xfrm>
                <a:off x="3252000" y="2749964"/>
                <a:ext cx="359048" cy="493976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6" name="Gerade Verbindung mit Pfeil 45"/>
              <p:cNvCxnSpPr/>
              <p:nvPr/>
            </p:nvCxnSpPr>
            <p:spPr>
              <a:xfrm flipH="1">
                <a:off x="4548144" y="2780928"/>
                <a:ext cx="444968" cy="463012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7" name="Gerade Verbindung mit Pfeil 46"/>
              <p:cNvCxnSpPr/>
              <p:nvPr/>
            </p:nvCxnSpPr>
            <p:spPr>
              <a:xfrm>
                <a:off x="3979824" y="4149080"/>
                <a:ext cx="0" cy="2469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8" name="Gerade Verbindung mit Pfeil 47"/>
              <p:cNvCxnSpPr/>
              <p:nvPr/>
            </p:nvCxnSpPr>
            <p:spPr>
              <a:xfrm>
                <a:off x="3979824" y="5301208"/>
                <a:ext cx="0" cy="2469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49" name="Textfeld 48"/>
              <p:cNvSpPr txBox="1"/>
              <p:nvPr/>
            </p:nvSpPr>
            <p:spPr>
              <a:xfrm>
                <a:off x="1115616" y="2859219"/>
                <a:ext cx="1584176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Raytracing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based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on</a:t>
                </a: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3D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geometry</a:t>
                </a:r>
                <a:endParaRPr kumimoji="0" lang="de-DE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Meteoroligical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data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(diffuse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and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direct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irradiation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)</a:t>
                </a:r>
              </a:p>
            </p:txBody>
          </p:sp>
          <p:cxnSp>
            <p:nvCxnSpPr>
              <p:cNvPr id="50" name="Gerade Verbindung mit Pfeil 49"/>
              <p:cNvCxnSpPr/>
              <p:nvPr/>
            </p:nvCxnSpPr>
            <p:spPr>
              <a:xfrm flipV="1">
                <a:off x="1991860" y="2677956"/>
                <a:ext cx="216024" cy="14401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51" name="Textfeld 50"/>
              <p:cNvSpPr txBox="1"/>
              <p:nvPr/>
            </p:nvSpPr>
            <p:spPr>
              <a:xfrm>
                <a:off x="5796136" y="2996952"/>
                <a:ext cx="1724826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Calculation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based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on</a:t>
                </a: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Module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layer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structure</a:t>
                </a:r>
                <a:endParaRPr kumimoji="0" lang="de-DE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Irradiance</a:t>
                </a:r>
                <a:endParaRPr kumimoji="0" lang="de-DE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52" name="Gerade Verbindung mit Pfeil 51"/>
              <p:cNvCxnSpPr/>
              <p:nvPr/>
            </p:nvCxnSpPr>
            <p:spPr>
              <a:xfrm flipH="1" flipV="1">
                <a:off x="5958154" y="2682900"/>
                <a:ext cx="180020" cy="19605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53" name="Textfeld 52"/>
              <p:cNvSpPr txBox="1"/>
              <p:nvPr/>
            </p:nvSpPr>
            <p:spPr>
              <a:xfrm>
                <a:off x="5208144" y="3848998"/>
                <a:ext cx="181212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Calculation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based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on</a:t>
                </a: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Datasheet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specifications</a:t>
                </a:r>
                <a:endParaRPr kumimoji="0" lang="de-DE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Two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diode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model</a:t>
                </a:r>
                <a:endParaRPr kumimoji="0" lang="de-DE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54" name="Gerade Verbindung mit Pfeil 53"/>
              <p:cNvCxnSpPr/>
              <p:nvPr/>
            </p:nvCxnSpPr>
            <p:spPr>
              <a:xfrm flipH="1" flipV="1">
                <a:off x="4770628" y="3920184"/>
                <a:ext cx="318489" cy="9802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55" name="Textfeld 54"/>
              <p:cNvSpPr txBox="1"/>
              <p:nvPr/>
            </p:nvSpPr>
            <p:spPr>
              <a:xfrm>
                <a:off x="887664" y="4869324"/>
                <a:ext cx="181212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Calculation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based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on</a:t>
                </a: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Electrical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interconnection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including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diodes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,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resistances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etc.</a:t>
                </a:r>
              </a:p>
            </p:txBody>
          </p:sp>
          <p:cxnSp>
            <p:nvCxnSpPr>
              <p:cNvPr id="56" name="Gerade Verbindung mit Pfeil 55"/>
              <p:cNvCxnSpPr/>
              <p:nvPr/>
            </p:nvCxnSpPr>
            <p:spPr>
              <a:xfrm flipV="1">
                <a:off x="2748756" y="4909994"/>
                <a:ext cx="420119" cy="9802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57" name="Textfeld 56"/>
              <p:cNvSpPr txBox="1"/>
              <p:nvPr/>
            </p:nvSpPr>
            <p:spPr>
              <a:xfrm>
                <a:off x="5142100" y="6068374"/>
                <a:ext cx="181212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Calculation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based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on</a:t>
                </a: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Inverter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specifications</a:t>
                </a:r>
                <a:endParaRPr kumimoji="0" lang="de-DE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58" name="Gerade Verbindung mit Pfeil 57"/>
              <p:cNvCxnSpPr/>
              <p:nvPr/>
            </p:nvCxnSpPr>
            <p:spPr>
              <a:xfrm flipH="1" flipV="1">
                <a:off x="4770628" y="6068374"/>
                <a:ext cx="318489" cy="9802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sp>
          <p:nvSpPr>
            <p:cNvPr id="34" name="Textfeld 33"/>
            <p:cNvSpPr txBox="1"/>
            <p:nvPr/>
          </p:nvSpPr>
          <p:spPr>
            <a:xfrm>
              <a:off x="2695601" y="171357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rPr>
                <a:t>1</a:t>
              </a: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5089117" y="171357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rPr>
                <a:t>2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068906" y="5370399"/>
              <a:ext cx="263214" cy="304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rPr>
                <a:t>5</a:t>
              </a: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068906" y="42321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rPr>
                <a:t>4</a:t>
              </a: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053012" y="3122916"/>
              <a:ext cx="263214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rPr>
                <a:t>3</a:t>
              </a: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395536" y="119675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tx2"/>
              </a:buClr>
              <a:buFontTx/>
              <a:buNone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time </a:t>
            </a:r>
            <a:r>
              <a:rPr lang="de-DE" dirty="0" err="1" smtClean="0"/>
              <a:t>step</a:t>
            </a:r>
            <a:r>
              <a:rPr lang="de-DE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315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331640" y="5279134"/>
            <a:ext cx="522007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err="1"/>
              <a:t>gendaylit</a:t>
            </a:r>
            <a:r>
              <a:rPr lang="de-DE" sz="1000" dirty="0"/>
              <a:t> 1 22 15:00 -G 400 500 -a 35.660337 -o -139.745280 -m -135 &gt; </a:t>
            </a:r>
            <a:r>
              <a:rPr lang="de-DE" sz="1000" dirty="0" err="1"/>
              <a:t>gendaylit.sky</a:t>
            </a:r>
            <a:endParaRPr lang="de-DE" sz="1000" dirty="0"/>
          </a:p>
          <a:p>
            <a:r>
              <a:rPr lang="de-DE" sz="1000" dirty="0" err="1"/>
              <a:t>oconv</a:t>
            </a:r>
            <a:r>
              <a:rPr lang="de-DE" sz="1000" dirty="0"/>
              <a:t> </a:t>
            </a:r>
            <a:r>
              <a:rPr lang="de-DE" sz="1000" dirty="0" err="1"/>
              <a:t>gendaylit.sky</a:t>
            </a:r>
            <a:r>
              <a:rPr lang="de-DE" sz="1000" dirty="0"/>
              <a:t> </a:t>
            </a:r>
            <a:r>
              <a:rPr lang="de-DE" sz="1000" dirty="0" err="1"/>
              <a:t>sky.rad</a:t>
            </a:r>
            <a:r>
              <a:rPr lang="de-DE" sz="1000" dirty="0"/>
              <a:t> &gt; </a:t>
            </a:r>
            <a:r>
              <a:rPr lang="de-DE" sz="1000" dirty="0" err="1"/>
              <a:t>sky.oct</a:t>
            </a:r>
            <a:endParaRPr lang="de-DE" sz="1000" dirty="0"/>
          </a:p>
          <a:p>
            <a:r>
              <a:rPr lang="de-DE" sz="1000" dirty="0" err="1"/>
              <a:t>rpict</a:t>
            </a:r>
            <a:r>
              <a:rPr lang="de-DE" sz="1000" dirty="0"/>
              <a:t> -</a:t>
            </a:r>
            <a:r>
              <a:rPr lang="de-DE" sz="1000" dirty="0" err="1"/>
              <a:t>vta</a:t>
            </a:r>
            <a:r>
              <a:rPr lang="de-DE" sz="1000" dirty="0"/>
              <a:t> -</a:t>
            </a:r>
            <a:r>
              <a:rPr lang="de-DE" sz="1000" dirty="0" err="1"/>
              <a:t>vv</a:t>
            </a:r>
            <a:r>
              <a:rPr lang="de-DE" sz="1000" dirty="0"/>
              <a:t> 180 -</a:t>
            </a:r>
            <a:r>
              <a:rPr lang="de-DE" sz="1000" dirty="0" err="1"/>
              <a:t>vh</a:t>
            </a:r>
            <a:r>
              <a:rPr lang="de-DE" sz="1000" dirty="0"/>
              <a:t> 180 -</a:t>
            </a:r>
            <a:r>
              <a:rPr lang="de-DE" sz="1000" dirty="0" err="1"/>
              <a:t>vd</a:t>
            </a:r>
            <a:r>
              <a:rPr lang="de-DE" sz="1000" dirty="0"/>
              <a:t> 0 0 1 -</a:t>
            </a:r>
            <a:r>
              <a:rPr lang="de-DE" sz="1000" dirty="0" err="1"/>
              <a:t>vu</a:t>
            </a:r>
            <a:r>
              <a:rPr lang="de-DE" sz="1000" dirty="0"/>
              <a:t> 0 1 0 </a:t>
            </a:r>
            <a:r>
              <a:rPr lang="de-DE" sz="1000" dirty="0" err="1"/>
              <a:t>sky.oct</a:t>
            </a:r>
            <a:r>
              <a:rPr lang="de-DE" sz="1000" dirty="0"/>
              <a:t> &gt; </a:t>
            </a:r>
            <a:r>
              <a:rPr lang="de-DE" sz="1000" dirty="0" err="1" smtClean="0"/>
              <a:t>sky.hdr</a:t>
            </a:r>
            <a:endParaRPr lang="de-DE" sz="10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en-US" dirty="0"/>
              <a:t>Example Project in </a:t>
            </a:r>
            <a:r>
              <a:rPr lang="en-US" dirty="0" smtClean="0"/>
              <a:t>Zürich – detailed result of optimization</a:t>
            </a:r>
            <a:endParaRPr lang="en-US" noProof="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440625"/>
              </p:ext>
            </p:extLst>
          </p:nvPr>
        </p:nvGraphicFramePr>
        <p:xfrm>
          <a:off x="510076" y="1444675"/>
          <a:ext cx="8136904" cy="465124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20080"/>
                <a:gridCol w="936104"/>
                <a:gridCol w="864096"/>
                <a:gridCol w="1440160"/>
                <a:gridCol w="1440160"/>
                <a:gridCol w="1512168"/>
                <a:gridCol w="1224136"/>
              </a:tblGrid>
              <a:tr h="91993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Sub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system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Inverter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input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ports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de-DE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de-DE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PV </a:t>
                      </a:r>
                      <a:r>
                        <a:rPr lang="de-DE" sz="1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cells</a:t>
                      </a:r>
                      <a:endParaRPr lang="de-DE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of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module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orientations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Nominal power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Wp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Calculated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DC-output per 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kWp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and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year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without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inverter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Calculated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mismatch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losses</a:t>
                      </a:r>
                      <a:endParaRPr lang="de-DE" sz="1400" b="0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420"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613</a:t>
                      </a:r>
                      <a:endParaRPr lang="de-DE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1951.8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472.2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7.0%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420"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296</a:t>
                      </a:r>
                      <a:endParaRPr lang="de-DE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942.5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375.1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12.3%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420"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901</a:t>
                      </a:r>
                      <a:endParaRPr lang="de-DE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2868.8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796.2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3.6%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420"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921</a:t>
                      </a:r>
                      <a:endParaRPr lang="de-DE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2932.5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601.8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2.0%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420"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288</a:t>
                      </a:r>
                      <a:endParaRPr lang="de-DE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917.0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195.1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16.6%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420"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405</a:t>
                      </a:r>
                      <a:endParaRPr lang="de-DE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1289.5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364.2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8.6%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420"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634</a:t>
                      </a:r>
                      <a:endParaRPr lang="de-DE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2018.7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626.9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3.0%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420"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744</a:t>
                      </a:r>
                      <a:endParaRPr lang="de-DE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2368.9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804.3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2.5%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420"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720</a:t>
                      </a:r>
                      <a:endParaRPr lang="de-DE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2292.5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908.0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1.4%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420"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  <a:endParaRPr lang="de-DE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2642.7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421.1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9.4%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420"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802</a:t>
                      </a:r>
                      <a:endParaRPr lang="de-DE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2553.6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404.8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13.8%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420"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  <a:endParaRPr lang="de-DE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1910.4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403.4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11.4%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420"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528</a:t>
                      </a:r>
                      <a:endParaRPr lang="de-DE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1681.2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385.8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18.5%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420"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494</a:t>
                      </a:r>
                      <a:endParaRPr lang="de-DE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1572.9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</a:rPr>
                        <a:t>415.7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8290" indent="-28829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</a:rPr>
                        <a:t>16.5%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64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en-US" dirty="0"/>
              <a:t>Example Project in </a:t>
            </a:r>
            <a:r>
              <a:rPr lang="en-US" dirty="0" smtClean="0"/>
              <a:t>Zürich</a:t>
            </a:r>
            <a:br>
              <a:rPr lang="en-US" dirty="0" smtClean="0"/>
            </a:br>
            <a:r>
              <a:rPr lang="en-US" dirty="0" smtClean="0">
                <a:solidFill>
                  <a:schemeClr val="tx2"/>
                </a:solidFill>
              </a:rPr>
              <a:t>Status</a:t>
            </a:r>
            <a:endParaRPr lang="en-US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539552" y="1424816"/>
            <a:ext cx="8064896" cy="4380448"/>
          </a:xfrm>
        </p:spPr>
        <p:txBody>
          <a:bodyPr/>
          <a:lstStyle/>
          <a:p>
            <a:pPr marL="285750" lvl="8" indent="-285750" defTabSz="360000">
              <a:spcAft>
                <a:spcPts val="900"/>
              </a:spcAft>
              <a:buClr>
                <a:schemeClr val="tx2"/>
              </a:buClr>
            </a:pPr>
            <a:endParaRPr lang="en-US"/>
          </a:p>
          <a:p>
            <a:pPr marL="285750" lvl="8" indent="-285750" defTabSz="360000">
              <a:spcAft>
                <a:spcPts val="900"/>
              </a:spcAft>
              <a:buClr>
                <a:schemeClr val="tx2"/>
              </a:buClr>
            </a:pPr>
            <a:endParaRPr lang="en-US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738982"/>
              </p:ext>
            </p:extLst>
          </p:nvPr>
        </p:nvGraphicFramePr>
        <p:xfrm>
          <a:off x="755576" y="907927"/>
          <a:ext cx="7416823" cy="5191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Graph" r:id="rId4" imgW="4143960" imgH="2900160" progId="Origin50.Graph">
                  <p:embed/>
                </p:oleObj>
              </mc:Choice>
              <mc:Fallback>
                <p:oleObj name="Graph" r:id="rId4" imgW="4143960" imgH="29001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576" y="907927"/>
                        <a:ext cx="7416823" cy="5191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782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I:	Irradiance Calculation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288073" y="2214433"/>
                <a:ext cx="6444167" cy="99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Clr>
                    <a:schemeClr val="tx2"/>
                  </a:buCl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𝐸</m:t>
                      </m:r>
                      <m:r>
                        <a:rPr lang="pt-BR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ctrlPr>
                            <a:rPr lang="pt-BR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de-DE" i="1">
                              <a:latin typeface="Cambria Math"/>
                            </a:rPr>
                            <m:t>𝐿</m:t>
                          </m:r>
                          <m:func>
                            <m:func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de-DE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𝑀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</a:rPr>
                                <m:t>Ω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de-DE" dirty="0" smtClean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73" y="2214433"/>
                <a:ext cx="6444167" cy="99854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Inhaltsplatzhalter 5"/>
          <p:cNvSpPr txBox="1">
            <a:spLocks/>
          </p:cNvSpPr>
          <p:nvPr/>
        </p:nvSpPr>
        <p:spPr bwMode="auto">
          <a:xfrm>
            <a:off x="468412" y="1268760"/>
            <a:ext cx="8064028" cy="4066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b="1" kern="0" dirty="0" smtClean="0">
                <a:sym typeface="Wingdings" panose="05000000000000000000" pitchFamily="2" charset="2"/>
              </a:rPr>
              <a:t>Needed</a:t>
            </a:r>
            <a:r>
              <a:rPr lang="en-US" kern="0" dirty="0" smtClean="0">
                <a:sym typeface="Wingdings" panose="05000000000000000000" pitchFamily="2" charset="2"/>
              </a:rPr>
              <a:t>: Irradiance level in the PV module that can be compared to STC irradiance</a:t>
            </a:r>
          </a:p>
          <a:p>
            <a:pPr marL="0" indent="0">
              <a:buNone/>
            </a:pPr>
            <a:r>
              <a:rPr lang="de-DE" b="1" dirty="0" err="1" smtClean="0">
                <a:sym typeface="Wingdings" panose="05000000000000000000" pitchFamily="2" charset="2"/>
              </a:rPr>
              <a:t>Step</a:t>
            </a:r>
            <a:r>
              <a:rPr lang="de-DE" b="1" dirty="0" smtClean="0">
                <a:sym typeface="Wingdings" panose="05000000000000000000" pitchFamily="2" charset="2"/>
              </a:rPr>
              <a:t> 1</a:t>
            </a:r>
            <a:r>
              <a:rPr lang="de-DE" dirty="0" smtClean="0">
                <a:sym typeface="Wingdings" panose="05000000000000000000" pitchFamily="2" charset="2"/>
              </a:rPr>
              <a:t>: </a:t>
            </a:r>
            <a:r>
              <a:rPr lang="de-DE" dirty="0" err="1" smtClean="0">
                <a:sym typeface="Wingdings" panose="05000000000000000000" pitchFamily="2" charset="2"/>
              </a:rPr>
              <a:t>Irradiance</a:t>
            </a:r>
            <a:r>
              <a:rPr lang="de-DE" dirty="0" smtClean="0">
                <a:sym typeface="Wingdings" panose="05000000000000000000" pitchFamily="2" charset="2"/>
              </a:rPr>
              <a:t> in front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PV Module</a:t>
            </a:r>
            <a:endParaRPr lang="en-US" dirty="0">
              <a:sym typeface="Wingdings" panose="05000000000000000000" pitchFamily="2" charset="2"/>
            </a:endParaRPr>
          </a:p>
          <a:p>
            <a:pPr marL="0" indent="0">
              <a:buFont typeface="Wingdings" pitchFamily="2" charset="2"/>
              <a:buNone/>
            </a:pPr>
            <a:endParaRPr lang="en-US" kern="0" dirty="0" smtClean="0">
              <a:sym typeface="Wingdings" panose="05000000000000000000" pitchFamily="2" charset="2"/>
            </a:endParaRPr>
          </a:p>
        </p:txBody>
      </p:sp>
      <p:sp>
        <p:nvSpPr>
          <p:cNvPr id="11" name="Inhaltsplatzhalter 5"/>
          <p:cNvSpPr txBox="1">
            <a:spLocks/>
          </p:cNvSpPr>
          <p:nvPr/>
        </p:nvSpPr>
        <p:spPr bwMode="auto">
          <a:xfrm>
            <a:off x="1443477" y="3157942"/>
            <a:ext cx="4392695" cy="8640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 smtClean="0">
                <a:sym typeface="Wingdings" panose="05000000000000000000" pitchFamily="2" charset="2"/>
              </a:rPr>
              <a:t> 	</a:t>
            </a:r>
            <a:r>
              <a:rPr lang="en-US" i="1" kern="0" dirty="0" smtClean="0">
                <a:sym typeface="Wingdings" panose="05000000000000000000" pitchFamily="2" charset="2"/>
              </a:rPr>
              <a:t>E</a:t>
            </a:r>
            <a:r>
              <a:rPr lang="en-US" kern="0" dirty="0" smtClean="0">
                <a:sym typeface="Wingdings" panose="05000000000000000000" pitchFamily="2" charset="2"/>
              </a:rPr>
              <a:t> doesn’t include the higher</a:t>
            </a:r>
            <a:br>
              <a:rPr lang="en-US" kern="0" dirty="0" smtClean="0">
                <a:sym typeface="Wingdings" panose="05000000000000000000" pitchFamily="2" charset="2"/>
              </a:rPr>
            </a:br>
            <a:r>
              <a:rPr lang="en-US" kern="0" dirty="0" smtClean="0">
                <a:sym typeface="Wingdings" panose="05000000000000000000" pitchFamily="2" charset="2"/>
              </a:rPr>
              <a:t>	reflectance of the PV module at large 	incidence angles!</a:t>
            </a:r>
          </a:p>
          <a:p>
            <a:pPr marL="0" indent="0">
              <a:buFont typeface="Wingdings" pitchFamily="2" charset="2"/>
              <a:buNone/>
            </a:pPr>
            <a:endParaRPr lang="en-US" kern="0" dirty="0" smtClean="0">
              <a:sym typeface="Wingdings" panose="05000000000000000000" pitchFamily="2" charset="2"/>
            </a:endParaRPr>
          </a:p>
        </p:txBody>
      </p:sp>
      <p:sp>
        <p:nvSpPr>
          <p:cNvPr id="9" name="Inhaltsplatzhalter 5"/>
          <p:cNvSpPr txBox="1">
            <a:spLocks/>
          </p:cNvSpPr>
          <p:nvPr/>
        </p:nvSpPr>
        <p:spPr bwMode="auto">
          <a:xfrm>
            <a:off x="6089700" y="1997584"/>
            <a:ext cx="3162820" cy="225345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kern="0" dirty="0" smtClean="0">
                <a:sym typeface="Wingdings" panose="05000000000000000000" pitchFamily="2" charset="2"/>
              </a:rPr>
              <a:t>radiance (W/m²/K)</a:t>
            </a:r>
          </a:p>
          <a:p>
            <a:pPr marL="0" indent="0">
              <a:buNone/>
            </a:pPr>
            <a:r>
              <a:rPr lang="en-US" sz="1400" kern="0" dirty="0" smtClean="0">
                <a:sym typeface="Wingdings" panose="05000000000000000000" pitchFamily="2" charset="2"/>
              </a:rPr>
              <a:t>irradiance (W/m²)</a:t>
            </a:r>
          </a:p>
          <a:p>
            <a:pPr marL="0" indent="0">
              <a:buNone/>
            </a:pPr>
            <a:r>
              <a:rPr lang="en-US" sz="1400" kern="0" dirty="0" smtClean="0">
                <a:sym typeface="Wingdings" panose="05000000000000000000" pitchFamily="2" charset="2"/>
              </a:rPr>
              <a:t>Incident polar angle on the </a:t>
            </a:r>
            <a:br>
              <a:rPr lang="en-US" sz="1400" kern="0" dirty="0" smtClean="0">
                <a:sym typeface="Wingdings" panose="05000000000000000000" pitchFamily="2" charset="2"/>
              </a:rPr>
            </a:br>
            <a:r>
              <a:rPr lang="en-US" sz="1400" kern="0" dirty="0" smtClean="0">
                <a:sym typeface="Wingdings" panose="05000000000000000000" pitchFamily="2" charset="2"/>
              </a:rPr>
              <a:t>PV module</a:t>
            </a:r>
          </a:p>
          <a:p>
            <a:pPr marL="0" indent="0">
              <a:buNone/>
            </a:pPr>
            <a:endParaRPr lang="en-US" sz="1400" kern="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400" kern="0" dirty="0" smtClean="0"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5"/>
              <p:cNvSpPr txBox="1">
                <a:spLocks/>
              </p:cNvSpPr>
              <p:nvPr/>
            </p:nvSpPr>
            <p:spPr bwMode="auto">
              <a:xfrm>
                <a:off x="5620148" y="1988840"/>
                <a:ext cx="432048" cy="2253456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6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tx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2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2pPr>
                <a:lvl3pPr marL="108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3pPr>
                <a:lvl4pPr marL="144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4pPr>
                <a:lvl5pPr marL="180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5pPr>
                <a:lvl6pPr marL="18875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3447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28019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2591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latin typeface="Cambria Math"/>
                        </a:rPr>
                        <m:t>𝐿</m:t>
                      </m:r>
                      <m:r>
                        <a:rPr lang="de-DE" sz="1400" b="0" i="1" smtClean="0">
                          <a:latin typeface="Cambria Math"/>
                        </a:rPr>
                        <m:t>: </m:t>
                      </m:r>
                    </m:oMath>
                  </m:oMathPara>
                </a14:m>
                <a:endParaRPr lang="de-DE" sz="1400" b="0" i="1" dirty="0" smtClean="0">
                  <a:latin typeface="Cambria Math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de-DE" sz="1400" i="1">
                        <a:latin typeface="Cambria Math"/>
                      </a:rPr>
                      <m:t>𝐸</m:t>
                    </m:r>
                  </m:oMath>
                </a14:m>
                <a:r>
                  <a:rPr lang="en-US" sz="1400" kern="0" dirty="0" smtClean="0">
                    <a:sym typeface="Wingdings" panose="05000000000000000000" pitchFamily="2" charset="2"/>
                  </a:rPr>
                  <a:t>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e-DE" sz="1400" i="1">
                            <a:latin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400" kern="0" dirty="0" smtClean="0">
                    <a:sym typeface="Wingdings" panose="05000000000000000000" pitchFamily="2" charset="2"/>
                  </a:rPr>
                  <a:t>:</a:t>
                </a:r>
                <a:br>
                  <a:rPr lang="en-US" sz="1400" kern="0" dirty="0" smtClean="0">
                    <a:sym typeface="Wingdings" panose="05000000000000000000" pitchFamily="2" charset="2"/>
                  </a:rPr>
                </a:br>
                <a:r>
                  <a:rPr lang="en-US" sz="1400" kern="0" dirty="0" smtClean="0">
                    <a:sym typeface="Wingdings" panose="05000000000000000000" pitchFamily="2" charset="2"/>
                  </a:rPr>
                  <a:t>  </a:t>
                </a:r>
              </a:p>
              <a:p>
                <a:pPr marL="0" indent="0">
                  <a:buNone/>
                </a:pPr>
                <a:endParaRPr lang="en-US" sz="1400" kern="0" dirty="0" smtClean="0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endParaRPr lang="en-US" sz="1400" kern="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0" name="Inhaltsplatzhalt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20148" y="1988840"/>
                <a:ext cx="432048" cy="2253456"/>
              </a:xfrm>
              <a:prstGeom prst="rect">
                <a:avLst/>
              </a:prstGeom>
              <a:blipFill rotWithShape="1">
                <a:blip r:embed="rId4"/>
                <a:stretch>
                  <a:fillRect r="-5634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683568" y="5165700"/>
                <a:ext cx="7848872" cy="1014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Clr>
                    <a:schemeClr val="tx2"/>
                  </a:buCl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pt-BR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ctrlPr>
                            <a:rPr lang="pt-BR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de-DE" i="1">
                              <a:latin typeface="Cambria Math"/>
                            </a:rPr>
                            <m:t>𝐿</m:t>
                          </m:r>
                          <m:func>
                            <m:func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de-DE" b="0" i="1" smtClean="0">
                                  <a:latin typeface="Cambria Math"/>
                                </a:rPr>
                                <m:t>⋅</m:t>
                              </m:r>
                              <m:r>
                                <a:rPr lang="de-DE" b="0" i="1" smtClean="0">
                                  <a:latin typeface="Cambria Math"/>
                                </a:rPr>
                                <m:t>𝐾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𝑀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smtClean="0">
                                  <a:latin typeface="Cambria Math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𝑀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</a:rPr>
                                <m:t>Ω</m:t>
                              </m:r>
                              <m:r>
                                <a:rPr lang="de-DE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≈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𝑑𝑖𝑟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/>
                                </a:rPr>
                                <m:t>⋅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𝐾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𝑑𝑖𝑟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smtClean="0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𝑖𝑓𝑓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/>
                                </a:rPr>
                                <m:t>⋅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𝐾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b="0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</m:acc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=60°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de-DE" dirty="0" smtClean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165700"/>
                <a:ext cx="7848872" cy="101489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hteck 13"/>
          <p:cNvSpPr/>
          <p:nvPr/>
        </p:nvSpPr>
        <p:spPr>
          <a:xfrm>
            <a:off x="415792" y="4759012"/>
            <a:ext cx="8404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0" dirty="0" smtClean="0">
                <a:sym typeface="Wingdings" panose="05000000000000000000" pitchFamily="2" charset="2"/>
              </a:rPr>
              <a:t>Step 2</a:t>
            </a:r>
            <a:r>
              <a:rPr lang="en-US" kern="0" dirty="0" smtClean="0">
                <a:sym typeface="Wingdings" panose="05000000000000000000" pitchFamily="2" charset="2"/>
              </a:rPr>
              <a:t>: Calculation </a:t>
            </a:r>
            <a:r>
              <a:rPr lang="en-US" kern="0" dirty="0">
                <a:sym typeface="Wingdings" panose="05000000000000000000" pitchFamily="2" charset="2"/>
              </a:rPr>
              <a:t>of an “effective” </a:t>
            </a:r>
            <a:r>
              <a:rPr lang="en-US" kern="0" dirty="0" smtClean="0">
                <a:sym typeface="Wingdings" panose="05000000000000000000" pitchFamily="2" charset="2"/>
              </a:rPr>
              <a:t>irradiance</a:t>
            </a:r>
            <a:endParaRPr lang="en-US" kern="0" dirty="0">
              <a:sym typeface="Wingdings" panose="05000000000000000000" pitchFamily="2" charset="2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331640" y="6248345"/>
            <a:ext cx="296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tx2"/>
              </a:buClr>
              <a:buFontTx/>
              <a:buNone/>
            </a:pPr>
            <a:r>
              <a:rPr lang="de-DE" sz="1200" dirty="0" smtClean="0"/>
              <a:t>W. Sprenger, </a:t>
            </a:r>
            <a:r>
              <a:rPr lang="de-DE" sz="1200" dirty="0" err="1" smtClean="0"/>
              <a:t>PhD</a:t>
            </a:r>
            <a:r>
              <a:rPr lang="de-DE" sz="1200" dirty="0" smtClean="0"/>
              <a:t> Thesis 2013, TU Delft</a:t>
            </a:r>
          </a:p>
        </p:txBody>
      </p:sp>
    </p:spTree>
    <p:extLst>
      <p:ext uri="{BB962C8B-B14F-4D97-AF65-F5344CB8AC3E}">
        <p14:creationId xmlns:p14="http://schemas.microsoft.com/office/powerpoint/2010/main" val="2985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 smtClean="0"/>
              <a:t>Example: Irradiance calculation</a:t>
            </a:r>
            <a:endParaRPr lang="en-US" noProof="0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67544" y="1124744"/>
            <a:ext cx="7560840" cy="223224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Knowing the diffuse and direct </a:t>
            </a:r>
            <a:r>
              <a:rPr lang="en-US" dirty="0">
                <a:sym typeface="Wingdings" panose="05000000000000000000" pitchFamily="2" charset="2"/>
              </a:rPr>
              <a:t>radiation from the </a:t>
            </a:r>
            <a:r>
              <a:rPr lang="en-US" dirty="0" smtClean="0">
                <a:sym typeface="Wingdings" panose="05000000000000000000" pitchFamily="2" charset="2"/>
              </a:rPr>
              <a:t>complete hemisphere </a:t>
            </a:r>
            <a:r>
              <a:rPr lang="en-US" dirty="0">
                <a:sym typeface="Wingdings" panose="05000000000000000000" pitchFamily="2" charset="2"/>
              </a:rPr>
              <a:t>is important for:</a:t>
            </a:r>
          </a:p>
          <a:p>
            <a:r>
              <a:rPr lang="en-US" dirty="0">
                <a:sym typeface="Wingdings" panose="05000000000000000000" pitchFamily="2" charset="2"/>
              </a:rPr>
              <a:t>Calculation of the irradiance on tilted surfaces</a:t>
            </a:r>
          </a:p>
          <a:p>
            <a:r>
              <a:rPr lang="en-US" dirty="0">
                <a:sym typeface="Wingdings" panose="05000000000000000000" pitchFamily="2" charset="2"/>
              </a:rPr>
              <a:t>Analysis of partial shading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 	The </a:t>
            </a:r>
            <a:r>
              <a:rPr lang="en-US" dirty="0">
                <a:sym typeface="Wingdings" panose="05000000000000000000" pitchFamily="2" charset="2"/>
              </a:rPr>
              <a:t>model of Perez (1993) allows the </a:t>
            </a:r>
            <a:r>
              <a:rPr lang="en-US" dirty="0" smtClean="0">
                <a:sym typeface="Wingdings" panose="05000000000000000000" pitchFamily="2" charset="2"/>
              </a:rPr>
              <a:t>calculation of </a:t>
            </a:r>
            <a:r>
              <a:rPr lang="en-US" dirty="0">
                <a:sym typeface="Wingdings" panose="05000000000000000000" pitchFamily="2" charset="2"/>
              </a:rPr>
              <a:t>the sky </a:t>
            </a:r>
            <a:r>
              <a:rPr lang="en-US" dirty="0" smtClean="0">
                <a:sym typeface="Wingdings" panose="05000000000000000000" pitchFamily="2" charset="2"/>
              </a:rPr>
              <a:t>	radiance </a:t>
            </a:r>
            <a:r>
              <a:rPr lang="en-US" dirty="0">
                <a:sym typeface="Wingdings" panose="05000000000000000000" pitchFamily="2" charset="2"/>
              </a:rPr>
              <a:t>distribution and </a:t>
            </a:r>
            <a:r>
              <a:rPr lang="en-US" dirty="0" smtClean="0">
                <a:sym typeface="Wingdings" panose="05000000000000000000" pitchFamily="2" charset="2"/>
              </a:rPr>
              <a:t>is implemented </a:t>
            </a:r>
            <a:r>
              <a:rPr lang="en-US" dirty="0">
                <a:sym typeface="Wingdings" panose="05000000000000000000" pitchFamily="2" charset="2"/>
              </a:rPr>
              <a:t>in the ray-tracing </a:t>
            </a:r>
            <a:r>
              <a:rPr lang="en-US" dirty="0" smtClean="0">
                <a:sym typeface="Wingdings" panose="05000000000000000000" pitchFamily="2" charset="2"/>
              </a:rPr>
              <a:t>	program RADIANCE </a:t>
            </a:r>
            <a:r>
              <a:rPr lang="en-US" dirty="0">
                <a:sym typeface="Wingdings" panose="05000000000000000000" pitchFamily="2" charset="2"/>
              </a:rPr>
              <a:t>(</a:t>
            </a:r>
            <a:r>
              <a:rPr lang="en-US" dirty="0" err="1">
                <a:sym typeface="Wingdings" panose="05000000000000000000" pitchFamily="2" charset="2"/>
              </a:rPr>
              <a:t>gendaylit</a:t>
            </a:r>
            <a:r>
              <a:rPr lang="en-US" dirty="0">
                <a:sym typeface="Wingdings" panose="05000000000000000000" pitchFamily="2" charset="2"/>
              </a:rPr>
              <a:t>).</a:t>
            </a:r>
          </a:p>
        </p:txBody>
      </p:sp>
      <p:pic>
        <p:nvPicPr>
          <p:cNvPr id="9" name="gendayli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784" y="3573016"/>
            <a:ext cx="4332404" cy="243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1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1107996"/>
          </a:xfrm>
        </p:spPr>
        <p:txBody>
          <a:bodyPr/>
          <a:lstStyle/>
          <a:p>
            <a:r>
              <a:rPr lang="en-US" dirty="0"/>
              <a:t>Challenges for BIPV </a:t>
            </a:r>
            <a:r>
              <a:rPr lang="en-US" dirty="0" smtClean="0"/>
              <a:t>systems regarding electrical system design</a:t>
            </a:r>
            <a:r>
              <a:rPr lang="en-US" dirty="0"/>
              <a:t/>
            </a:r>
            <a:br>
              <a:rPr lang="en-US" dirty="0"/>
            </a:b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Planning and construction process much more complex </a:t>
            </a:r>
          </a:p>
          <a:p>
            <a:r>
              <a:rPr lang="en-US" dirty="0" smtClean="0"/>
              <a:t>Different orientations of modules</a:t>
            </a:r>
          </a:p>
          <a:p>
            <a:r>
              <a:rPr lang="en-US" dirty="0" smtClean="0"/>
              <a:t>Partial shading</a:t>
            </a:r>
          </a:p>
          <a:p>
            <a:r>
              <a:rPr lang="en-US" dirty="0" smtClean="0"/>
              <a:t>Different module sizes</a:t>
            </a:r>
          </a:p>
          <a:p>
            <a:r>
              <a:rPr lang="en-US" dirty="0" smtClean="0"/>
              <a:t>Complex module interconnections</a:t>
            </a:r>
          </a:p>
          <a:p>
            <a:r>
              <a:rPr lang="en-US" dirty="0" smtClean="0"/>
              <a:t>Complex inverter requirements</a:t>
            </a:r>
          </a:p>
          <a:p>
            <a:r>
              <a:rPr lang="en-US" dirty="0" smtClean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1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en-US" dirty="0" smtClean="0"/>
              <a:t>Needs for the simulation of BIPV systems</a:t>
            </a:r>
            <a:r>
              <a:rPr lang="en-US" dirty="0"/>
              <a:t/>
            </a:r>
            <a:br>
              <a:rPr lang="en-US" dirty="0"/>
            </a:b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geometry of building and its surroundings with a reasonable level of detail</a:t>
            </a:r>
          </a:p>
          <a:p>
            <a:r>
              <a:rPr lang="en-US" dirty="0" smtClean="0"/>
              <a:t>Optical properties of the materials in this 3D geometry</a:t>
            </a:r>
          </a:p>
          <a:p>
            <a:r>
              <a:rPr lang="en-US" dirty="0" smtClean="0"/>
              <a:t>Low light behavior of modules</a:t>
            </a:r>
          </a:p>
          <a:p>
            <a:r>
              <a:rPr lang="en-US" dirty="0" smtClean="0"/>
              <a:t>Incidence angle modifier (more often oblique incidence)</a:t>
            </a:r>
          </a:p>
          <a:p>
            <a:r>
              <a:rPr lang="en-US" dirty="0" smtClean="0"/>
              <a:t>Knowledge about characteristics of blocking and bypass diodes as well as IV-curve of cells in reverse bias to describe behavior under partial shading correctly </a:t>
            </a:r>
          </a:p>
          <a:p>
            <a:r>
              <a:rPr lang="en-US" dirty="0" smtClean="0"/>
              <a:t>Weather data with high time resolution</a:t>
            </a:r>
          </a:p>
        </p:txBody>
      </p:sp>
    </p:spTree>
    <p:extLst>
      <p:ext uri="{BB962C8B-B14F-4D97-AF65-F5344CB8AC3E}">
        <p14:creationId xmlns:p14="http://schemas.microsoft.com/office/powerpoint/2010/main" val="19801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 smtClean="0"/>
              <a:t>Simulation-based </a:t>
            </a:r>
            <a:r>
              <a:rPr lang="en-US" dirty="0"/>
              <a:t>approach for complex BIPV systems</a:t>
            </a:r>
            <a:endParaRPr lang="en-US" noProof="0" dirty="0"/>
          </a:p>
        </p:txBody>
      </p:sp>
      <p:sp>
        <p:nvSpPr>
          <p:cNvPr id="39" name="Ellipse 38"/>
          <p:cNvSpPr>
            <a:spLocks noChangeAspect="1"/>
          </p:cNvSpPr>
          <p:nvPr/>
        </p:nvSpPr>
        <p:spPr>
          <a:xfrm>
            <a:off x="2916557" y="1412776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Irradiance</a:t>
            </a:r>
            <a:endParaRPr kumimoji="0" lang="de-DE" sz="12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720683" y="113277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5536" y="119675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tx2"/>
              </a:buClr>
              <a:buFontTx/>
              <a:buNone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time </a:t>
            </a:r>
            <a:r>
              <a:rPr lang="de-DE" dirty="0" err="1" smtClean="0"/>
              <a:t>step</a:t>
            </a:r>
            <a:r>
              <a:rPr lang="de-DE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534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 smtClean="0"/>
              <a:t>Simulation-based </a:t>
            </a:r>
            <a:r>
              <a:rPr lang="en-US" dirty="0"/>
              <a:t>approach for complex BIPV systems</a:t>
            </a:r>
            <a:endParaRPr lang="en-US" noProof="0" dirty="0"/>
          </a:p>
        </p:txBody>
      </p:sp>
      <p:sp>
        <p:nvSpPr>
          <p:cNvPr id="39" name="Ellipse 38"/>
          <p:cNvSpPr>
            <a:spLocks noChangeAspect="1"/>
          </p:cNvSpPr>
          <p:nvPr/>
        </p:nvSpPr>
        <p:spPr>
          <a:xfrm>
            <a:off x="2916557" y="1412776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Irradiance</a:t>
            </a:r>
            <a:endParaRPr kumimoji="0" lang="de-DE" sz="12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Ellipse 39"/>
          <p:cNvSpPr>
            <a:spLocks noChangeAspect="1"/>
          </p:cNvSpPr>
          <p:nvPr/>
        </p:nvSpPr>
        <p:spPr>
          <a:xfrm>
            <a:off x="6497113" y="1412776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temperature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4" name="Gerade Verbindung mit Pfeil 43"/>
          <p:cNvCxnSpPr/>
          <p:nvPr/>
        </p:nvCxnSpPr>
        <p:spPr>
          <a:xfrm>
            <a:off x="5296408" y="1931080"/>
            <a:ext cx="655464" cy="0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34" name="Textfeld 33"/>
          <p:cNvSpPr txBox="1"/>
          <p:nvPr/>
        </p:nvSpPr>
        <p:spPr>
          <a:xfrm>
            <a:off x="3720683" y="113277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1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7321083" y="113577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5536" y="119675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tx2"/>
              </a:buClr>
              <a:buFontTx/>
              <a:buNone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time </a:t>
            </a:r>
            <a:r>
              <a:rPr lang="de-DE" dirty="0" err="1" smtClean="0"/>
              <a:t>step</a:t>
            </a:r>
            <a:r>
              <a:rPr lang="de-DE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3447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 smtClean="0"/>
              <a:t>Simulation-based </a:t>
            </a:r>
            <a:r>
              <a:rPr lang="en-US" dirty="0"/>
              <a:t>approach for complex BIPV systems</a:t>
            </a:r>
            <a:endParaRPr lang="en-US" noProof="0" dirty="0"/>
          </a:p>
        </p:txBody>
      </p:sp>
      <p:sp>
        <p:nvSpPr>
          <p:cNvPr id="39" name="Ellipse 38"/>
          <p:cNvSpPr>
            <a:spLocks noChangeAspect="1"/>
          </p:cNvSpPr>
          <p:nvPr/>
        </p:nvSpPr>
        <p:spPr>
          <a:xfrm>
            <a:off x="2916557" y="1412776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Irradiance</a:t>
            </a:r>
            <a:endParaRPr kumimoji="0" lang="de-DE" sz="12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Ellipse 39"/>
          <p:cNvSpPr>
            <a:spLocks noChangeAspect="1"/>
          </p:cNvSpPr>
          <p:nvPr/>
        </p:nvSpPr>
        <p:spPr>
          <a:xfrm>
            <a:off x="6497113" y="1412776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temperature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Ellipse 40"/>
          <p:cNvSpPr>
            <a:spLocks noChangeAspect="1"/>
          </p:cNvSpPr>
          <p:nvPr/>
        </p:nvSpPr>
        <p:spPr>
          <a:xfrm>
            <a:off x="4860773" y="2656657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IV </a:t>
            </a: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curves</a:t>
            </a:r>
            <a:endParaRPr kumimoji="0" lang="de-DE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4" name="Gerade Verbindung mit Pfeil 43"/>
          <p:cNvCxnSpPr/>
          <p:nvPr/>
        </p:nvCxnSpPr>
        <p:spPr>
          <a:xfrm>
            <a:off x="5296408" y="1931080"/>
            <a:ext cx="655464" cy="0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45" name="Gerade Verbindung mit Pfeil 44"/>
          <p:cNvCxnSpPr/>
          <p:nvPr/>
        </p:nvCxnSpPr>
        <p:spPr>
          <a:xfrm>
            <a:off x="4724634" y="2346192"/>
            <a:ext cx="179524" cy="274072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46" name="Gerade Verbindung mit Pfeil 45"/>
          <p:cNvCxnSpPr/>
          <p:nvPr/>
        </p:nvCxnSpPr>
        <p:spPr>
          <a:xfrm flipH="1">
            <a:off x="6628544" y="2420888"/>
            <a:ext cx="207392" cy="235769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34" name="Textfeld 33"/>
          <p:cNvSpPr txBox="1"/>
          <p:nvPr/>
        </p:nvSpPr>
        <p:spPr>
          <a:xfrm>
            <a:off x="3720683" y="113277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1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7321083" y="113577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6150088" y="242088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3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5536" y="119675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tx2"/>
              </a:buClr>
              <a:buFontTx/>
              <a:buNone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time </a:t>
            </a:r>
            <a:r>
              <a:rPr lang="de-DE" dirty="0" err="1" smtClean="0"/>
              <a:t>step</a:t>
            </a:r>
            <a:r>
              <a:rPr lang="de-DE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4713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 smtClean="0"/>
              <a:t>Simulation-based </a:t>
            </a:r>
            <a:r>
              <a:rPr lang="en-US" dirty="0"/>
              <a:t>approach for complex BIPV systems</a:t>
            </a:r>
            <a:endParaRPr lang="en-US" noProof="0" dirty="0"/>
          </a:p>
        </p:txBody>
      </p:sp>
      <p:sp>
        <p:nvSpPr>
          <p:cNvPr id="39" name="Ellipse 38"/>
          <p:cNvSpPr>
            <a:spLocks noChangeAspect="1"/>
          </p:cNvSpPr>
          <p:nvPr/>
        </p:nvSpPr>
        <p:spPr>
          <a:xfrm>
            <a:off x="2916557" y="1412776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Irradiance</a:t>
            </a:r>
            <a:endParaRPr kumimoji="0" lang="de-DE" sz="12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Ellipse 39"/>
          <p:cNvSpPr>
            <a:spLocks noChangeAspect="1"/>
          </p:cNvSpPr>
          <p:nvPr/>
        </p:nvSpPr>
        <p:spPr>
          <a:xfrm>
            <a:off x="6497113" y="1412776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temperature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Ellipse 40"/>
          <p:cNvSpPr>
            <a:spLocks noChangeAspect="1"/>
          </p:cNvSpPr>
          <p:nvPr/>
        </p:nvSpPr>
        <p:spPr>
          <a:xfrm>
            <a:off x="4860773" y="2656657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IV </a:t>
            </a: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curves</a:t>
            </a:r>
            <a:endParaRPr kumimoji="0" lang="de-DE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Ellipse 41"/>
          <p:cNvSpPr>
            <a:spLocks noChangeAspect="1"/>
          </p:cNvSpPr>
          <p:nvPr/>
        </p:nvSpPr>
        <p:spPr>
          <a:xfrm>
            <a:off x="4860773" y="3881230"/>
            <a:ext cx="1871467" cy="1020800"/>
          </a:xfrm>
          <a:prstGeom prst="ellipse">
            <a:avLst/>
          </a:prstGeom>
          <a:solidFill>
            <a:srgbClr val="4F81BD">
              <a:alpha val="2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IV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curves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(DC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cxnSp>
        <p:nvCxnSpPr>
          <p:cNvPr id="44" name="Gerade Verbindung mit Pfeil 43"/>
          <p:cNvCxnSpPr/>
          <p:nvPr/>
        </p:nvCxnSpPr>
        <p:spPr>
          <a:xfrm>
            <a:off x="5296408" y="1931080"/>
            <a:ext cx="655464" cy="0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45" name="Gerade Verbindung mit Pfeil 44"/>
          <p:cNvCxnSpPr/>
          <p:nvPr/>
        </p:nvCxnSpPr>
        <p:spPr>
          <a:xfrm>
            <a:off x="4724634" y="2346192"/>
            <a:ext cx="179524" cy="274072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46" name="Gerade Verbindung mit Pfeil 45"/>
          <p:cNvCxnSpPr/>
          <p:nvPr/>
        </p:nvCxnSpPr>
        <p:spPr>
          <a:xfrm flipH="1">
            <a:off x="6628544" y="2420888"/>
            <a:ext cx="207392" cy="235769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47" name="Gerade Verbindung mit Pfeil 46"/>
          <p:cNvCxnSpPr>
            <a:endCxn id="42" idx="0"/>
          </p:cNvCxnSpPr>
          <p:nvPr/>
        </p:nvCxnSpPr>
        <p:spPr>
          <a:xfrm flipH="1">
            <a:off x="5796507" y="3695980"/>
            <a:ext cx="325" cy="185250"/>
          </a:xfrm>
          <a:prstGeom prst="straightConnector1">
            <a:avLst/>
          </a:prstGeom>
          <a:noFill/>
          <a:ln w="190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34" name="Textfeld 33"/>
          <p:cNvSpPr txBox="1"/>
          <p:nvPr/>
        </p:nvSpPr>
        <p:spPr>
          <a:xfrm>
            <a:off x="3720683" y="113277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1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7321083" y="113577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6443378" y="377847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4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6150088" y="242088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3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5536" y="119675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tx2"/>
              </a:buClr>
              <a:buFontTx/>
              <a:buNone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time </a:t>
            </a:r>
            <a:r>
              <a:rPr lang="de-DE" dirty="0" err="1" smtClean="0"/>
              <a:t>step</a:t>
            </a:r>
            <a:r>
              <a:rPr lang="de-DE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4713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E-Vorlage_englisch">
  <a:themeElements>
    <a:clrScheme name="Fraunhofer Farbpalette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25BAE2"/>
      </a:accent3>
      <a:accent4>
        <a:srgbClr val="B1C800"/>
      </a:accent4>
      <a:accent5>
        <a:srgbClr val="FEEFD6"/>
      </a:accent5>
      <a:accent6>
        <a:srgbClr val="E1E3E3"/>
      </a:accent6>
      <a:hlink>
        <a:srgbClr val="25BAE2"/>
      </a:hlink>
      <a:folHlink>
        <a:srgbClr val="B1C800"/>
      </a:folHlink>
    </a:clrScheme>
    <a:fontScheme name="Bullets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40000"/>
          </a:spcAft>
          <a:buClrTx/>
          <a:buSzTx/>
          <a:buFont typeface="Wingdings" pitchFamily="2" charset="2"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LT Com 55 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40000"/>
          </a:spcAft>
          <a:buClrTx/>
          <a:buSzTx/>
          <a:buFont typeface="Wingdings" pitchFamily="2" charset="2"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LT Com 55 Roman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marL="0" indent="0">
          <a:buClr>
            <a:schemeClr val="tx2"/>
          </a:buClr>
          <a:buFontTx/>
          <a:buNone/>
          <a:defRPr dirty="0" smtClean="0"/>
        </a:defPPr>
      </a:lstStyle>
    </a:tx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Fraunhofer Farbpalette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25BAE2"/>
      </a:accent3>
      <a:accent4>
        <a:srgbClr val="B1C800"/>
      </a:accent4>
      <a:accent5>
        <a:srgbClr val="FEEFD6"/>
      </a:accent5>
      <a:accent6>
        <a:srgbClr val="E1E3E3"/>
      </a:accent6>
      <a:hlink>
        <a:srgbClr val="25BAE2"/>
      </a:hlink>
      <a:folHlink>
        <a:srgbClr val="B1C8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ISE-Vorlage_englisch</Template>
  <TotalTime>0</TotalTime>
  <Words>1669</Words>
  <Application>Microsoft Office PowerPoint</Application>
  <PresentationFormat>Bildschirmpräsentation (4:3)</PresentationFormat>
  <Paragraphs>428</Paragraphs>
  <Slides>35</Slides>
  <Notes>32</Notes>
  <HiddenSlides>0</HiddenSlides>
  <MMClips>5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7" baseType="lpstr">
      <vt:lpstr>ISE-Vorlage_englisch</vt:lpstr>
      <vt:lpstr>Graph</vt:lpstr>
      <vt:lpstr>Simulation-based energy yield analysis of building integrated photovoltaic systems</vt:lpstr>
      <vt:lpstr>Agenda</vt:lpstr>
      <vt:lpstr>BIPV – a short definition </vt:lpstr>
      <vt:lpstr>Challenges for BIPV systems regarding electrical system design </vt:lpstr>
      <vt:lpstr>Needs for the simulation of BIPV systems </vt:lpstr>
      <vt:lpstr>Simulation-based approach for complex BIPV systems</vt:lpstr>
      <vt:lpstr>Simulation-based approach for complex BIPV systems</vt:lpstr>
      <vt:lpstr>Simulation-based approach for complex BIPV systems</vt:lpstr>
      <vt:lpstr>Simulation-based approach for complex BIPV systems</vt:lpstr>
      <vt:lpstr>Simulation-based approach for complex BIPV systems</vt:lpstr>
      <vt:lpstr>Simulation-based approach for complex BIPV systems</vt:lpstr>
      <vt:lpstr>Topic I: Irradiance Calculation Open Source Ray-Tracing Program RADIANCE</vt:lpstr>
      <vt:lpstr>Topic I: Irradiance Calculation Angular Correction</vt:lpstr>
      <vt:lpstr>Example: Irradiance calculation</vt:lpstr>
      <vt:lpstr>Topic IV: Electrical simulation of the DC circuit Simple Example: Standard Module</vt:lpstr>
      <vt:lpstr>Topic IV: Electrical simulation of the DC circuit Simple Example: Standard Module</vt:lpstr>
      <vt:lpstr>Topic IV: Electrical simulation of the DC circuit Simple Example: Standard Module</vt:lpstr>
      <vt:lpstr>Summary of important points for BIPV simulation</vt:lpstr>
      <vt:lpstr>Example Project in Zürich </vt:lpstr>
      <vt:lpstr>Example Project in Zürich</vt:lpstr>
      <vt:lpstr>Example Project in Zürich</vt:lpstr>
      <vt:lpstr>Example Project in Zürich</vt:lpstr>
      <vt:lpstr>Example Project in Zürich</vt:lpstr>
      <vt:lpstr>Example Project in Zürich Irradiance simulation </vt:lpstr>
      <vt:lpstr>Example Project in Zürich Calculation of DC-output</vt:lpstr>
      <vt:lpstr>Example Project in Zürich Various challenges to electrical system design</vt:lpstr>
      <vt:lpstr>Example Project in Zürich Status</vt:lpstr>
      <vt:lpstr>Summary and Outlook</vt:lpstr>
      <vt:lpstr>Thanks to all project partners and colleauges!</vt:lpstr>
      <vt:lpstr>Thank you for your attention!</vt:lpstr>
      <vt:lpstr>Simulation based approach for complex BIPV systems</vt:lpstr>
      <vt:lpstr>Example Project in Zürich – detailed result of optimization</vt:lpstr>
      <vt:lpstr>Example Project in Zürich Status</vt:lpstr>
      <vt:lpstr>Topic I: Irradiance Calculation</vt:lpstr>
      <vt:lpstr>Example: Irradiance calculation</vt:lpstr>
    </vt:vector>
  </TitlesOfParts>
  <Company>Fraunhofer ISE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Fraunhofer Institute  for Solar Energy systems ISE</dc:title>
  <dc:creator>Johannes Eisenlohr</dc:creator>
  <cp:lastModifiedBy>Johannes Eisenlohr</cp:lastModifiedBy>
  <cp:revision>71</cp:revision>
  <cp:lastPrinted>2013-01-30T11:27:31Z</cp:lastPrinted>
  <dcterms:created xsi:type="dcterms:W3CDTF">2016-08-24T08:44:44Z</dcterms:created>
  <dcterms:modified xsi:type="dcterms:W3CDTF">2017-03-29T20:02:45Z</dcterms:modified>
</cp:coreProperties>
</file>

<file path=userCustomization/customUI.xml><?xml version="1.0" encoding="utf-8"?>
<mso:customUI xmlns:doc="http://schemas.microsoft.com/office/2006/01/customui/currentDocument" xmlns:mso="http://schemas.microsoft.com/office/2006/01/customui">
  <mso:ribbon>
    <mso:qat>
      <mso:documentControls>
        <mso:separator idQ="doc:sep1" visible="true"/>
        <mso:control idQ="mso:SlideLayoutGallery" visible="true"/>
      </mso:documentControls>
    </mso:qat>
  </mso:ribbon>
</mso:customUI>
</file>