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9"/>
  </p:notesMasterIdLst>
  <p:handoutMasterIdLst>
    <p:handoutMasterId r:id="rId30"/>
  </p:handoutMasterIdLst>
  <p:sldIdLst>
    <p:sldId id="256" r:id="rId2"/>
    <p:sldId id="303" r:id="rId3"/>
    <p:sldId id="257" r:id="rId4"/>
    <p:sldId id="353" r:id="rId5"/>
    <p:sldId id="301" r:id="rId6"/>
    <p:sldId id="355" r:id="rId7"/>
    <p:sldId id="354" r:id="rId8"/>
    <p:sldId id="271" r:id="rId9"/>
    <p:sldId id="278" r:id="rId10"/>
    <p:sldId id="273" r:id="rId11"/>
    <p:sldId id="272" r:id="rId12"/>
    <p:sldId id="274" r:id="rId13"/>
    <p:sldId id="276" r:id="rId14"/>
    <p:sldId id="283" r:id="rId15"/>
    <p:sldId id="284" r:id="rId16"/>
    <p:sldId id="286" r:id="rId17"/>
    <p:sldId id="352" r:id="rId18"/>
    <p:sldId id="275" r:id="rId19"/>
    <p:sldId id="356" r:id="rId20"/>
    <p:sldId id="357" r:id="rId21"/>
    <p:sldId id="348" r:id="rId22"/>
    <p:sldId id="287" r:id="rId23"/>
    <p:sldId id="293" r:id="rId24"/>
    <p:sldId id="294" r:id="rId25"/>
    <p:sldId id="350" r:id="rId26"/>
    <p:sldId id="281" r:id="rId27"/>
    <p:sldId id="351" r:id="rId28"/>
  </p:sldIdLst>
  <p:sldSz cx="9144000" cy="6858000" type="screen4x3"/>
  <p:notesSz cx="6807200" cy="9906000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sz="7600" b="1" kern="1200">
        <a:solidFill>
          <a:srgbClr val="FFD624"/>
        </a:solidFill>
        <a:latin typeface="Verdan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7600" b="1" kern="1200">
        <a:solidFill>
          <a:srgbClr val="FFD624"/>
        </a:solidFill>
        <a:latin typeface="Verdan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7600" b="1" kern="1200">
        <a:solidFill>
          <a:srgbClr val="FFD624"/>
        </a:solidFill>
        <a:latin typeface="Verdan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7600" b="1" kern="1200">
        <a:solidFill>
          <a:srgbClr val="FFD624"/>
        </a:solidFill>
        <a:latin typeface="Verdan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7600" b="1" kern="1200">
        <a:solidFill>
          <a:srgbClr val="FFD624"/>
        </a:solidFill>
        <a:latin typeface="Verdana" pitchFamily="34" charset="0"/>
        <a:ea typeface="+mn-ea"/>
        <a:cs typeface="+mn-cs"/>
      </a:defRPr>
    </a:lvl5pPr>
    <a:lvl6pPr marL="2286000" algn="l" defTabSz="914400" rtl="0" eaLnBrk="1" latinLnBrk="0" hangingPunct="1">
      <a:defRPr sz="7600" b="1" kern="1200">
        <a:solidFill>
          <a:srgbClr val="FFD624"/>
        </a:solidFill>
        <a:latin typeface="Verdana" pitchFamily="34" charset="0"/>
        <a:ea typeface="+mn-ea"/>
        <a:cs typeface="+mn-cs"/>
      </a:defRPr>
    </a:lvl6pPr>
    <a:lvl7pPr marL="2743200" algn="l" defTabSz="914400" rtl="0" eaLnBrk="1" latinLnBrk="0" hangingPunct="1">
      <a:defRPr sz="7600" b="1" kern="1200">
        <a:solidFill>
          <a:srgbClr val="FFD624"/>
        </a:solidFill>
        <a:latin typeface="Verdana" pitchFamily="34" charset="0"/>
        <a:ea typeface="+mn-ea"/>
        <a:cs typeface="+mn-cs"/>
      </a:defRPr>
    </a:lvl7pPr>
    <a:lvl8pPr marL="3200400" algn="l" defTabSz="914400" rtl="0" eaLnBrk="1" latinLnBrk="0" hangingPunct="1">
      <a:defRPr sz="7600" b="1" kern="1200">
        <a:solidFill>
          <a:srgbClr val="FFD624"/>
        </a:solidFill>
        <a:latin typeface="Verdana" pitchFamily="34" charset="0"/>
        <a:ea typeface="+mn-ea"/>
        <a:cs typeface="+mn-cs"/>
      </a:defRPr>
    </a:lvl8pPr>
    <a:lvl9pPr marL="3657600" algn="l" defTabSz="914400" rtl="0" eaLnBrk="1" latinLnBrk="0" hangingPunct="1">
      <a:defRPr sz="7600" b="1" kern="1200">
        <a:solidFill>
          <a:srgbClr val="FFD624"/>
        </a:solidFill>
        <a:latin typeface="Verdan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Willem Zaaiman" initials="WZ" lastIdx="4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BCD"/>
    <a:srgbClr val="5A5ACA"/>
    <a:srgbClr val="FF0101"/>
    <a:srgbClr val="FFF8D9"/>
    <a:srgbClr val="FFD624"/>
    <a:srgbClr val="EABD00"/>
    <a:srgbClr val="7171D1"/>
    <a:srgbClr val="DA0000"/>
    <a:srgbClr val="8888D8"/>
    <a:srgbClr val="9A9AD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853" autoAdjust="0"/>
    <p:restoredTop sz="93773" autoAdjust="0"/>
  </p:normalViewPr>
  <p:slideViewPr>
    <p:cSldViewPr>
      <p:cViewPr varScale="1">
        <p:scale>
          <a:sx n="70" d="100"/>
          <a:sy n="70" d="100"/>
        </p:scale>
        <p:origin x="1416" y="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-1016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handoutMaster" Target="handoutMasters/handoutMaster1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50529" cy="4958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b="0">
                <a:solidFill>
                  <a:schemeClr val="tx1"/>
                </a:solidFill>
                <a:latin typeface="Arial" charset="0"/>
              </a:defRPr>
            </a:lvl1pPr>
          </a:lstStyle>
          <a:p>
            <a:endParaRPr lang="en-GB"/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5082" y="0"/>
            <a:ext cx="2950529" cy="4958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>
                <a:solidFill>
                  <a:schemeClr val="tx1"/>
                </a:solidFill>
                <a:latin typeface="Arial" charset="0"/>
              </a:defRPr>
            </a:lvl1pPr>
          </a:lstStyle>
          <a:p>
            <a:endParaRPr lang="en-GB"/>
          </a:p>
        </p:txBody>
      </p:sp>
      <p:sp>
        <p:nvSpPr>
          <p:cNvPr id="3789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08562"/>
            <a:ext cx="2950529" cy="4958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b="0">
                <a:solidFill>
                  <a:schemeClr val="tx1"/>
                </a:solidFill>
                <a:latin typeface="Arial" charset="0"/>
              </a:defRPr>
            </a:lvl1pPr>
          </a:lstStyle>
          <a:p>
            <a:endParaRPr lang="en-GB"/>
          </a:p>
        </p:txBody>
      </p:sp>
      <p:sp>
        <p:nvSpPr>
          <p:cNvPr id="3789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5082" y="9408562"/>
            <a:ext cx="2950529" cy="4958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>
                <a:solidFill>
                  <a:schemeClr val="tx1"/>
                </a:solidFill>
                <a:latin typeface="Arial" charset="0"/>
              </a:defRPr>
            </a:lvl1pPr>
          </a:lstStyle>
          <a:p>
            <a:fld id="{8F5FA26B-A791-4FAE-873D-6C727F7F9099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2330837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50529" cy="4958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b="0">
                <a:solidFill>
                  <a:schemeClr val="tx1"/>
                </a:solidFill>
                <a:latin typeface="Arial" charset="0"/>
              </a:defRPr>
            </a:lvl1pPr>
          </a:lstStyle>
          <a:p>
            <a:endParaRPr lang="en-GB"/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5082" y="0"/>
            <a:ext cx="2950529" cy="4958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>
                <a:solidFill>
                  <a:schemeClr val="tx1"/>
                </a:solidFill>
                <a:latin typeface="Arial" charset="0"/>
              </a:defRPr>
            </a:lvl1pPr>
          </a:lstStyle>
          <a:p>
            <a:endParaRPr lang="en-GB"/>
          </a:p>
        </p:txBody>
      </p:sp>
      <p:sp>
        <p:nvSpPr>
          <p:cNvPr id="3686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27100" y="742950"/>
            <a:ext cx="4954588" cy="37147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3686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0403" y="4705073"/>
            <a:ext cx="5446396" cy="4457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</a:p>
        </p:txBody>
      </p:sp>
      <p:sp>
        <p:nvSpPr>
          <p:cNvPr id="3687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08562"/>
            <a:ext cx="2950529" cy="4958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b="0">
                <a:solidFill>
                  <a:schemeClr val="tx1"/>
                </a:solidFill>
                <a:latin typeface="Arial" charset="0"/>
              </a:defRPr>
            </a:lvl1pPr>
          </a:lstStyle>
          <a:p>
            <a:endParaRPr lang="en-GB"/>
          </a:p>
        </p:txBody>
      </p:sp>
      <p:sp>
        <p:nvSpPr>
          <p:cNvPr id="3687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5082" y="9408562"/>
            <a:ext cx="2950529" cy="4958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>
                <a:solidFill>
                  <a:schemeClr val="tx1"/>
                </a:solidFill>
                <a:latin typeface="Arial" charset="0"/>
              </a:defRPr>
            </a:lvl1pPr>
          </a:lstStyle>
          <a:p>
            <a:fld id="{1A2672F1-4622-4575-BFBD-A63AFA8A8CEF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1864909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2672F1-4622-4575-BFBD-A63AFA8A8CEF}" type="slidenum">
              <a:rPr lang="en-GB" smtClean="0"/>
              <a:pPr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2621642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2672F1-4622-4575-BFBD-A63AFA8A8CEF}" type="slidenum">
              <a:rPr lang="en-GB" smtClean="0"/>
              <a:pPr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22358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0" y="981075"/>
            <a:ext cx="9180513" cy="5876925"/>
          </a:xfrm>
          <a:prstGeom prst="rect">
            <a:avLst/>
          </a:prstGeom>
          <a:solidFill>
            <a:srgbClr val="0F5494"/>
          </a:solidFill>
          <a:ln w="25400" algn="ctr">
            <a:solidFill>
              <a:srgbClr val="0F5494"/>
            </a:solidFill>
            <a:miter lim="800000"/>
            <a:headEnd/>
            <a:tailEnd/>
          </a:ln>
          <a:effectLst>
            <a:outerShdw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0">
              <a:solidFill>
                <a:schemeClr val="lt1"/>
              </a:solidFill>
              <a:latin typeface="+mn-lt"/>
            </a:endParaRPr>
          </a:p>
        </p:txBody>
      </p:sp>
      <p:pic>
        <p:nvPicPr>
          <p:cNvPr id="3086" name="Picture 6" descr="LOGO CE-EN-quadri.eps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9688" y="258763"/>
            <a:ext cx="1436687" cy="998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6" name="Rectangle 4"/>
          <p:cNvSpPr>
            <a:spLocks noGrp="1" noChangeArrowheads="1"/>
          </p:cNvSpPr>
          <p:nvPr>
            <p:ph type="ctrTitle"/>
          </p:nvPr>
        </p:nvSpPr>
        <p:spPr>
          <a:xfrm>
            <a:off x="3995738" y="2565400"/>
            <a:ext cx="5040312" cy="790575"/>
          </a:xfrm>
        </p:spPr>
        <p:txBody>
          <a:bodyPr/>
          <a:lstStyle>
            <a:lvl1pPr marL="3175">
              <a:defRPr sz="7600">
                <a:solidFill>
                  <a:srgbClr val="FFD624"/>
                </a:solidFill>
              </a:defRPr>
            </a:lvl1pPr>
          </a:lstStyle>
          <a:p>
            <a:pPr lvl="0"/>
            <a:r>
              <a:rPr lang="fr-BE" noProof="0" smtClean="0"/>
              <a:t>Title</a:t>
            </a:r>
            <a:endParaRPr lang="en-GB" noProof="0" smtClean="0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611188" y="3716338"/>
            <a:ext cx="8532812" cy="1728787"/>
          </a:xfrm>
        </p:spPr>
        <p:txBody>
          <a:bodyPr/>
          <a:lstStyle>
            <a:lvl1pPr marL="0" indent="0">
              <a:buFontTx/>
              <a:buNone/>
              <a:defRPr sz="3000" b="1" i="0">
                <a:solidFill>
                  <a:schemeClr val="bg1"/>
                </a:solidFill>
              </a:defRPr>
            </a:lvl1pPr>
          </a:lstStyle>
          <a:p>
            <a:pPr lvl="0"/>
            <a:r>
              <a:rPr lang="fr-BE" noProof="0" smtClean="0"/>
              <a:t>Subtitle</a:t>
            </a:r>
            <a:endParaRPr lang="en-GB" noProof="0" smtClean="0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 sz="1200" b="1">
                <a:solidFill>
                  <a:schemeClr val="bg1"/>
                </a:solidFill>
                <a:latin typeface="+mn-lt"/>
              </a:defRPr>
            </a:lvl1pPr>
          </a:lstStyle>
          <a:p>
            <a:endParaRPr lang="en-GB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+mn-lt"/>
              </a:defRPr>
            </a:lvl1pPr>
          </a:lstStyle>
          <a:p>
            <a:endParaRPr lang="en-GB"/>
          </a:p>
        </p:txBody>
      </p:sp>
      <p:sp>
        <p:nvSpPr>
          <p:cNvPr id="3080" name="Rectangle 8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+mn-lt"/>
              </a:defRPr>
            </a:lvl1pPr>
          </a:lstStyle>
          <a:p>
            <a:fld id="{9A5EA0CC-6470-4284-86A4-C45CD462EFAB}" type="slidenum">
              <a:rPr lang="en-GB"/>
              <a:pPr/>
              <a:t>‹#›</a:t>
            </a:fld>
            <a:endParaRPr lang="en-GB"/>
          </a:p>
        </p:txBody>
      </p:sp>
      <p:sp>
        <p:nvSpPr>
          <p:cNvPr id="7" name="Rectangle 6"/>
          <p:cNvSpPr/>
          <p:nvPr userDrawn="1"/>
        </p:nvSpPr>
        <p:spPr>
          <a:xfrm>
            <a:off x="4267200" y="6659563"/>
            <a:ext cx="611188" cy="215900"/>
          </a:xfrm>
          <a:prstGeom prst="rect">
            <a:avLst/>
          </a:prstGeom>
          <a:solidFill>
            <a:srgbClr val="133176"/>
          </a:solidFill>
          <a:ln>
            <a:solidFill>
              <a:srgbClr val="13317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B535AF3-6141-4085-A362-0376434F182B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537568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15113" y="1339850"/>
            <a:ext cx="2071687" cy="46815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95288" y="1339850"/>
            <a:ext cx="6067425" cy="46815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B23CAB9-D57F-4C4F-8A38-1177CB491BAD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019120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B364B89-034F-49DB-A1D7-279B159C95B9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555624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6838B36-9B06-4E20-A80C-A634F30F921F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14525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492375"/>
            <a:ext cx="4038600" cy="35290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492375"/>
            <a:ext cx="4038600" cy="35290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19340C1-74BB-4B87-B870-754D1A242F48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556996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91EC701-3221-4E54-BA4C-46CBEE9E5C4A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788319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7EF8890-7C72-4DD5-8851-43996635C84D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233407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98032E4-F01E-4226-B587-4F3DBD50E19C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963458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BACBD3C-D8FD-4C26-9029-4ED310437A2B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603282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4D048A-3B58-4EF5-B923-364538876E24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699085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95288" y="1339850"/>
            <a:ext cx="8229600" cy="936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Title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2492375"/>
            <a:ext cx="8229600" cy="3529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BE" smtClean="0"/>
              <a:t>Second level</a:t>
            </a:r>
            <a:endParaRPr lang="en-GB" smtClean="0"/>
          </a:p>
          <a:p>
            <a:pPr lvl="1"/>
            <a:r>
              <a:rPr lang="en-GB" smtClean="0"/>
              <a:t>Third level</a:t>
            </a:r>
          </a:p>
          <a:p>
            <a:pPr lvl="2"/>
            <a:r>
              <a:rPr lang="en-GB" smtClean="0"/>
              <a:t>- Fourth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>
                <a:solidFill>
                  <a:schemeClr val="tx1"/>
                </a:solidFill>
                <a:latin typeface="Arial" charset="0"/>
              </a:defRPr>
            </a:lvl1pPr>
          </a:lstStyle>
          <a:p>
            <a:endParaRPr lang="en-GB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0">
                <a:solidFill>
                  <a:schemeClr val="tx1"/>
                </a:solidFill>
                <a:latin typeface="Arial" charset="0"/>
              </a:defRPr>
            </a:lvl1pPr>
          </a:lstStyle>
          <a:p>
            <a:endParaRPr lang="en-GB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>
                <a:solidFill>
                  <a:schemeClr val="tx1"/>
                </a:solidFill>
                <a:latin typeface="Arial" charset="0"/>
              </a:defRPr>
            </a:lvl1pPr>
          </a:lstStyle>
          <a:p>
            <a:fld id="{483BDAC1-0A3B-4A6D-895F-9B255137BE87}" type="slidenum">
              <a:rPr lang="en-GB"/>
              <a:pPr/>
              <a:t>‹#›</a:t>
            </a:fld>
            <a:endParaRPr lang="en-GB"/>
          </a:p>
        </p:txBody>
      </p:sp>
      <p:sp>
        <p:nvSpPr>
          <p:cNvPr id="15" name="Rectangle 14"/>
          <p:cNvSpPr/>
          <p:nvPr/>
        </p:nvSpPr>
        <p:spPr>
          <a:xfrm>
            <a:off x="0" y="0"/>
            <a:ext cx="9144000" cy="957263"/>
          </a:xfrm>
          <a:prstGeom prst="rect">
            <a:avLst/>
          </a:prstGeom>
          <a:solidFill>
            <a:srgbClr val="0F5494"/>
          </a:solidFill>
          <a:ln>
            <a:solidFill>
              <a:srgbClr val="0F5494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0"/>
          </a:p>
        </p:txBody>
      </p:sp>
      <p:sp>
        <p:nvSpPr>
          <p:cNvPr id="7" name="Rectangle 6"/>
          <p:cNvSpPr/>
          <p:nvPr/>
        </p:nvSpPr>
        <p:spPr>
          <a:xfrm>
            <a:off x="4262438" y="6659563"/>
            <a:ext cx="611187" cy="198437"/>
          </a:xfrm>
          <a:prstGeom prst="rect">
            <a:avLst/>
          </a:prstGeom>
          <a:solidFill>
            <a:srgbClr val="133176"/>
          </a:solidFill>
          <a:ln>
            <a:solidFill>
              <a:srgbClr val="13317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0"/>
          </a:p>
        </p:txBody>
      </p:sp>
      <p:pic>
        <p:nvPicPr>
          <p:cNvPr id="1041" name="Picture 17" descr="LOGO CE_Vertical_EN_NEG_quadri_HR"/>
          <p:cNvPicPr>
            <a:picLocks noChangeAspect="1" noChangeArrowheads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9688" y="258763"/>
            <a:ext cx="1436687" cy="10048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marL="358775" algn="l" rtl="0" fontAlgn="base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+mj-lt"/>
          <a:ea typeface="+mj-ea"/>
          <a:cs typeface="+mj-cs"/>
        </a:defRPr>
      </a:lvl1pPr>
      <a:lvl2pPr marL="358775" algn="l" rtl="0" fontAlgn="base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2pPr>
      <a:lvl3pPr marL="358775" algn="l" rtl="0" fontAlgn="base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3pPr>
      <a:lvl4pPr marL="358775" algn="l" rtl="0" fontAlgn="base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4pPr>
      <a:lvl5pPr marL="358775" algn="l" rtl="0" fontAlgn="base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5pPr>
      <a:lvl6pPr marL="815975" algn="l" rtl="0" fontAlgn="base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6pPr>
      <a:lvl7pPr marL="1273175" algn="l" rtl="0" fontAlgn="base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7pPr>
      <a:lvl8pPr marL="1730375" algn="l" rtl="0" fontAlgn="base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8pPr>
      <a:lvl9pPr marL="2187575" algn="l" rtl="0" fontAlgn="base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bg1"/>
        </a:buClr>
        <a:buChar char="•"/>
        <a:defRPr sz="2400" i="1">
          <a:solidFill>
            <a:srgbClr val="0F5494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rgbClr val="009FBA"/>
        </a:buClr>
        <a:buChar char="•"/>
        <a:defRPr sz="2000" b="1">
          <a:solidFill>
            <a:srgbClr val="0F5494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defRPr sz="1400">
          <a:solidFill>
            <a:srgbClr val="0F5494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charset="0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0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tif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tiff"/><Relationship Id="rId2" Type="http://schemas.openxmlformats.org/officeDocument/2006/relationships/image" Target="../media/image10.tif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3.wmf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5" name="Rectangle 5"/>
          <p:cNvSpPr>
            <a:spLocks noGrp="1" noChangeArrowheads="1"/>
          </p:cNvSpPr>
          <p:nvPr>
            <p:ph type="ctrTitle"/>
          </p:nvPr>
        </p:nvSpPr>
        <p:spPr>
          <a:xfrm>
            <a:off x="323528" y="1628800"/>
            <a:ext cx="8208912" cy="2880320"/>
          </a:xfrm>
        </p:spPr>
        <p:txBody>
          <a:bodyPr/>
          <a:lstStyle/>
          <a:p>
            <a:pPr algn="ctr"/>
            <a:r>
              <a:rPr lang="en-GB" sz="4000" b="0" dirty="0"/>
              <a:t/>
            </a:r>
            <a:br>
              <a:rPr lang="en-GB" sz="4000" b="0" dirty="0"/>
            </a:br>
            <a:r>
              <a:rPr lang="en-GB" sz="4000" dirty="0" smtClean="0"/>
              <a:t>Performance </a:t>
            </a:r>
            <a:r>
              <a:rPr lang="en-GB" sz="4000" dirty="0"/>
              <a:t>of PV modules under different irradiances and temperatures </a:t>
            </a:r>
          </a:p>
        </p:txBody>
      </p:sp>
      <p:sp>
        <p:nvSpPr>
          <p:cNvPr id="81926" name="Rectangle 6"/>
          <p:cNvSpPr>
            <a:spLocks noGrp="1" noChangeArrowheads="1"/>
          </p:cNvSpPr>
          <p:nvPr>
            <p:ph type="subTitle" idx="1"/>
          </p:nvPr>
        </p:nvSpPr>
        <p:spPr>
          <a:xfrm>
            <a:off x="971600" y="4941168"/>
            <a:ext cx="7344816" cy="1224136"/>
          </a:xfrm>
        </p:spPr>
        <p:txBody>
          <a:bodyPr/>
          <a:lstStyle/>
          <a:p>
            <a:pPr algn="ctr"/>
            <a:r>
              <a:rPr lang="fr-BE" sz="2800" dirty="0" smtClean="0"/>
              <a:t>Robert Kenny</a:t>
            </a:r>
            <a:endParaRPr lang="en-GB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 noChangeArrowheads="1"/>
          </p:cNvSpPr>
          <p:nvPr>
            <p:ph type="title"/>
          </p:nvPr>
        </p:nvSpPr>
        <p:spPr>
          <a:xfrm>
            <a:off x="251520" y="1071546"/>
            <a:ext cx="8229600" cy="936625"/>
          </a:xfrm>
        </p:spPr>
        <p:txBody>
          <a:bodyPr/>
          <a:lstStyle/>
          <a:p>
            <a:pPr algn="ctr"/>
            <a:r>
              <a:rPr lang="en-US" dirty="0" smtClean="0"/>
              <a:t>Outdoor with tracker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35496" y="5961474"/>
            <a:ext cx="56166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en-US" sz="2000" b="0" dirty="0" smtClean="0">
                <a:solidFill>
                  <a:schemeClr val="tx1"/>
                </a:solidFill>
              </a:rPr>
              <a:t>g=[100,200,400,600,800,1000]W/m</a:t>
            </a:r>
            <a:r>
              <a:rPr lang="en-US" sz="2000" b="0" baseline="30000" dirty="0" smtClean="0">
                <a:solidFill>
                  <a:schemeClr val="tx1"/>
                </a:solidFill>
              </a:rPr>
              <a:t>2</a:t>
            </a:r>
          </a:p>
          <a:p>
            <a:pPr lvl="1"/>
            <a:r>
              <a:rPr lang="en-US" sz="2000" b="0" dirty="0" smtClean="0">
                <a:solidFill>
                  <a:schemeClr val="tx1"/>
                </a:solidFill>
              </a:rPr>
              <a:t>k=[25,35,45,55]°C</a:t>
            </a:r>
            <a:endParaRPr lang="en-US" sz="2000" b="0" dirty="0">
              <a:solidFill>
                <a:schemeClr val="tx1"/>
              </a:solidFill>
            </a:endParaRPr>
          </a:p>
        </p:txBody>
      </p:sp>
      <p:pic>
        <p:nvPicPr>
          <p:cNvPr id="8" name="Immagine 7" descr="4_Mesh_outrk.JPG"/>
          <p:cNvPicPr>
            <a:picLocks noChangeAspect="1"/>
          </p:cNvPicPr>
          <p:nvPr/>
        </p:nvPicPr>
        <p:blipFill>
          <a:blip r:embed="rId2" cstate="print"/>
          <a:srcRect l="1425" r="2028" b="2758"/>
          <a:stretch>
            <a:fillRect/>
          </a:stretch>
        </p:blipFill>
        <p:spPr>
          <a:xfrm>
            <a:off x="3571869" y="2363206"/>
            <a:ext cx="5286411" cy="3564336"/>
          </a:xfrm>
          <a:prstGeom prst="rect">
            <a:avLst/>
          </a:prstGeom>
        </p:spPr>
      </p:pic>
      <p:sp>
        <p:nvSpPr>
          <p:cNvPr id="10" name="TextBox 8"/>
          <p:cNvSpPr txBox="1"/>
          <p:nvPr/>
        </p:nvSpPr>
        <p:spPr>
          <a:xfrm>
            <a:off x="961722" y="1857364"/>
            <a:ext cx="778674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en-US" sz="2000" b="0" dirty="0" smtClean="0">
                <a:solidFill>
                  <a:schemeClr val="tx1"/>
                </a:solidFill>
              </a:rPr>
              <a:t>&lt;&lt;under natural sunlight with tracker&gt;&gt;</a:t>
            </a:r>
            <a:endParaRPr lang="en-US" sz="2000" b="0" dirty="0">
              <a:solidFill>
                <a:schemeClr val="tx1"/>
              </a:solidFill>
            </a:endParaRPr>
          </a:p>
        </p:txBody>
      </p:sp>
      <p:sp>
        <p:nvSpPr>
          <p:cNvPr id="11" name="TextBox 8"/>
          <p:cNvSpPr txBox="1"/>
          <p:nvPr/>
        </p:nvSpPr>
        <p:spPr>
          <a:xfrm>
            <a:off x="-285784" y="2500306"/>
            <a:ext cx="3929058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en-US" sz="2400" b="0" u="sng" dirty="0" smtClean="0">
                <a:solidFill>
                  <a:schemeClr val="tx1"/>
                </a:solidFill>
              </a:rPr>
              <a:t>Temperature:</a:t>
            </a:r>
          </a:p>
          <a:p>
            <a:pPr lvl="1">
              <a:buFont typeface="Arial" pitchFamily="34" charset="0"/>
              <a:buChar char="•"/>
            </a:pPr>
            <a:r>
              <a:rPr lang="en-US" sz="2000" b="0" dirty="0" smtClean="0">
                <a:solidFill>
                  <a:schemeClr val="tx1"/>
                </a:solidFill>
              </a:rPr>
              <a:t>Heated up by sun</a:t>
            </a:r>
          </a:p>
          <a:p>
            <a:pPr lvl="1">
              <a:buFont typeface="Arial" pitchFamily="34" charset="0"/>
              <a:buChar char="•"/>
            </a:pPr>
            <a:r>
              <a:rPr lang="en-US" sz="2000" b="0" dirty="0" smtClean="0">
                <a:solidFill>
                  <a:schemeClr val="tx1"/>
                </a:solidFill>
              </a:rPr>
              <a:t>Cooled down with water</a:t>
            </a:r>
          </a:p>
          <a:p>
            <a:pPr lvl="1">
              <a:buFont typeface="Arial" pitchFamily="34" charset="0"/>
              <a:buChar char="•"/>
            </a:pPr>
            <a:r>
              <a:rPr lang="en-US" sz="2000" b="0" dirty="0" smtClean="0">
                <a:solidFill>
                  <a:schemeClr val="tx1"/>
                </a:solidFill>
              </a:rPr>
              <a:t>Fine control using an opaque lid</a:t>
            </a:r>
            <a:endParaRPr lang="en-US" sz="2000" b="0" dirty="0">
              <a:solidFill>
                <a:schemeClr val="tx1"/>
              </a:solidFill>
            </a:endParaRPr>
          </a:p>
        </p:txBody>
      </p:sp>
      <p:sp>
        <p:nvSpPr>
          <p:cNvPr id="13" name="TextBox 8"/>
          <p:cNvSpPr txBox="1"/>
          <p:nvPr/>
        </p:nvSpPr>
        <p:spPr>
          <a:xfrm>
            <a:off x="-357222" y="4588385"/>
            <a:ext cx="414340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en-US" sz="2400" b="0" u="sng" dirty="0" smtClean="0">
                <a:solidFill>
                  <a:schemeClr val="tx1"/>
                </a:solidFill>
              </a:rPr>
              <a:t>Irradiance:</a:t>
            </a:r>
          </a:p>
          <a:p>
            <a:pPr lvl="1">
              <a:buFont typeface="Arial" pitchFamily="34" charset="0"/>
              <a:buChar char="•"/>
            </a:pPr>
            <a:r>
              <a:rPr lang="en-US" sz="2000" b="0" dirty="0" smtClean="0">
                <a:solidFill>
                  <a:schemeClr val="tx1"/>
                </a:solidFill>
              </a:rPr>
              <a:t>Mesh Filters</a:t>
            </a:r>
            <a:endParaRPr lang="en-US" sz="2000" b="0" dirty="0">
              <a:solidFill>
                <a:schemeClr val="tx1"/>
              </a:solidFill>
            </a:endParaRPr>
          </a:p>
        </p:txBody>
      </p:sp>
      <p:sp>
        <p:nvSpPr>
          <p:cNvPr id="15" name="Oval 12"/>
          <p:cNvSpPr/>
          <p:nvPr/>
        </p:nvSpPr>
        <p:spPr bwMode="auto">
          <a:xfrm>
            <a:off x="5572132" y="4143380"/>
            <a:ext cx="428628" cy="349010"/>
          </a:xfrm>
          <a:prstGeom prst="ellipse">
            <a:avLst/>
          </a:prstGeom>
          <a:noFill/>
          <a:ln w="25400">
            <a:solidFill>
              <a:srgbClr val="FF0000"/>
            </a:solidFill>
            <a:prstDash val="dash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175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7600" b="1" i="0" u="none" strike="noStrike" cap="none" normalizeH="0" baseline="0" smtClean="0">
              <a:ln>
                <a:noFill/>
              </a:ln>
              <a:solidFill>
                <a:srgbClr val="FFD624"/>
              </a:solidFill>
              <a:effectLst/>
              <a:latin typeface="Verdana" pitchFamily="34" charset="0"/>
            </a:endParaRPr>
          </a:p>
        </p:txBody>
      </p:sp>
      <p:cxnSp>
        <p:nvCxnSpPr>
          <p:cNvPr id="16" name="Straight Arrow Connector 14"/>
          <p:cNvCxnSpPr>
            <a:stCxn id="15" idx="1"/>
          </p:cNvCxnSpPr>
          <p:nvPr/>
        </p:nvCxnSpPr>
        <p:spPr bwMode="auto">
          <a:xfrm rot="16200000" flipV="1">
            <a:off x="5113616" y="3673203"/>
            <a:ext cx="336863" cy="705713"/>
          </a:xfrm>
          <a:prstGeom prst="straightConnector1">
            <a:avLst/>
          </a:prstGeom>
          <a:noFill/>
          <a:ln w="25400" cap="flat" cmpd="sng" algn="ctr">
            <a:solidFill>
              <a:srgbClr val="FF0000"/>
            </a:solidFill>
            <a:prstDash val="dash"/>
            <a:round/>
            <a:headEnd type="triangl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5" name="Straight Arrow Connector 14"/>
          <p:cNvCxnSpPr/>
          <p:nvPr/>
        </p:nvCxnSpPr>
        <p:spPr bwMode="auto">
          <a:xfrm rot="5400000" flipH="1" flipV="1">
            <a:off x="6036479" y="3107529"/>
            <a:ext cx="642942" cy="285752"/>
          </a:xfrm>
          <a:prstGeom prst="straightConnector1">
            <a:avLst/>
          </a:prstGeom>
          <a:noFill/>
          <a:ln w="25400" cap="flat" cmpd="sng" algn="ctr">
            <a:solidFill>
              <a:srgbClr val="FFC000"/>
            </a:solidFill>
            <a:prstDash val="dash"/>
            <a:round/>
            <a:headEnd type="triangl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7" name="Straight Arrow Connector 14"/>
          <p:cNvCxnSpPr/>
          <p:nvPr/>
        </p:nvCxnSpPr>
        <p:spPr bwMode="auto">
          <a:xfrm flipV="1">
            <a:off x="6286512" y="4000505"/>
            <a:ext cx="1000133" cy="571503"/>
          </a:xfrm>
          <a:prstGeom prst="straightConnector1">
            <a:avLst/>
          </a:prstGeom>
          <a:noFill/>
          <a:ln w="25400" cap="flat" cmpd="sng" algn="ctr">
            <a:solidFill>
              <a:srgbClr val="FF0000"/>
            </a:solidFill>
            <a:prstDash val="dash"/>
            <a:round/>
            <a:headEnd type="triangl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9" name="Straight Arrow Connector 14"/>
          <p:cNvCxnSpPr/>
          <p:nvPr/>
        </p:nvCxnSpPr>
        <p:spPr bwMode="auto">
          <a:xfrm rot="10800000">
            <a:off x="4714877" y="5000636"/>
            <a:ext cx="1071570" cy="214314"/>
          </a:xfrm>
          <a:prstGeom prst="straightConnector1">
            <a:avLst/>
          </a:prstGeom>
          <a:noFill/>
          <a:ln w="25400" cap="flat" cmpd="sng" algn="ctr">
            <a:solidFill>
              <a:srgbClr val="00B050"/>
            </a:solidFill>
            <a:prstDash val="dash"/>
            <a:round/>
            <a:headEnd type="triangl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4" name="Straight Arrow Connector 14"/>
          <p:cNvCxnSpPr/>
          <p:nvPr/>
        </p:nvCxnSpPr>
        <p:spPr bwMode="auto">
          <a:xfrm>
            <a:off x="7215206" y="4572008"/>
            <a:ext cx="500066" cy="214314"/>
          </a:xfrm>
          <a:prstGeom prst="straightConnector1">
            <a:avLst/>
          </a:prstGeom>
          <a:noFill/>
          <a:ln w="25400" cap="flat" cmpd="sng" algn="ctr">
            <a:solidFill>
              <a:srgbClr val="00B050"/>
            </a:solidFill>
            <a:prstDash val="dash"/>
            <a:round/>
            <a:headEnd type="triangl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8" name="CasellaDiTesto 37"/>
          <p:cNvSpPr txBox="1"/>
          <p:nvPr/>
        </p:nvSpPr>
        <p:spPr>
          <a:xfrm>
            <a:off x="5857884" y="2500306"/>
            <a:ext cx="18573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b="0" dirty="0" err="1" smtClean="0">
                <a:solidFill>
                  <a:srgbClr val="FFC000"/>
                </a:solidFill>
              </a:rPr>
              <a:t>Mesh</a:t>
            </a:r>
            <a:r>
              <a:rPr lang="it-IT" sz="2000" b="0" dirty="0" smtClean="0">
                <a:solidFill>
                  <a:srgbClr val="FFC000"/>
                </a:solidFill>
              </a:rPr>
              <a:t> </a:t>
            </a:r>
            <a:r>
              <a:rPr lang="it-IT" sz="2000" b="0" dirty="0" err="1" smtClean="0">
                <a:solidFill>
                  <a:srgbClr val="FFC000"/>
                </a:solidFill>
              </a:rPr>
              <a:t>filters</a:t>
            </a:r>
            <a:endParaRPr lang="it-IT" sz="2000" b="0" dirty="0">
              <a:solidFill>
                <a:srgbClr val="FFC000"/>
              </a:solidFill>
            </a:endParaRPr>
          </a:p>
        </p:txBody>
      </p:sp>
      <p:sp>
        <p:nvSpPr>
          <p:cNvPr id="40" name="CasellaDiTesto 39"/>
          <p:cNvSpPr txBox="1"/>
          <p:nvPr/>
        </p:nvSpPr>
        <p:spPr>
          <a:xfrm>
            <a:off x="7143768" y="3600394"/>
            <a:ext cx="10001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b="0" dirty="0" err="1" smtClean="0">
                <a:solidFill>
                  <a:srgbClr val="FF0000"/>
                </a:solidFill>
              </a:rPr>
              <a:t>D.U.T.</a:t>
            </a:r>
            <a:endParaRPr lang="it-IT" sz="2000" b="0" dirty="0">
              <a:solidFill>
                <a:srgbClr val="FF0000"/>
              </a:solidFill>
            </a:endParaRPr>
          </a:p>
        </p:txBody>
      </p:sp>
      <p:sp>
        <p:nvSpPr>
          <p:cNvPr id="42" name="CasellaDiTesto 41"/>
          <p:cNvSpPr txBox="1"/>
          <p:nvPr/>
        </p:nvSpPr>
        <p:spPr>
          <a:xfrm>
            <a:off x="7500958" y="4714884"/>
            <a:ext cx="15716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b="0" dirty="0" err="1" smtClean="0">
                <a:solidFill>
                  <a:srgbClr val="00B050"/>
                </a:solidFill>
              </a:rPr>
              <a:t>Aluminum</a:t>
            </a:r>
            <a:r>
              <a:rPr lang="it-IT" sz="2000" b="0" dirty="0" smtClean="0">
                <a:solidFill>
                  <a:srgbClr val="00B050"/>
                </a:solidFill>
              </a:rPr>
              <a:t> </a:t>
            </a:r>
            <a:r>
              <a:rPr lang="it-IT" sz="2000" b="0" dirty="0" err="1" smtClean="0">
                <a:solidFill>
                  <a:srgbClr val="00B050"/>
                </a:solidFill>
              </a:rPr>
              <a:t>structure</a:t>
            </a:r>
            <a:endParaRPr lang="it-IT" sz="2000" b="0" dirty="0">
              <a:solidFill>
                <a:srgbClr val="00B050"/>
              </a:solidFill>
            </a:endParaRPr>
          </a:p>
        </p:txBody>
      </p:sp>
      <p:sp>
        <p:nvSpPr>
          <p:cNvPr id="44" name="CasellaDiTesto 43"/>
          <p:cNvSpPr txBox="1"/>
          <p:nvPr/>
        </p:nvSpPr>
        <p:spPr>
          <a:xfrm>
            <a:off x="4071934" y="3500438"/>
            <a:ext cx="11430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b="0" dirty="0" err="1" smtClean="0">
                <a:solidFill>
                  <a:srgbClr val="FF0000"/>
                </a:solidFill>
              </a:rPr>
              <a:t>RefCell</a:t>
            </a:r>
            <a:endParaRPr lang="it-IT" sz="2000" b="0" dirty="0">
              <a:solidFill>
                <a:srgbClr val="FF0000"/>
              </a:solidFill>
            </a:endParaRPr>
          </a:p>
        </p:txBody>
      </p:sp>
      <p:sp>
        <p:nvSpPr>
          <p:cNvPr id="49" name="CasellaDiTesto 48"/>
          <p:cNvSpPr txBox="1"/>
          <p:nvPr/>
        </p:nvSpPr>
        <p:spPr>
          <a:xfrm>
            <a:off x="3857620" y="4572008"/>
            <a:ext cx="1285884" cy="70788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it-IT" sz="2000" b="0" dirty="0" err="1" smtClean="0">
                <a:solidFill>
                  <a:srgbClr val="00B050"/>
                </a:solidFill>
              </a:rPr>
              <a:t>Wooden</a:t>
            </a:r>
            <a:r>
              <a:rPr lang="it-IT" sz="2000" b="0" dirty="0" smtClean="0">
                <a:solidFill>
                  <a:srgbClr val="00B050"/>
                </a:solidFill>
              </a:rPr>
              <a:t> box</a:t>
            </a:r>
            <a:endParaRPr lang="it-IT" sz="2000" b="0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6558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 noChangeArrowheads="1"/>
          </p:cNvSpPr>
          <p:nvPr>
            <p:ph type="title"/>
          </p:nvPr>
        </p:nvSpPr>
        <p:spPr>
          <a:xfrm>
            <a:off x="214282" y="1071546"/>
            <a:ext cx="8229600" cy="936625"/>
          </a:xfrm>
        </p:spPr>
        <p:txBody>
          <a:bodyPr/>
          <a:lstStyle/>
          <a:p>
            <a:pPr algn="ctr"/>
            <a:r>
              <a:rPr lang="en-US" dirty="0" smtClean="0"/>
              <a:t>Outdoor field (ENRA)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0" y="5961474"/>
            <a:ext cx="30598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en-US" sz="2000" b="0" dirty="0" smtClean="0">
                <a:solidFill>
                  <a:schemeClr val="tx1"/>
                </a:solidFill>
              </a:rPr>
              <a:t>G high &amp; T high</a:t>
            </a:r>
            <a:endParaRPr lang="en-US" sz="2000" b="0" baseline="30000" dirty="0" smtClean="0">
              <a:solidFill>
                <a:schemeClr val="tx1"/>
              </a:solidFill>
            </a:endParaRPr>
          </a:p>
          <a:p>
            <a:pPr lvl="1"/>
            <a:r>
              <a:rPr lang="en-US" sz="2000" b="0" dirty="0" smtClean="0">
                <a:solidFill>
                  <a:schemeClr val="tx1"/>
                </a:solidFill>
              </a:rPr>
              <a:t>G low &amp; T low</a:t>
            </a:r>
            <a:endParaRPr lang="en-US" sz="2000" b="0" dirty="0">
              <a:solidFill>
                <a:schemeClr val="tx1"/>
              </a:solidFill>
            </a:endParaRPr>
          </a:p>
        </p:txBody>
      </p:sp>
      <p:sp>
        <p:nvSpPr>
          <p:cNvPr id="6" name="TextBox 8"/>
          <p:cNvSpPr txBox="1"/>
          <p:nvPr/>
        </p:nvSpPr>
        <p:spPr>
          <a:xfrm>
            <a:off x="961722" y="1772816"/>
            <a:ext cx="778674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en-US" sz="2000" b="0" dirty="0" smtClean="0">
                <a:solidFill>
                  <a:schemeClr val="tx1"/>
                </a:solidFill>
              </a:rPr>
              <a:t>   &lt;&lt;under natural sunlight without tracker&gt;&gt;</a:t>
            </a:r>
            <a:endParaRPr lang="en-US" sz="2000" b="0" dirty="0">
              <a:solidFill>
                <a:schemeClr val="tx1"/>
              </a:solidFill>
            </a:endParaRPr>
          </a:p>
        </p:txBody>
      </p:sp>
      <p:sp>
        <p:nvSpPr>
          <p:cNvPr id="8" name="TextBox 6"/>
          <p:cNvSpPr txBox="1"/>
          <p:nvPr/>
        </p:nvSpPr>
        <p:spPr>
          <a:xfrm>
            <a:off x="4025576" y="5405154"/>
            <a:ext cx="37147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en-US" sz="2000" b="0" dirty="0" smtClean="0">
                <a:solidFill>
                  <a:schemeClr val="tx1"/>
                </a:solidFill>
              </a:rPr>
              <a:t>BINNING TRESHOLDS:</a:t>
            </a:r>
            <a:endParaRPr lang="en-US" sz="2000" b="0" dirty="0">
              <a:solidFill>
                <a:schemeClr val="tx1"/>
              </a:solidFill>
            </a:endParaRPr>
          </a:p>
        </p:txBody>
      </p:sp>
      <p:sp>
        <p:nvSpPr>
          <p:cNvPr id="9" name="TextBox 6"/>
          <p:cNvSpPr txBox="1"/>
          <p:nvPr/>
        </p:nvSpPr>
        <p:spPr>
          <a:xfrm>
            <a:off x="3203848" y="5817458"/>
            <a:ext cx="57606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>
              <a:buFont typeface="Arial" pitchFamily="34" charset="0"/>
              <a:buChar char="•"/>
            </a:pPr>
            <a:r>
              <a:rPr lang="en-US" sz="2000" b="0" dirty="0" smtClean="0">
                <a:solidFill>
                  <a:schemeClr val="tx1"/>
                </a:solidFill>
              </a:rPr>
              <a:t> G within ± 2% the target irradiance</a:t>
            </a:r>
          </a:p>
          <a:p>
            <a:pPr lvl="1">
              <a:buFont typeface="Arial" pitchFamily="34" charset="0"/>
              <a:buChar char="•"/>
            </a:pPr>
            <a:r>
              <a:rPr lang="en-US" sz="2000" b="0" dirty="0" smtClean="0">
                <a:solidFill>
                  <a:schemeClr val="tx1"/>
                </a:solidFill>
              </a:rPr>
              <a:t> T within ± 1°C the target temperature </a:t>
            </a:r>
            <a:endParaRPr lang="en-US" sz="2000" b="0" dirty="0">
              <a:solidFill>
                <a:schemeClr val="tx1"/>
              </a:solidFill>
            </a:endParaRPr>
          </a:p>
        </p:txBody>
      </p:sp>
      <p:sp>
        <p:nvSpPr>
          <p:cNvPr id="10" name="TextBox 6"/>
          <p:cNvSpPr txBox="1"/>
          <p:nvPr/>
        </p:nvSpPr>
        <p:spPr>
          <a:xfrm>
            <a:off x="4643438" y="4078436"/>
            <a:ext cx="392909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>
              <a:buFont typeface="Arial" pitchFamily="34" charset="0"/>
              <a:buChar char="•"/>
            </a:pPr>
            <a:r>
              <a:rPr lang="en-US" sz="2000" b="0" dirty="0" smtClean="0">
                <a:solidFill>
                  <a:schemeClr val="tx1"/>
                </a:solidFill>
              </a:rPr>
              <a:t> No Rs, </a:t>
            </a:r>
          </a:p>
          <a:p>
            <a:pPr lvl="1">
              <a:buFont typeface="Arial" pitchFamily="34" charset="0"/>
              <a:buChar char="•"/>
            </a:pPr>
            <a:r>
              <a:rPr lang="en-US" sz="2000" b="0" dirty="0" smtClean="0">
                <a:solidFill>
                  <a:schemeClr val="tx1"/>
                </a:solidFill>
              </a:rPr>
              <a:t> No Spectral Corrections</a:t>
            </a:r>
            <a:endParaRPr lang="en-US" sz="2000" b="0" dirty="0">
              <a:solidFill>
                <a:schemeClr val="tx1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019" t="11293" r="14213" b="22202"/>
          <a:stretch/>
        </p:blipFill>
        <p:spPr>
          <a:xfrm>
            <a:off x="323527" y="2276872"/>
            <a:ext cx="4416129" cy="30809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3366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 noChangeArrowheads="1"/>
          </p:cNvSpPr>
          <p:nvPr>
            <p:ph type="title"/>
          </p:nvPr>
        </p:nvSpPr>
        <p:spPr>
          <a:xfrm>
            <a:off x="251520" y="1071546"/>
            <a:ext cx="8229600" cy="936625"/>
          </a:xfrm>
        </p:spPr>
        <p:txBody>
          <a:bodyPr/>
          <a:lstStyle/>
          <a:p>
            <a:pPr algn="ctr"/>
            <a:r>
              <a:rPr lang="en-US" dirty="0" smtClean="0"/>
              <a:t>IV Curve Corrections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-15992" y="1815207"/>
            <a:ext cx="25717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en-US" sz="2400" b="0" dirty="0" smtClean="0">
                <a:solidFill>
                  <a:schemeClr val="tx1"/>
                </a:solidFill>
              </a:rPr>
              <a:t>IEC 60891</a:t>
            </a:r>
            <a:endParaRPr lang="en-US" sz="2400" b="0" dirty="0">
              <a:solidFill>
                <a:schemeClr val="tx1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347864" y="4149080"/>
            <a:ext cx="34563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en-US" sz="2400" b="0" dirty="0" err="1" smtClean="0">
                <a:solidFill>
                  <a:schemeClr val="tx1"/>
                </a:solidFill>
              </a:rPr>
              <a:t>Rs</a:t>
            </a:r>
            <a:r>
              <a:rPr lang="en-US" sz="2400" b="0" dirty="0" smtClean="0">
                <a:solidFill>
                  <a:schemeClr val="tx1"/>
                </a:solidFill>
              </a:rPr>
              <a:t> effect</a:t>
            </a:r>
          </a:p>
          <a:p>
            <a:pPr lvl="1"/>
            <a:r>
              <a:rPr lang="en-US" sz="2400" b="0" dirty="0" smtClean="0">
                <a:solidFill>
                  <a:schemeClr val="tx1"/>
                </a:solidFill>
              </a:rPr>
              <a:t>740 </a:t>
            </a:r>
            <a:r>
              <a:rPr lang="en-US" sz="2400" b="0" dirty="0" smtClean="0">
                <a:solidFill>
                  <a:schemeClr val="tx1"/>
                </a:solidFill>
                <a:sym typeface="Wingdings" pitchFamily="2" charset="2"/>
              </a:rPr>
              <a:t> 800 W/m</a:t>
            </a:r>
            <a:r>
              <a:rPr lang="en-US" sz="2400" b="0" baseline="30000" dirty="0" smtClean="0">
                <a:solidFill>
                  <a:schemeClr val="tx1"/>
                </a:solidFill>
                <a:sym typeface="Wingdings" pitchFamily="2" charset="2"/>
              </a:rPr>
              <a:t>2</a:t>
            </a:r>
            <a:endParaRPr lang="en-US" sz="2400" b="0" baseline="30000" dirty="0">
              <a:solidFill>
                <a:schemeClr val="tx1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685022" y="4429132"/>
            <a:ext cx="245897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algn="ctr"/>
            <a:r>
              <a:rPr lang="en-US" sz="2800" b="0" dirty="0" smtClean="0">
                <a:solidFill>
                  <a:schemeClr val="tx1"/>
                </a:solidFill>
              </a:rPr>
              <a:t>MMF correction</a:t>
            </a:r>
            <a:endParaRPr lang="en-US" sz="2800" b="0" dirty="0">
              <a:solidFill>
                <a:schemeClr val="tx1"/>
              </a:solidFill>
            </a:endParaRPr>
          </a:p>
        </p:txBody>
      </p:sp>
      <p:sp>
        <p:nvSpPr>
          <p:cNvPr id="9" name="TextBox 11"/>
          <p:cNvSpPr txBox="1"/>
          <p:nvPr/>
        </p:nvSpPr>
        <p:spPr>
          <a:xfrm>
            <a:off x="5929322" y="5500702"/>
            <a:ext cx="30003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en-US" sz="2400" b="0" dirty="0" smtClean="0">
                <a:solidFill>
                  <a:schemeClr val="tx1"/>
                </a:solidFill>
              </a:rPr>
              <a:t>IEC 60904-3,7</a:t>
            </a:r>
            <a:endParaRPr lang="en-US" sz="2400" b="0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-180528" y="2296509"/>
                <a:ext cx="6814508" cy="106048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dirty="0" smtClean="0">
                          <a:solidFill>
                            <a:srgbClr val="0070C0"/>
                          </a:solidFill>
                          <a:latin typeface="Cambria Math"/>
                        </a:rPr>
                        <m:t>𝑰</m:t>
                      </m:r>
                      <m:r>
                        <a:rPr lang="en-US" sz="2800" b="1" i="1" baseline="-25000" dirty="0" smtClean="0">
                          <a:solidFill>
                            <a:srgbClr val="0070C0"/>
                          </a:solidFill>
                          <a:latin typeface="Cambria Math"/>
                        </a:rPr>
                        <m:t>𝟐</m:t>
                      </m:r>
                      <m:r>
                        <a:rPr lang="en-US" sz="2800" b="1" i="1" dirty="0" smtClean="0">
                          <a:solidFill>
                            <a:srgbClr val="0070C0"/>
                          </a:solidFill>
                          <a:latin typeface="Cambria Math"/>
                        </a:rPr>
                        <m:t>=</m:t>
                      </m:r>
                      <m:r>
                        <a:rPr lang="en-US" sz="2800" b="1" i="1" dirty="0" smtClean="0">
                          <a:solidFill>
                            <a:srgbClr val="0070C0"/>
                          </a:solidFill>
                          <a:latin typeface="Cambria Math"/>
                        </a:rPr>
                        <m:t>𝑰</m:t>
                      </m:r>
                      <m:r>
                        <a:rPr lang="en-US" sz="2800" b="1" i="1" baseline="-25000" dirty="0" smtClean="0">
                          <a:solidFill>
                            <a:srgbClr val="0070C0"/>
                          </a:solidFill>
                          <a:latin typeface="Cambria Math"/>
                        </a:rPr>
                        <m:t>𝟏</m:t>
                      </m:r>
                      <m:r>
                        <a:rPr lang="en-US" sz="2800" b="1" i="1" dirty="0" smtClean="0">
                          <a:solidFill>
                            <a:srgbClr val="0070C0"/>
                          </a:solidFill>
                          <a:latin typeface="Cambria Math"/>
                        </a:rPr>
                        <m:t>+</m:t>
                      </m:r>
                      <m:f>
                        <m:fPr>
                          <m:ctrlPr>
                            <a:rPr lang="en-US" sz="2800" i="1" dirty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1" i="1" dirty="0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𝑮</m:t>
                          </m:r>
                          <m:r>
                            <a:rPr lang="en-US" sz="2800" b="1" i="1" baseline="-25000" dirty="0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𝟏</m:t>
                          </m:r>
                          <m:r>
                            <a:rPr lang="en-US" sz="2800" b="1" i="1" baseline="30000" dirty="0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′</m:t>
                          </m:r>
                        </m:num>
                        <m:den>
                          <m:r>
                            <a:rPr lang="en-US" sz="2800" b="1" i="1" dirty="0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𝑮</m:t>
                          </m:r>
                          <m:r>
                            <a:rPr lang="en-US" sz="2800" b="1" i="1" baseline="-25000" dirty="0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𝒔𝒄</m:t>
                          </m:r>
                        </m:den>
                      </m:f>
                      <m:r>
                        <a:rPr lang="en-US" sz="2800" b="1" i="1" dirty="0" smtClean="0">
                          <a:solidFill>
                            <a:srgbClr val="0070C0"/>
                          </a:solidFill>
                          <a:latin typeface="Cambria Math"/>
                        </a:rPr>
                        <m:t>𝑰</m:t>
                      </m:r>
                      <m:r>
                        <a:rPr lang="en-US" sz="2800" b="1" i="1" baseline="-25000" dirty="0" smtClean="0">
                          <a:solidFill>
                            <a:srgbClr val="0070C0"/>
                          </a:solidFill>
                          <a:latin typeface="Cambria Math"/>
                        </a:rPr>
                        <m:t>𝒔𝒄</m:t>
                      </m:r>
                      <m:d>
                        <m:dPr>
                          <m:ctrlPr>
                            <a:rPr lang="en-US" sz="2800" b="1" i="1" dirty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2800" b="1" i="1" dirty="0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800" b="1" i="1" dirty="0" smtClean="0">
                                  <a:solidFill>
                                    <a:srgbClr val="0070C0"/>
                                  </a:solidFill>
                                  <a:latin typeface="Cambria Math"/>
                                </a:rPr>
                                <m:t>𝑮</m:t>
                              </m:r>
                              <m:r>
                                <a:rPr lang="en-US" sz="2800" b="1" i="1" baseline="-25000" dirty="0" smtClean="0">
                                  <a:solidFill>
                                    <a:srgbClr val="0070C0"/>
                                  </a:solidFill>
                                  <a:latin typeface="Cambria Math"/>
                                </a:rPr>
                                <m:t>𝟐</m:t>
                              </m:r>
                            </m:num>
                            <m:den>
                              <m:r>
                                <a:rPr lang="en-US" sz="2800" b="1" i="1" dirty="0" smtClean="0">
                                  <a:solidFill>
                                    <a:srgbClr val="0070C0"/>
                                  </a:solidFill>
                                  <a:latin typeface="Cambria Math"/>
                                </a:rPr>
                                <m:t>𝑮</m:t>
                              </m:r>
                              <m:r>
                                <a:rPr lang="en-US" sz="2800" b="1" i="1" baseline="-25000" dirty="0" smtClean="0">
                                  <a:solidFill>
                                    <a:srgbClr val="0070C0"/>
                                  </a:solidFill>
                                  <a:latin typeface="Cambria Math"/>
                                </a:rPr>
                                <m:t>𝟏</m:t>
                              </m:r>
                              <m:r>
                                <a:rPr lang="en-US" sz="2800" b="1" i="1" baseline="30000" dirty="0" smtClean="0">
                                  <a:solidFill>
                                    <a:srgbClr val="0070C0"/>
                                  </a:solidFill>
                                  <a:latin typeface="Cambria Math"/>
                                </a:rPr>
                                <m:t>′</m:t>
                              </m:r>
                            </m:den>
                          </m:f>
                          <m:r>
                            <a:rPr lang="en-US" sz="2800" b="1" i="1" dirty="0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−</m:t>
                          </m:r>
                          <m:r>
                            <a:rPr lang="en-US" sz="2800" b="1" i="1" dirty="0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𝟏</m:t>
                          </m:r>
                        </m:e>
                      </m:d>
                      <m:r>
                        <a:rPr lang="en-US" sz="2800" b="1" i="1" dirty="0" smtClean="0">
                          <a:solidFill>
                            <a:srgbClr val="0070C0"/>
                          </a:solidFill>
                          <a:latin typeface="Cambria Math"/>
                        </a:rPr>
                        <m:t>+…</m:t>
                      </m:r>
                    </m:oMath>
                  </m:oMathPara>
                </a14:m>
                <a:endParaRPr lang="en-US" sz="2800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180528" y="2296509"/>
                <a:ext cx="6814508" cy="1060483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-10260" y="3356992"/>
                <a:ext cx="5950412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dirty="0" smtClean="0">
                          <a:solidFill>
                            <a:srgbClr val="0070C0"/>
                          </a:solidFill>
                          <a:latin typeface="Cambria Math"/>
                        </a:rPr>
                        <m:t>𝑽</m:t>
                      </m:r>
                      <m:r>
                        <a:rPr lang="en-US" sz="2800" b="1" i="1" baseline="-25000" dirty="0" smtClean="0">
                          <a:solidFill>
                            <a:srgbClr val="0070C0"/>
                          </a:solidFill>
                          <a:latin typeface="Cambria Math"/>
                        </a:rPr>
                        <m:t>𝟐</m:t>
                      </m:r>
                      <m:r>
                        <a:rPr lang="en-US" sz="2800" b="1" i="1" dirty="0" smtClean="0">
                          <a:solidFill>
                            <a:srgbClr val="0070C0"/>
                          </a:solidFill>
                          <a:latin typeface="Cambria Math"/>
                        </a:rPr>
                        <m:t>=</m:t>
                      </m:r>
                      <m:r>
                        <a:rPr lang="en-US" sz="2800" b="1" i="1" dirty="0" smtClean="0">
                          <a:solidFill>
                            <a:srgbClr val="0070C0"/>
                          </a:solidFill>
                          <a:latin typeface="Cambria Math"/>
                        </a:rPr>
                        <m:t>𝑽</m:t>
                      </m:r>
                      <m:r>
                        <a:rPr lang="en-US" sz="2800" b="1" i="1" baseline="-25000" dirty="0" smtClean="0">
                          <a:solidFill>
                            <a:srgbClr val="0070C0"/>
                          </a:solidFill>
                          <a:latin typeface="Cambria Math"/>
                        </a:rPr>
                        <m:t>𝟏</m:t>
                      </m:r>
                      <m:r>
                        <a:rPr lang="en-US" sz="2800" b="1" i="1" dirty="0" smtClean="0">
                          <a:solidFill>
                            <a:srgbClr val="0070C0"/>
                          </a:solidFill>
                          <a:latin typeface="Cambria Math"/>
                        </a:rPr>
                        <m:t>−</m:t>
                      </m:r>
                      <m:r>
                        <a:rPr lang="en-US" sz="2800" b="1" i="1" dirty="0" smtClean="0">
                          <a:solidFill>
                            <a:srgbClr val="0070C0"/>
                          </a:solidFill>
                          <a:latin typeface="Cambria Math"/>
                        </a:rPr>
                        <m:t>𝑹𝒔</m:t>
                      </m:r>
                      <m:d>
                        <m:dPr>
                          <m:ctrlPr>
                            <a:rPr lang="en-US" sz="2800" b="1" i="1" dirty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1" i="1" dirty="0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𝑰</m:t>
                          </m:r>
                          <m:r>
                            <a:rPr lang="en-US" sz="2800" b="1" i="1" baseline="-25000" dirty="0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𝟐</m:t>
                          </m:r>
                          <m:r>
                            <a:rPr lang="en-US" sz="2800" b="1" i="1" dirty="0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−</m:t>
                          </m:r>
                          <m:r>
                            <a:rPr lang="en-US" sz="2800" b="1" i="1" dirty="0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𝑰</m:t>
                          </m:r>
                          <m:r>
                            <a:rPr lang="en-US" sz="2800" b="1" i="1" baseline="-25000" dirty="0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𝟏</m:t>
                          </m:r>
                        </m:e>
                      </m:d>
                      <m:r>
                        <a:rPr lang="en-US" sz="2800" b="1" i="1" dirty="0" smtClean="0">
                          <a:solidFill>
                            <a:srgbClr val="0070C0"/>
                          </a:solidFill>
                          <a:latin typeface="Cambria Math"/>
                        </a:rPr>
                        <m:t>+…</m:t>
                      </m:r>
                    </m:oMath>
                  </m:oMathPara>
                </a14:m>
                <a:endParaRPr lang="en-US" sz="2800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10260" y="3356992"/>
                <a:ext cx="5950412" cy="523220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Left Brace 2"/>
          <p:cNvSpPr/>
          <p:nvPr/>
        </p:nvSpPr>
        <p:spPr bwMode="auto">
          <a:xfrm>
            <a:off x="323528" y="2497251"/>
            <a:ext cx="432048" cy="1363797"/>
          </a:xfrm>
          <a:prstGeom prst="leftBrace">
            <a:avLst>
              <a:gd name="adj1" fmla="val 31287"/>
              <a:gd name="adj2" fmla="val 50000"/>
            </a:avLst>
          </a:prstGeom>
          <a:noFill/>
          <a:ln w="19050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175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7600" b="1" i="0" u="none" strike="noStrike" cap="none" normalizeH="0" baseline="0" smtClean="0">
              <a:ln>
                <a:noFill/>
              </a:ln>
              <a:solidFill>
                <a:srgbClr val="FFD624"/>
              </a:solidFill>
              <a:effectLst/>
              <a:latin typeface="Verdana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994052" y="2670011"/>
            <a:ext cx="332814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en-US" sz="2400" b="0" dirty="0" smtClean="0">
                <a:solidFill>
                  <a:schemeClr val="tx1"/>
                </a:solidFill>
              </a:rPr>
              <a:t>NO Temperature corrections</a:t>
            </a:r>
            <a:endParaRPr lang="en-US" sz="2400" b="0" dirty="0">
              <a:solidFill>
                <a:schemeClr val="tx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68" t="4338" r="7778" b="3473"/>
          <a:stretch/>
        </p:blipFill>
        <p:spPr>
          <a:xfrm>
            <a:off x="242814" y="4145891"/>
            <a:ext cx="3177058" cy="2595478"/>
          </a:xfrm>
          <a:prstGeom prst="rect">
            <a:avLst/>
          </a:prstGeom>
        </p:spPr>
      </p:pic>
      <p:cxnSp>
        <p:nvCxnSpPr>
          <p:cNvPr id="18" name="Straight Arrow Connector 14"/>
          <p:cNvCxnSpPr/>
          <p:nvPr/>
        </p:nvCxnSpPr>
        <p:spPr bwMode="auto">
          <a:xfrm>
            <a:off x="5492330" y="2956130"/>
            <a:ext cx="951878" cy="129379"/>
          </a:xfrm>
          <a:prstGeom prst="straightConnector1">
            <a:avLst/>
          </a:prstGeom>
          <a:noFill/>
          <a:ln w="25400" cap="flat" cmpd="sng" algn="ctr">
            <a:solidFill>
              <a:srgbClr val="FF0000"/>
            </a:solidFill>
            <a:prstDash val="dash"/>
            <a:round/>
            <a:headEnd type="triangl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9" name="Straight Arrow Connector 14"/>
          <p:cNvCxnSpPr/>
          <p:nvPr/>
        </p:nvCxnSpPr>
        <p:spPr bwMode="auto">
          <a:xfrm flipV="1">
            <a:off x="5076056" y="3179149"/>
            <a:ext cx="1368152" cy="439454"/>
          </a:xfrm>
          <a:prstGeom prst="straightConnector1">
            <a:avLst/>
          </a:prstGeom>
          <a:noFill/>
          <a:ln w="25400" cap="flat" cmpd="sng" algn="ctr">
            <a:solidFill>
              <a:srgbClr val="FF0000"/>
            </a:solidFill>
            <a:prstDash val="dash"/>
            <a:round/>
            <a:headEnd type="triangl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7" name="Straight Arrow Connector 14"/>
          <p:cNvCxnSpPr/>
          <p:nvPr/>
        </p:nvCxnSpPr>
        <p:spPr bwMode="auto">
          <a:xfrm flipV="1">
            <a:off x="2699792" y="4653136"/>
            <a:ext cx="1152128" cy="288034"/>
          </a:xfrm>
          <a:prstGeom prst="straightConnector1">
            <a:avLst/>
          </a:prstGeom>
          <a:noFill/>
          <a:ln w="25400" cap="flat" cmpd="sng" algn="ctr">
            <a:solidFill>
              <a:srgbClr val="92D050"/>
            </a:solidFill>
            <a:prstDash val="dash"/>
            <a:round/>
            <a:headEnd type="triangl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1" name="Straight Arrow Connector 30"/>
          <p:cNvCxnSpPr/>
          <p:nvPr/>
        </p:nvCxnSpPr>
        <p:spPr bwMode="auto">
          <a:xfrm>
            <a:off x="3226726" y="3928700"/>
            <a:ext cx="838938" cy="1588"/>
          </a:xfrm>
          <a:prstGeom prst="straightConnector1">
            <a:avLst/>
          </a:prstGeom>
          <a:noFill/>
          <a:ln w="25400" cap="flat" cmpd="sng" algn="ctr">
            <a:solidFill>
              <a:srgbClr val="92D050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4" name="Straight Arrow Connector 33"/>
          <p:cNvCxnSpPr/>
          <p:nvPr/>
        </p:nvCxnSpPr>
        <p:spPr bwMode="auto">
          <a:xfrm flipV="1">
            <a:off x="4944857" y="3205790"/>
            <a:ext cx="4199143" cy="3349171"/>
          </a:xfrm>
          <a:prstGeom prst="straightConnector1">
            <a:avLst/>
          </a:prstGeom>
          <a:noFill/>
          <a:ln w="19050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111344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 noChangeArrowheads="1"/>
          </p:cNvSpPr>
          <p:nvPr>
            <p:ph type="title"/>
          </p:nvPr>
        </p:nvSpPr>
        <p:spPr>
          <a:xfrm>
            <a:off x="395536" y="1052736"/>
            <a:ext cx="8229600" cy="936625"/>
          </a:xfrm>
        </p:spPr>
        <p:txBody>
          <a:bodyPr/>
          <a:lstStyle/>
          <a:p>
            <a:pPr algn="ctr"/>
            <a:r>
              <a:rPr lang="en-US" dirty="0"/>
              <a:t>R</a:t>
            </a:r>
            <a:r>
              <a:rPr lang="en-US" dirty="0" smtClean="0"/>
              <a:t>esults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62" t="7176" r="9162" b="1716"/>
          <a:stretch/>
        </p:blipFill>
        <p:spPr>
          <a:xfrm>
            <a:off x="179512" y="2636912"/>
            <a:ext cx="4320480" cy="308496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20" t="6219" r="9043" b="930"/>
          <a:stretch/>
        </p:blipFill>
        <p:spPr>
          <a:xfrm>
            <a:off x="4699744" y="2636912"/>
            <a:ext cx="4320480" cy="308496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5076056" y="1772816"/>
            <a:ext cx="39604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algn="ctr"/>
            <a:r>
              <a:rPr lang="en-US" sz="2400" b="0" dirty="0" smtClean="0">
                <a:solidFill>
                  <a:schemeClr val="tx1"/>
                </a:solidFill>
              </a:rPr>
              <a:t>decay, mesh on P2B </a:t>
            </a:r>
          </a:p>
          <a:p>
            <a:pPr lvl="1" algn="ctr"/>
            <a:r>
              <a:rPr lang="en-US" sz="2400" b="0" dirty="0" smtClean="0">
                <a:solidFill>
                  <a:schemeClr val="tx1"/>
                </a:solidFill>
              </a:rPr>
              <a:t>masks, mesh on P3B</a:t>
            </a:r>
            <a:endParaRPr lang="en-US" sz="2400" b="0" dirty="0">
              <a:solidFill>
                <a:schemeClr val="tx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-108520" y="1700808"/>
            <a:ext cx="3600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en-US" sz="2400" b="0" dirty="0">
                <a:solidFill>
                  <a:schemeClr val="tx1"/>
                </a:solidFill>
              </a:rPr>
              <a:t>v</a:t>
            </a:r>
            <a:r>
              <a:rPr lang="en-US" sz="2400" b="0" dirty="0" smtClean="0">
                <a:solidFill>
                  <a:schemeClr val="tx1"/>
                </a:solidFill>
              </a:rPr>
              <a:t>arying G,</a:t>
            </a:r>
          </a:p>
          <a:p>
            <a:pPr lvl="1"/>
            <a:r>
              <a:rPr lang="en-US" sz="2400" b="0" dirty="0" smtClean="0">
                <a:solidFill>
                  <a:schemeClr val="tx1"/>
                </a:solidFill>
              </a:rPr>
              <a:t>fixed T=25±0.5°C</a:t>
            </a:r>
            <a:endParaRPr lang="en-US" sz="2400" b="0" dirty="0">
              <a:solidFill>
                <a:schemeClr val="tx1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987824" y="1916832"/>
            <a:ext cx="256862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algn="ctr"/>
            <a:r>
              <a:rPr lang="en-US" sz="2400" b="0" dirty="0">
                <a:solidFill>
                  <a:srgbClr val="000000"/>
                </a:solidFill>
              </a:rPr>
              <a:t>4 methods: </a:t>
            </a:r>
          </a:p>
        </p:txBody>
      </p:sp>
      <p:sp>
        <p:nvSpPr>
          <p:cNvPr id="13" name="Left Brace 12"/>
          <p:cNvSpPr/>
          <p:nvPr/>
        </p:nvSpPr>
        <p:spPr bwMode="auto">
          <a:xfrm>
            <a:off x="5436096" y="1883005"/>
            <a:ext cx="311696" cy="681899"/>
          </a:xfrm>
          <a:prstGeom prst="leftBrace">
            <a:avLst>
              <a:gd name="adj1" fmla="val 31287"/>
              <a:gd name="adj2" fmla="val 50000"/>
            </a:avLst>
          </a:prstGeom>
          <a:noFill/>
          <a:ln w="19050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175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7600" b="1" i="0" u="none" strike="noStrike" cap="none" normalizeH="0" baseline="0" smtClean="0">
              <a:ln>
                <a:noFill/>
              </a:ln>
              <a:solidFill>
                <a:srgbClr val="FFD624"/>
              </a:solidFill>
              <a:effectLst/>
              <a:latin typeface="Verdana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-517648" y="5733256"/>
            <a:ext cx="179392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algn="ctr"/>
            <a:r>
              <a:rPr lang="en-US" sz="2400" b="0" dirty="0" smtClean="0">
                <a:solidFill>
                  <a:srgbClr val="000000"/>
                </a:solidFill>
              </a:rPr>
              <a:t>Poly-Si</a:t>
            </a:r>
            <a:endParaRPr lang="en-US" sz="2400" b="0" dirty="0">
              <a:solidFill>
                <a:srgbClr val="000000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4127624" y="5721872"/>
            <a:ext cx="172819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algn="ctr"/>
            <a:r>
              <a:rPr lang="en-US" sz="2400" b="0" dirty="0" err="1" smtClean="0">
                <a:solidFill>
                  <a:srgbClr val="000000"/>
                </a:solidFill>
              </a:rPr>
              <a:t>CdTe</a:t>
            </a:r>
            <a:endParaRPr lang="en-US" sz="2400" b="0" dirty="0">
              <a:solidFill>
                <a:srgbClr val="000000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971600" y="5805264"/>
            <a:ext cx="302433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en-US" sz="2000" b="0" dirty="0" err="1" smtClean="0">
                <a:solidFill>
                  <a:srgbClr val="000000"/>
                </a:solidFill>
              </a:rPr>
              <a:t>Dev</a:t>
            </a:r>
            <a:r>
              <a:rPr lang="en-US" sz="2000" b="0" dirty="0" smtClean="0">
                <a:solidFill>
                  <a:srgbClr val="000000"/>
                </a:solidFill>
              </a:rPr>
              <a:t>(</a:t>
            </a:r>
            <a:r>
              <a:rPr lang="en-US" sz="2000" b="0" dirty="0" err="1" smtClean="0">
                <a:solidFill>
                  <a:srgbClr val="000000"/>
                </a:solidFill>
              </a:rPr>
              <a:t>P</a:t>
            </a:r>
            <a:r>
              <a:rPr lang="en-US" sz="2000" b="0" baseline="-25000" dirty="0" err="1" smtClean="0">
                <a:solidFill>
                  <a:srgbClr val="000000"/>
                </a:solidFill>
              </a:rPr>
              <a:t>max</a:t>
            </a:r>
            <a:r>
              <a:rPr lang="en-US" sz="2000" b="0" dirty="0" smtClean="0">
                <a:solidFill>
                  <a:srgbClr val="000000"/>
                </a:solidFill>
              </a:rPr>
              <a:t>) ≈ 5%</a:t>
            </a:r>
            <a:endParaRPr lang="en-US" sz="2000" b="0" dirty="0">
              <a:solidFill>
                <a:srgbClr val="000000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5724128" y="5805264"/>
            <a:ext cx="302433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en-US" sz="2000" b="0" dirty="0" err="1" smtClean="0">
                <a:solidFill>
                  <a:srgbClr val="000000"/>
                </a:solidFill>
              </a:rPr>
              <a:t>Dev</a:t>
            </a:r>
            <a:r>
              <a:rPr lang="en-US" sz="2000" b="0" dirty="0" smtClean="0">
                <a:solidFill>
                  <a:srgbClr val="000000"/>
                </a:solidFill>
              </a:rPr>
              <a:t>(</a:t>
            </a:r>
            <a:r>
              <a:rPr lang="en-US" sz="2000" b="0" dirty="0" err="1" smtClean="0">
                <a:solidFill>
                  <a:srgbClr val="000000"/>
                </a:solidFill>
              </a:rPr>
              <a:t>P</a:t>
            </a:r>
            <a:r>
              <a:rPr lang="en-US" sz="2000" b="0" baseline="-25000" dirty="0" err="1" smtClean="0">
                <a:solidFill>
                  <a:srgbClr val="000000"/>
                </a:solidFill>
              </a:rPr>
              <a:t>max</a:t>
            </a:r>
            <a:r>
              <a:rPr lang="en-US" sz="2000" b="0" dirty="0" smtClean="0">
                <a:solidFill>
                  <a:srgbClr val="000000"/>
                </a:solidFill>
              </a:rPr>
              <a:t>) ≈ 3%</a:t>
            </a:r>
            <a:endParaRPr lang="en-US" sz="2000" b="0" dirty="0">
              <a:solidFill>
                <a:srgbClr val="000000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1367644" y="6284609"/>
            <a:ext cx="223224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en-US" sz="2000" b="0" dirty="0" smtClean="0">
                <a:solidFill>
                  <a:srgbClr val="000000"/>
                </a:solidFill>
              </a:rPr>
              <a:t>@100 W/m</a:t>
            </a:r>
            <a:r>
              <a:rPr lang="en-US" sz="2000" b="0" baseline="30000" dirty="0" smtClean="0">
                <a:solidFill>
                  <a:srgbClr val="000000"/>
                </a:solidFill>
              </a:rPr>
              <a:t>2</a:t>
            </a:r>
            <a:endParaRPr lang="en-US" sz="2000" b="0" baseline="30000" dirty="0">
              <a:solidFill>
                <a:srgbClr val="000000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6084168" y="6284609"/>
            <a:ext cx="223224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en-US" sz="2000" b="0" dirty="0" smtClean="0">
                <a:solidFill>
                  <a:srgbClr val="000000"/>
                </a:solidFill>
              </a:rPr>
              <a:t>@100 W/m</a:t>
            </a:r>
            <a:r>
              <a:rPr lang="en-US" sz="2000" b="0" baseline="30000" dirty="0" smtClean="0">
                <a:solidFill>
                  <a:srgbClr val="000000"/>
                </a:solidFill>
              </a:rPr>
              <a:t>2</a:t>
            </a:r>
            <a:endParaRPr lang="en-US" sz="2000" b="0" baseline="300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1733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 noChangeArrowheads="1"/>
          </p:cNvSpPr>
          <p:nvPr>
            <p:ph type="title"/>
          </p:nvPr>
        </p:nvSpPr>
        <p:spPr>
          <a:xfrm>
            <a:off x="395536" y="1052736"/>
            <a:ext cx="8229600" cy="936625"/>
          </a:xfrm>
        </p:spPr>
        <p:txBody>
          <a:bodyPr/>
          <a:lstStyle/>
          <a:p>
            <a:pPr algn="ctr"/>
            <a:r>
              <a:rPr lang="en-US" dirty="0"/>
              <a:t>R</a:t>
            </a:r>
            <a:r>
              <a:rPr lang="en-US" dirty="0" smtClean="0"/>
              <a:t>esults (poly-Si)</a:t>
            </a:r>
            <a:endParaRPr lang="en-US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31944913"/>
              </p:ext>
            </p:extLst>
          </p:nvPr>
        </p:nvGraphicFramePr>
        <p:xfrm>
          <a:off x="179513" y="1916832"/>
          <a:ext cx="4320479" cy="488897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434960"/>
                <a:gridCol w="1437559"/>
                <a:gridCol w="1447960"/>
              </a:tblGrid>
              <a:tr h="39488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Poly-Si</a:t>
                      </a:r>
                      <a:endParaRPr lang="en-US" sz="1100" dirty="0">
                        <a:effectLst/>
                        <a:latin typeface="Calibri"/>
                        <a:ea typeface="Calibri"/>
                      </a:endParaRPr>
                    </a:p>
                  </a:txBody>
                  <a:tcPr marL="11971" marR="11971" marT="11971" marB="11971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Mean Irradiance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(W/m</a:t>
                      </a:r>
                      <a:r>
                        <a:rPr lang="en-US" sz="1100" baseline="30000">
                          <a:effectLst/>
                        </a:rPr>
                        <a:t>2</a:t>
                      </a:r>
                      <a:r>
                        <a:rPr lang="en-US" sz="1100">
                          <a:effectLst/>
                        </a:rPr>
                        <a:t>)</a:t>
                      </a:r>
                      <a:endParaRPr lang="en-US" sz="1100">
                        <a:effectLst/>
                        <a:latin typeface="Calibri"/>
                        <a:ea typeface="Calibri"/>
                      </a:endParaRPr>
                    </a:p>
                  </a:txBody>
                  <a:tcPr marL="11971" marR="11971" marT="11971" marB="11971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Max Power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(W)</a:t>
                      </a:r>
                      <a:endParaRPr lang="en-US" sz="1100">
                        <a:effectLst/>
                        <a:latin typeface="Calibri"/>
                        <a:ea typeface="Calibri"/>
                      </a:endParaRPr>
                    </a:p>
                  </a:txBody>
                  <a:tcPr marL="11971" marR="11971" marT="11971" marB="11971" anchor="ctr"/>
                </a:tc>
              </a:tr>
              <a:tr h="201931"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1000 (W/m</a:t>
                      </a:r>
                      <a:r>
                        <a:rPr lang="en-US" sz="1100" baseline="30000">
                          <a:effectLst/>
                        </a:rPr>
                        <a:t>2</a:t>
                      </a:r>
                      <a:r>
                        <a:rPr lang="en-US" sz="1100">
                          <a:effectLst/>
                        </a:rPr>
                        <a:t>)</a:t>
                      </a:r>
                      <a:endParaRPr lang="en-US" sz="1100">
                        <a:effectLst/>
                        <a:latin typeface="Calibri"/>
                        <a:ea typeface="Calibri"/>
                      </a:endParaRPr>
                    </a:p>
                  </a:txBody>
                  <a:tcPr marL="11971" marR="11971" marT="11971" marB="11971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0193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PASAN STC1</a:t>
                      </a:r>
                      <a:endParaRPr lang="en-US" sz="1100">
                        <a:effectLst/>
                        <a:latin typeface="Calibri"/>
                        <a:ea typeface="Calibri"/>
                      </a:endParaRPr>
                    </a:p>
                  </a:txBody>
                  <a:tcPr marL="11971" marR="11971" marT="11971" marB="11971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998.5</a:t>
                      </a:r>
                      <a:endParaRPr lang="en-US" sz="1100">
                        <a:effectLst/>
                        <a:latin typeface="Calibri"/>
                        <a:ea typeface="Calibri"/>
                      </a:endParaRPr>
                    </a:p>
                  </a:txBody>
                  <a:tcPr marL="11971" marR="11971" marT="11971" marB="11971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54.2</a:t>
                      </a:r>
                      <a:endParaRPr lang="en-US" sz="1100">
                        <a:effectLst/>
                        <a:latin typeface="Calibri"/>
                        <a:ea typeface="Calibri"/>
                      </a:endParaRPr>
                    </a:p>
                  </a:txBody>
                  <a:tcPr marL="11971" marR="11971" marT="11971" marB="11971"/>
                </a:tc>
              </a:tr>
              <a:tr h="20193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PASAN STC2</a:t>
                      </a:r>
                      <a:endParaRPr lang="en-US" sz="1100">
                        <a:effectLst/>
                        <a:latin typeface="Calibri"/>
                        <a:ea typeface="Calibri"/>
                      </a:endParaRPr>
                    </a:p>
                  </a:txBody>
                  <a:tcPr marL="11971" marR="11971" marT="11971" marB="11971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995.2</a:t>
                      </a:r>
                      <a:endParaRPr lang="en-US" sz="1100">
                        <a:effectLst/>
                        <a:latin typeface="Calibri"/>
                        <a:ea typeface="Calibri"/>
                      </a:endParaRPr>
                    </a:p>
                  </a:txBody>
                  <a:tcPr marL="11971" marR="11971" marT="11971" marB="11971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54.1</a:t>
                      </a:r>
                      <a:endParaRPr lang="en-US" sz="1100">
                        <a:effectLst/>
                        <a:latin typeface="Calibri"/>
                        <a:ea typeface="Calibri"/>
                      </a:endParaRPr>
                    </a:p>
                  </a:txBody>
                  <a:tcPr marL="11971" marR="11971" marT="11971" marB="11971"/>
                </a:tc>
              </a:tr>
              <a:tr h="20193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PASAN IIIB STC1</a:t>
                      </a:r>
                      <a:endParaRPr lang="en-US" sz="1100">
                        <a:effectLst/>
                        <a:latin typeface="Calibri"/>
                        <a:ea typeface="Calibri"/>
                      </a:endParaRPr>
                    </a:p>
                  </a:txBody>
                  <a:tcPr marL="11971" marR="11971" marT="11971" marB="11971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1006.4</a:t>
                      </a:r>
                      <a:endParaRPr lang="en-US" sz="1100">
                        <a:effectLst/>
                        <a:latin typeface="Calibri"/>
                        <a:ea typeface="Calibri"/>
                      </a:endParaRPr>
                    </a:p>
                  </a:txBody>
                  <a:tcPr marL="11971" marR="11971" marT="11971" marB="11971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54.4</a:t>
                      </a:r>
                      <a:endParaRPr lang="en-US" sz="1100">
                        <a:effectLst/>
                        <a:latin typeface="Calibri"/>
                        <a:ea typeface="Calibri"/>
                      </a:endParaRPr>
                    </a:p>
                  </a:txBody>
                  <a:tcPr marL="11971" marR="11971" marT="11971" marB="11971"/>
                </a:tc>
              </a:tr>
              <a:tr h="20193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PASAN IIIB STC2</a:t>
                      </a:r>
                      <a:endParaRPr lang="en-US" sz="1100">
                        <a:effectLst/>
                        <a:latin typeface="Calibri"/>
                        <a:ea typeface="Calibri"/>
                      </a:endParaRPr>
                    </a:p>
                  </a:txBody>
                  <a:tcPr marL="11971" marR="11971" marT="11971" marB="11971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1008.7</a:t>
                      </a:r>
                      <a:endParaRPr lang="en-US" sz="1100">
                        <a:effectLst/>
                        <a:latin typeface="Calibri"/>
                        <a:ea typeface="Calibri"/>
                      </a:endParaRPr>
                    </a:p>
                  </a:txBody>
                  <a:tcPr marL="11971" marR="11971" marT="11971" marB="11971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54.3</a:t>
                      </a:r>
                      <a:endParaRPr lang="en-US" sz="1100">
                        <a:effectLst/>
                        <a:latin typeface="Calibri"/>
                        <a:ea typeface="Calibri"/>
                      </a:endParaRPr>
                    </a:p>
                  </a:txBody>
                  <a:tcPr marL="11971" marR="11971" marT="11971" marB="11971"/>
                </a:tc>
              </a:tr>
              <a:tr h="394887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Mean Power ± % Std Dev.</a:t>
                      </a:r>
                      <a:endParaRPr lang="en-US" sz="1100">
                        <a:effectLst/>
                        <a:latin typeface="Calibri"/>
                        <a:ea typeface="Calibri"/>
                      </a:endParaRPr>
                    </a:p>
                  </a:txBody>
                  <a:tcPr marL="11971" marR="11971" marT="11971" marB="11971" anchor="ctr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54.25 W ± 0.27%</a:t>
                      </a:r>
                      <a:endParaRPr lang="en-US" sz="1100">
                        <a:effectLst/>
                        <a:latin typeface="Calibri"/>
                        <a:ea typeface="Calibri"/>
                      </a:endParaRPr>
                    </a:p>
                  </a:txBody>
                  <a:tcPr marL="11971" marR="11971" marT="11971" marB="11971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01931"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800 (W/m</a:t>
                      </a:r>
                      <a:r>
                        <a:rPr lang="en-US" sz="1100" baseline="30000">
                          <a:effectLst/>
                        </a:rPr>
                        <a:t>2</a:t>
                      </a:r>
                      <a:r>
                        <a:rPr lang="en-US" sz="1100">
                          <a:effectLst/>
                        </a:rPr>
                        <a:t>)</a:t>
                      </a:r>
                      <a:endParaRPr lang="en-US" sz="1100">
                        <a:effectLst/>
                        <a:latin typeface="Calibri"/>
                        <a:ea typeface="Calibri"/>
                      </a:endParaRPr>
                    </a:p>
                  </a:txBody>
                  <a:tcPr marL="11971" marR="11971" marT="11971" marB="11971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0193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PASAN DECAY</a:t>
                      </a:r>
                      <a:endParaRPr lang="en-US" sz="1100">
                        <a:effectLst/>
                        <a:latin typeface="Calibri"/>
                        <a:ea typeface="Calibri"/>
                      </a:endParaRPr>
                    </a:p>
                  </a:txBody>
                  <a:tcPr marL="11971" marR="11971" marT="11971" marB="11971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742.5</a:t>
                      </a:r>
                      <a:endParaRPr lang="en-US" sz="1100" dirty="0">
                        <a:effectLst/>
                        <a:latin typeface="Calibri"/>
                        <a:ea typeface="Calibri"/>
                      </a:endParaRPr>
                    </a:p>
                  </a:txBody>
                  <a:tcPr marL="11971" marR="11971" marT="11971" marB="11971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43.4</a:t>
                      </a:r>
                      <a:endParaRPr lang="en-US" sz="1100">
                        <a:effectLst/>
                        <a:latin typeface="Calibri"/>
                        <a:ea typeface="Calibri"/>
                      </a:endParaRPr>
                    </a:p>
                  </a:txBody>
                  <a:tcPr marL="11971" marR="11971" marT="11971" marB="11971"/>
                </a:tc>
              </a:tr>
              <a:tr h="20193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PASAN MESH</a:t>
                      </a:r>
                      <a:endParaRPr lang="en-US" sz="1100">
                        <a:effectLst/>
                        <a:latin typeface="Calibri"/>
                        <a:ea typeface="Calibri"/>
                      </a:endParaRPr>
                    </a:p>
                  </a:txBody>
                  <a:tcPr marL="11971" marR="11971" marT="11971" marB="11971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744.8</a:t>
                      </a:r>
                      <a:endParaRPr lang="en-US" sz="1100">
                        <a:effectLst/>
                        <a:latin typeface="Calibri"/>
                        <a:ea typeface="Calibri"/>
                      </a:endParaRPr>
                    </a:p>
                  </a:txBody>
                  <a:tcPr marL="11971" marR="11971" marT="11971" marB="11971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43.3</a:t>
                      </a:r>
                      <a:endParaRPr lang="en-US" sz="1100" dirty="0">
                        <a:effectLst/>
                        <a:latin typeface="Calibri"/>
                        <a:ea typeface="Calibri"/>
                      </a:endParaRPr>
                    </a:p>
                  </a:txBody>
                  <a:tcPr marL="11971" marR="11971" marT="11971" marB="11971"/>
                </a:tc>
              </a:tr>
              <a:tr h="20193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PASAN IIIB MASK</a:t>
                      </a:r>
                      <a:endParaRPr lang="en-US" sz="1100">
                        <a:effectLst/>
                        <a:latin typeface="Calibri"/>
                        <a:ea typeface="Calibri"/>
                      </a:endParaRPr>
                    </a:p>
                  </a:txBody>
                  <a:tcPr marL="11971" marR="11971" marT="11971" marB="11971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704.3</a:t>
                      </a:r>
                      <a:endParaRPr lang="en-US" sz="1100">
                        <a:effectLst/>
                        <a:latin typeface="Calibri"/>
                        <a:ea typeface="Calibri"/>
                      </a:endParaRPr>
                    </a:p>
                  </a:txBody>
                  <a:tcPr marL="11971" marR="11971" marT="11971" marB="11971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43.7</a:t>
                      </a:r>
                      <a:endParaRPr lang="en-US" sz="1100">
                        <a:effectLst/>
                        <a:latin typeface="Calibri"/>
                        <a:ea typeface="Calibri"/>
                      </a:endParaRPr>
                    </a:p>
                  </a:txBody>
                  <a:tcPr marL="11971" marR="11971" marT="11971" marB="11971"/>
                </a:tc>
              </a:tr>
              <a:tr h="20193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PASAN IIIB MESH</a:t>
                      </a:r>
                      <a:endParaRPr lang="en-US" sz="1100">
                        <a:effectLst/>
                        <a:latin typeface="Calibri"/>
                        <a:ea typeface="Calibri"/>
                      </a:endParaRPr>
                    </a:p>
                  </a:txBody>
                  <a:tcPr marL="11971" marR="11971" marT="11971" marB="11971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807.3</a:t>
                      </a:r>
                      <a:endParaRPr lang="en-US" sz="1100">
                        <a:effectLst/>
                        <a:latin typeface="Calibri"/>
                        <a:ea typeface="Calibri"/>
                      </a:endParaRPr>
                    </a:p>
                  </a:txBody>
                  <a:tcPr marL="11971" marR="11971" marT="11971" marB="11971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43.6</a:t>
                      </a:r>
                      <a:endParaRPr lang="en-US" sz="1100">
                        <a:effectLst/>
                        <a:latin typeface="Calibri"/>
                        <a:ea typeface="Calibri"/>
                      </a:endParaRPr>
                    </a:p>
                  </a:txBody>
                  <a:tcPr marL="11971" marR="11971" marT="11971" marB="11971"/>
                </a:tc>
              </a:tr>
              <a:tr h="394887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Mean Power ± % Std Dev.</a:t>
                      </a:r>
                      <a:endParaRPr lang="en-US" sz="1100">
                        <a:effectLst/>
                        <a:latin typeface="Calibri"/>
                        <a:ea typeface="Calibri"/>
                      </a:endParaRPr>
                    </a:p>
                  </a:txBody>
                  <a:tcPr marL="11971" marR="11971" marT="11971" marB="11971" anchor="ctr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43.51 W ± 0.41%</a:t>
                      </a:r>
                      <a:endParaRPr lang="en-US" sz="1100" dirty="0">
                        <a:effectLst/>
                        <a:latin typeface="Calibri"/>
                        <a:ea typeface="Calibri"/>
                      </a:endParaRPr>
                    </a:p>
                  </a:txBody>
                  <a:tcPr marL="11971" marR="11971" marT="11971" marB="11971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01931"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600 (W/m</a:t>
                      </a:r>
                      <a:r>
                        <a:rPr lang="en-US" sz="1100" baseline="30000">
                          <a:effectLst/>
                        </a:rPr>
                        <a:t>2</a:t>
                      </a:r>
                      <a:r>
                        <a:rPr lang="en-US" sz="1100">
                          <a:effectLst/>
                        </a:rPr>
                        <a:t>)</a:t>
                      </a:r>
                      <a:endParaRPr lang="en-US" sz="1100">
                        <a:effectLst/>
                        <a:latin typeface="Calibri"/>
                        <a:ea typeface="Calibri"/>
                      </a:endParaRPr>
                    </a:p>
                  </a:txBody>
                  <a:tcPr marL="11971" marR="11971" marT="11971" marB="11971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0193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PASAN DECAY</a:t>
                      </a:r>
                      <a:endParaRPr lang="en-US" sz="1100">
                        <a:effectLst/>
                        <a:latin typeface="Calibri"/>
                        <a:ea typeface="Calibri"/>
                      </a:endParaRPr>
                    </a:p>
                  </a:txBody>
                  <a:tcPr marL="11971" marR="11971" marT="11971" marB="11971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631.2</a:t>
                      </a:r>
                      <a:endParaRPr lang="en-US" sz="1100">
                        <a:effectLst/>
                        <a:latin typeface="Calibri"/>
                        <a:ea typeface="Calibri"/>
                      </a:endParaRPr>
                    </a:p>
                  </a:txBody>
                  <a:tcPr marL="11971" marR="11971" marT="11971" marB="11971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32.5</a:t>
                      </a:r>
                      <a:endParaRPr lang="en-US" sz="1100">
                        <a:effectLst/>
                        <a:latin typeface="Calibri"/>
                        <a:ea typeface="Calibri"/>
                      </a:endParaRPr>
                    </a:p>
                  </a:txBody>
                  <a:tcPr marL="11971" marR="11971" marT="11971" marB="11971"/>
                </a:tc>
              </a:tr>
              <a:tr h="20193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PASAN MESH</a:t>
                      </a:r>
                      <a:endParaRPr lang="en-US" sz="1100">
                        <a:effectLst/>
                        <a:latin typeface="Calibri"/>
                        <a:ea typeface="Calibri"/>
                      </a:endParaRPr>
                    </a:p>
                  </a:txBody>
                  <a:tcPr marL="11971" marR="11971" marT="11971" marB="11971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631.9</a:t>
                      </a:r>
                      <a:endParaRPr lang="en-US" sz="1100">
                        <a:effectLst/>
                        <a:latin typeface="Calibri"/>
                        <a:ea typeface="Calibri"/>
                      </a:endParaRPr>
                    </a:p>
                  </a:txBody>
                  <a:tcPr marL="11971" marR="11971" marT="11971" marB="11971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32.4</a:t>
                      </a:r>
                      <a:endParaRPr lang="en-US" sz="1100">
                        <a:effectLst/>
                        <a:latin typeface="Calibri"/>
                        <a:ea typeface="Calibri"/>
                      </a:endParaRPr>
                    </a:p>
                  </a:txBody>
                  <a:tcPr marL="11971" marR="11971" marT="11971" marB="11971"/>
                </a:tc>
              </a:tr>
              <a:tr h="20193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PASAN IIIB MASK</a:t>
                      </a:r>
                      <a:endParaRPr lang="en-US" sz="1100">
                        <a:effectLst/>
                        <a:latin typeface="Calibri"/>
                        <a:ea typeface="Calibri"/>
                      </a:endParaRPr>
                    </a:p>
                  </a:txBody>
                  <a:tcPr marL="11971" marR="11971" marT="11971" marB="11971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704.2</a:t>
                      </a:r>
                      <a:endParaRPr lang="en-US" sz="1100">
                        <a:effectLst/>
                        <a:latin typeface="Calibri"/>
                        <a:ea typeface="Calibri"/>
                      </a:endParaRPr>
                    </a:p>
                  </a:txBody>
                  <a:tcPr marL="11971" marR="11971" marT="11971" marB="11971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32.7</a:t>
                      </a:r>
                      <a:endParaRPr lang="en-US" sz="1100">
                        <a:effectLst/>
                        <a:latin typeface="Calibri"/>
                        <a:ea typeface="Calibri"/>
                      </a:endParaRPr>
                    </a:p>
                  </a:txBody>
                  <a:tcPr marL="11971" marR="11971" marT="11971" marB="11971"/>
                </a:tc>
              </a:tr>
              <a:tr h="20193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PASAN IIIB MESH</a:t>
                      </a:r>
                      <a:endParaRPr lang="en-US" sz="1100">
                        <a:effectLst/>
                        <a:latin typeface="Calibri"/>
                        <a:ea typeface="Calibri"/>
                      </a:endParaRPr>
                    </a:p>
                  </a:txBody>
                  <a:tcPr marL="11971" marR="11971" marT="11971" marB="11971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602.4</a:t>
                      </a:r>
                      <a:endParaRPr lang="en-US" sz="1100">
                        <a:effectLst/>
                        <a:latin typeface="Calibri"/>
                        <a:ea typeface="Calibri"/>
                      </a:endParaRPr>
                    </a:p>
                  </a:txBody>
                  <a:tcPr marL="11971" marR="11971" marT="11971" marB="11971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32.6</a:t>
                      </a:r>
                      <a:endParaRPr lang="en-US" sz="1100">
                        <a:effectLst/>
                        <a:latin typeface="Calibri"/>
                        <a:ea typeface="Calibri"/>
                      </a:endParaRPr>
                    </a:p>
                  </a:txBody>
                  <a:tcPr marL="11971" marR="11971" marT="11971" marB="11971"/>
                </a:tc>
              </a:tr>
              <a:tr h="394887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Mean Power ± % Std Dev.</a:t>
                      </a:r>
                      <a:endParaRPr lang="en-US" sz="1100">
                        <a:effectLst/>
                        <a:latin typeface="Calibri"/>
                        <a:ea typeface="Calibri"/>
                      </a:endParaRPr>
                    </a:p>
                  </a:txBody>
                  <a:tcPr marL="11971" marR="11971" marT="11971" marB="11971" anchor="ctr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32.54 W ± 0.40%</a:t>
                      </a:r>
                      <a:endParaRPr lang="en-US" sz="1100" dirty="0">
                        <a:effectLst/>
                        <a:latin typeface="Calibri"/>
                        <a:ea typeface="Calibri"/>
                      </a:endParaRPr>
                    </a:p>
                  </a:txBody>
                  <a:tcPr marL="11971" marR="11971" marT="11971" marB="11971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41722990"/>
              </p:ext>
            </p:extLst>
          </p:nvPr>
        </p:nvGraphicFramePr>
        <p:xfrm>
          <a:off x="4572000" y="2132856"/>
          <a:ext cx="4464496" cy="447946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482793"/>
                <a:gridCol w="1485478"/>
                <a:gridCol w="1496225"/>
              </a:tblGrid>
              <a:tr h="212821"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400 (W/m</a:t>
                      </a:r>
                      <a:r>
                        <a:rPr lang="en-US" sz="1100" baseline="30000" dirty="0">
                          <a:effectLst/>
                        </a:rPr>
                        <a:t>2</a:t>
                      </a:r>
                      <a:r>
                        <a:rPr lang="en-US" sz="1100" dirty="0">
                          <a:effectLst/>
                        </a:rPr>
                        <a:t>)</a:t>
                      </a:r>
                      <a:endParaRPr lang="en-US" sz="1100" dirty="0">
                        <a:effectLst/>
                        <a:latin typeface="Calibri"/>
                        <a:ea typeface="Calibri"/>
                      </a:endParaRPr>
                    </a:p>
                  </a:txBody>
                  <a:tcPr marL="11971" marR="11971" marT="11971" marB="11971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1282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PASAN DECAY</a:t>
                      </a:r>
                      <a:endParaRPr lang="en-US" sz="1100" dirty="0">
                        <a:effectLst/>
                        <a:latin typeface="Calibri"/>
                        <a:ea typeface="Calibri"/>
                      </a:endParaRPr>
                    </a:p>
                  </a:txBody>
                  <a:tcPr marL="11971" marR="11971" marT="11971" marB="11971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405.1</a:t>
                      </a:r>
                      <a:endParaRPr lang="en-US" sz="1100">
                        <a:effectLst/>
                        <a:latin typeface="Calibri"/>
                        <a:ea typeface="Calibri"/>
                      </a:endParaRPr>
                    </a:p>
                  </a:txBody>
                  <a:tcPr marL="11971" marR="11971" marT="11971" marB="11971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21.3</a:t>
                      </a:r>
                      <a:endParaRPr lang="en-US" sz="1100">
                        <a:effectLst/>
                        <a:latin typeface="Calibri"/>
                        <a:ea typeface="Calibri"/>
                      </a:endParaRPr>
                    </a:p>
                  </a:txBody>
                  <a:tcPr marL="11971" marR="11971" marT="11971" marB="11971" anchor="b"/>
                </a:tc>
              </a:tr>
              <a:tr h="21282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PASAN MESH</a:t>
                      </a:r>
                      <a:endParaRPr lang="en-US" sz="1100" dirty="0">
                        <a:effectLst/>
                        <a:latin typeface="Calibri"/>
                        <a:ea typeface="Calibri"/>
                      </a:endParaRPr>
                    </a:p>
                  </a:txBody>
                  <a:tcPr marL="11971" marR="11971" marT="11971" marB="11971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403.3</a:t>
                      </a:r>
                      <a:endParaRPr lang="en-US" sz="1100">
                        <a:effectLst/>
                        <a:latin typeface="Calibri"/>
                        <a:ea typeface="Calibri"/>
                      </a:endParaRPr>
                    </a:p>
                  </a:txBody>
                  <a:tcPr marL="11971" marR="11971" marT="11971" marB="11971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21.3</a:t>
                      </a:r>
                      <a:endParaRPr lang="en-US" sz="1100">
                        <a:effectLst/>
                        <a:latin typeface="Calibri"/>
                        <a:ea typeface="Calibri"/>
                      </a:endParaRPr>
                    </a:p>
                  </a:txBody>
                  <a:tcPr marL="11971" marR="11971" marT="11971" marB="11971" anchor="b"/>
                </a:tc>
              </a:tr>
              <a:tr h="21282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PASAN IIIB MASK</a:t>
                      </a:r>
                      <a:endParaRPr lang="en-US" sz="1100" dirty="0">
                        <a:effectLst/>
                        <a:latin typeface="Calibri"/>
                        <a:ea typeface="Calibri"/>
                      </a:endParaRPr>
                    </a:p>
                  </a:txBody>
                  <a:tcPr marL="11971" marR="11971" marT="11971" marB="11971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402.3</a:t>
                      </a:r>
                      <a:endParaRPr lang="en-US" sz="1100">
                        <a:effectLst/>
                        <a:latin typeface="Calibri"/>
                        <a:ea typeface="Calibri"/>
                      </a:endParaRPr>
                    </a:p>
                  </a:txBody>
                  <a:tcPr marL="11971" marR="11971" marT="11971" marB="11971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21.5</a:t>
                      </a:r>
                      <a:endParaRPr lang="en-US" sz="1100">
                        <a:effectLst/>
                        <a:latin typeface="Calibri"/>
                        <a:ea typeface="Calibri"/>
                      </a:endParaRPr>
                    </a:p>
                  </a:txBody>
                  <a:tcPr marL="11971" marR="11971" marT="11971" marB="11971" anchor="b"/>
                </a:tc>
              </a:tr>
              <a:tr h="21282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PASAN IIIB MESH</a:t>
                      </a:r>
                      <a:endParaRPr lang="en-US" sz="1100" dirty="0">
                        <a:effectLst/>
                        <a:latin typeface="Calibri"/>
                        <a:ea typeface="Calibri"/>
                      </a:endParaRPr>
                    </a:p>
                  </a:txBody>
                  <a:tcPr marL="11971" marR="11971" marT="11971" marB="11971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403.2</a:t>
                      </a:r>
                      <a:endParaRPr lang="en-US" sz="1100">
                        <a:effectLst/>
                        <a:latin typeface="Calibri"/>
                        <a:ea typeface="Calibri"/>
                      </a:endParaRPr>
                    </a:p>
                  </a:txBody>
                  <a:tcPr marL="11971" marR="11971" marT="11971" marB="11971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21.4</a:t>
                      </a:r>
                      <a:endParaRPr lang="en-US" sz="1100">
                        <a:effectLst/>
                        <a:latin typeface="Calibri"/>
                        <a:ea typeface="Calibri"/>
                      </a:endParaRPr>
                    </a:p>
                  </a:txBody>
                  <a:tcPr marL="11971" marR="11971" marT="11971" marB="11971" anchor="b"/>
                </a:tc>
              </a:tr>
              <a:tr h="400061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Mean Power ± % </a:t>
                      </a:r>
                      <a:r>
                        <a:rPr lang="en-US" sz="1100" dirty="0" err="1">
                          <a:effectLst/>
                        </a:rPr>
                        <a:t>Std</a:t>
                      </a:r>
                      <a:r>
                        <a:rPr lang="en-US" sz="1100" dirty="0">
                          <a:effectLst/>
                        </a:rPr>
                        <a:t> Dev.</a:t>
                      </a:r>
                      <a:endParaRPr lang="en-US" sz="1100" dirty="0">
                        <a:effectLst/>
                        <a:latin typeface="Calibri"/>
                        <a:ea typeface="Calibri"/>
                      </a:endParaRPr>
                    </a:p>
                  </a:txBody>
                  <a:tcPr marL="11971" marR="11971" marT="11971" marB="11971" anchor="ctr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21.38 W ± 0.33%</a:t>
                      </a:r>
                      <a:endParaRPr lang="en-US" sz="1100">
                        <a:effectLst/>
                        <a:latin typeface="Calibri"/>
                        <a:ea typeface="Calibri"/>
                      </a:endParaRPr>
                    </a:p>
                  </a:txBody>
                  <a:tcPr marL="11971" marR="11971" marT="11971" marB="11971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12821"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200 (W/m</a:t>
                      </a:r>
                      <a:r>
                        <a:rPr lang="en-US" sz="1100" baseline="30000" dirty="0">
                          <a:effectLst/>
                        </a:rPr>
                        <a:t>2</a:t>
                      </a:r>
                      <a:r>
                        <a:rPr lang="en-US" sz="1100" dirty="0">
                          <a:effectLst/>
                        </a:rPr>
                        <a:t>)</a:t>
                      </a:r>
                      <a:endParaRPr lang="en-US" sz="1100" dirty="0">
                        <a:effectLst/>
                        <a:latin typeface="Calibri"/>
                        <a:ea typeface="Calibri"/>
                      </a:endParaRPr>
                    </a:p>
                  </a:txBody>
                  <a:tcPr marL="11971" marR="11971" marT="11971" marB="11971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1282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PASAN DECAY</a:t>
                      </a:r>
                      <a:endParaRPr lang="en-US" sz="1100" dirty="0">
                        <a:effectLst/>
                        <a:latin typeface="Calibri"/>
                        <a:ea typeface="Calibri"/>
                      </a:endParaRPr>
                    </a:p>
                  </a:txBody>
                  <a:tcPr marL="11971" marR="11971" marT="11971" marB="11971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191.8</a:t>
                      </a:r>
                      <a:endParaRPr lang="en-US" sz="1100">
                        <a:effectLst/>
                        <a:latin typeface="Calibri"/>
                        <a:ea typeface="Calibri"/>
                      </a:endParaRPr>
                    </a:p>
                  </a:txBody>
                  <a:tcPr marL="11971" marR="11971" marT="11971" marB="11971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10.1</a:t>
                      </a:r>
                      <a:endParaRPr lang="en-US" sz="1100">
                        <a:effectLst/>
                        <a:latin typeface="Calibri"/>
                        <a:ea typeface="Calibri"/>
                      </a:endParaRPr>
                    </a:p>
                  </a:txBody>
                  <a:tcPr marL="11971" marR="11971" marT="11971" marB="11971" anchor="ctr"/>
                </a:tc>
              </a:tr>
              <a:tr h="21282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PASAN MESH</a:t>
                      </a:r>
                      <a:endParaRPr lang="en-US" sz="1100" dirty="0">
                        <a:effectLst/>
                        <a:latin typeface="Calibri"/>
                        <a:ea typeface="Calibri"/>
                      </a:endParaRPr>
                    </a:p>
                  </a:txBody>
                  <a:tcPr marL="11971" marR="11971" marT="11971" marB="11971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189.8</a:t>
                      </a:r>
                      <a:endParaRPr lang="en-US" sz="1100">
                        <a:effectLst/>
                        <a:latin typeface="Calibri"/>
                        <a:ea typeface="Calibri"/>
                      </a:endParaRPr>
                    </a:p>
                  </a:txBody>
                  <a:tcPr marL="11971" marR="11971" marT="11971" marB="11971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10.0</a:t>
                      </a:r>
                      <a:endParaRPr lang="en-US" sz="1100">
                        <a:effectLst/>
                        <a:latin typeface="Calibri"/>
                        <a:ea typeface="Calibri"/>
                      </a:endParaRPr>
                    </a:p>
                  </a:txBody>
                  <a:tcPr marL="11971" marR="11971" marT="11971" marB="11971" anchor="ctr"/>
                </a:tc>
              </a:tr>
              <a:tr h="21282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PASAN IIIB MASK</a:t>
                      </a:r>
                      <a:endParaRPr lang="en-US" sz="1100" dirty="0">
                        <a:effectLst/>
                        <a:latin typeface="Calibri"/>
                        <a:ea typeface="Calibri"/>
                      </a:endParaRPr>
                    </a:p>
                  </a:txBody>
                  <a:tcPr marL="11971" marR="11971" marT="11971" marB="11971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201.0</a:t>
                      </a:r>
                      <a:endParaRPr lang="en-US" sz="1100">
                        <a:effectLst/>
                        <a:latin typeface="Calibri"/>
                        <a:ea typeface="Calibri"/>
                      </a:endParaRPr>
                    </a:p>
                  </a:txBody>
                  <a:tcPr marL="11971" marR="11971" marT="11971" marB="11971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10.2</a:t>
                      </a:r>
                      <a:endParaRPr lang="en-US" sz="1100">
                        <a:effectLst/>
                        <a:latin typeface="Calibri"/>
                        <a:ea typeface="Calibri"/>
                      </a:endParaRPr>
                    </a:p>
                  </a:txBody>
                  <a:tcPr marL="11971" marR="11971" marT="11971" marB="11971" anchor="ctr"/>
                </a:tc>
              </a:tr>
              <a:tr h="21282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PASAN IIIB MESH</a:t>
                      </a:r>
                      <a:endParaRPr lang="en-US" sz="1100" dirty="0">
                        <a:effectLst/>
                        <a:latin typeface="Calibri"/>
                        <a:ea typeface="Calibri"/>
                      </a:endParaRPr>
                    </a:p>
                  </a:txBody>
                  <a:tcPr marL="11971" marR="11971" marT="11971" marB="11971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197.8</a:t>
                      </a:r>
                      <a:endParaRPr lang="en-US" sz="1100" dirty="0">
                        <a:effectLst/>
                        <a:latin typeface="Calibri"/>
                        <a:ea typeface="Calibri"/>
                      </a:endParaRPr>
                    </a:p>
                  </a:txBody>
                  <a:tcPr marL="11971" marR="11971" marT="11971" marB="11971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10.5</a:t>
                      </a:r>
                      <a:endParaRPr lang="en-US" sz="1100">
                        <a:effectLst/>
                        <a:latin typeface="Calibri"/>
                        <a:ea typeface="Calibri"/>
                      </a:endParaRPr>
                    </a:p>
                  </a:txBody>
                  <a:tcPr marL="11971" marR="11971" marT="11971" marB="11971" anchor="ctr"/>
                </a:tc>
              </a:tr>
              <a:tr h="400061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Mean Power ± % Std Dev.</a:t>
                      </a:r>
                      <a:endParaRPr lang="en-US" sz="1100">
                        <a:effectLst/>
                        <a:latin typeface="Calibri"/>
                        <a:ea typeface="Calibri"/>
                      </a:endParaRPr>
                    </a:p>
                  </a:txBody>
                  <a:tcPr marL="11971" marR="11971" marT="11971" marB="11971" anchor="ctr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10.20 W ± 2.42%</a:t>
                      </a:r>
                      <a:endParaRPr lang="en-US" sz="1100" dirty="0">
                        <a:effectLst/>
                        <a:latin typeface="Calibri"/>
                        <a:ea typeface="Calibri"/>
                      </a:endParaRPr>
                    </a:p>
                  </a:txBody>
                  <a:tcPr marL="11971" marR="11971" marT="11971" marB="11971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12821"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100 (W/m</a:t>
                      </a:r>
                      <a:r>
                        <a:rPr lang="en-US" sz="1100" baseline="30000" dirty="0">
                          <a:effectLst/>
                        </a:rPr>
                        <a:t>2</a:t>
                      </a:r>
                      <a:r>
                        <a:rPr lang="en-US" sz="1100" dirty="0">
                          <a:effectLst/>
                        </a:rPr>
                        <a:t>)</a:t>
                      </a:r>
                      <a:endParaRPr lang="en-US" sz="1100" dirty="0">
                        <a:effectLst/>
                        <a:latin typeface="Calibri"/>
                        <a:ea typeface="Calibri"/>
                      </a:endParaRPr>
                    </a:p>
                  </a:txBody>
                  <a:tcPr marL="11971" marR="11971" marT="11971" marB="11971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1282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PASAN DECAY</a:t>
                      </a:r>
                      <a:endParaRPr lang="en-US" sz="1100" dirty="0">
                        <a:effectLst/>
                        <a:latin typeface="Calibri"/>
                        <a:ea typeface="Calibri"/>
                      </a:endParaRPr>
                    </a:p>
                  </a:txBody>
                  <a:tcPr marL="11971" marR="11971" marT="11971" marB="11971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126.7</a:t>
                      </a:r>
                      <a:endParaRPr lang="en-US" sz="1100" dirty="0">
                        <a:effectLst/>
                        <a:latin typeface="Calibri"/>
                        <a:ea typeface="Calibri"/>
                      </a:endParaRPr>
                    </a:p>
                  </a:txBody>
                  <a:tcPr marL="11971" marR="11971" marT="11971" marB="11971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4.7</a:t>
                      </a:r>
                      <a:endParaRPr lang="en-US" sz="1100">
                        <a:effectLst/>
                        <a:latin typeface="Calibri"/>
                        <a:ea typeface="Calibri"/>
                      </a:endParaRPr>
                    </a:p>
                  </a:txBody>
                  <a:tcPr marL="11971" marR="11971" marT="11971" marB="11971" anchor="ctr"/>
                </a:tc>
              </a:tr>
              <a:tr h="21282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PASAN MESH</a:t>
                      </a:r>
                      <a:endParaRPr lang="en-US" sz="1100">
                        <a:effectLst/>
                        <a:latin typeface="Calibri"/>
                        <a:ea typeface="Calibri"/>
                      </a:endParaRPr>
                    </a:p>
                  </a:txBody>
                  <a:tcPr marL="11971" marR="11971" marT="11971" marB="11971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125.7</a:t>
                      </a:r>
                      <a:endParaRPr lang="en-US" sz="1100">
                        <a:effectLst/>
                        <a:latin typeface="Calibri"/>
                        <a:ea typeface="Calibri"/>
                      </a:endParaRPr>
                    </a:p>
                  </a:txBody>
                  <a:tcPr marL="11971" marR="11971" marT="11971" marB="11971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4.3</a:t>
                      </a:r>
                      <a:endParaRPr lang="en-US" sz="1100" dirty="0">
                        <a:effectLst/>
                        <a:latin typeface="Calibri"/>
                        <a:ea typeface="Calibri"/>
                      </a:endParaRPr>
                    </a:p>
                  </a:txBody>
                  <a:tcPr marL="11971" marR="11971" marT="11971" marB="11971" anchor="ctr"/>
                </a:tc>
              </a:tr>
              <a:tr h="21282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PASAN IIIB MASK</a:t>
                      </a:r>
                      <a:endParaRPr lang="en-US" sz="1100">
                        <a:effectLst/>
                        <a:latin typeface="Calibri"/>
                        <a:ea typeface="Calibri"/>
                      </a:endParaRPr>
                    </a:p>
                  </a:txBody>
                  <a:tcPr marL="11971" marR="11971" marT="11971" marB="11971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101.0</a:t>
                      </a:r>
                      <a:endParaRPr lang="en-US" sz="1100" dirty="0">
                        <a:effectLst/>
                        <a:latin typeface="Calibri"/>
                        <a:ea typeface="Calibri"/>
                      </a:endParaRPr>
                    </a:p>
                  </a:txBody>
                  <a:tcPr marL="11971" marR="11971" marT="11971" marB="11971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4.7</a:t>
                      </a:r>
                      <a:endParaRPr lang="en-US" sz="1100" dirty="0">
                        <a:effectLst/>
                        <a:latin typeface="Calibri"/>
                        <a:ea typeface="Calibri"/>
                      </a:endParaRPr>
                    </a:p>
                  </a:txBody>
                  <a:tcPr marL="11971" marR="11971" marT="11971" marB="11971" anchor="ctr"/>
                </a:tc>
              </a:tr>
              <a:tr h="21282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PASAN IIIB MESH</a:t>
                      </a:r>
                      <a:endParaRPr lang="en-US" sz="1100" dirty="0">
                        <a:effectLst/>
                        <a:latin typeface="Calibri"/>
                        <a:ea typeface="Calibri"/>
                      </a:endParaRPr>
                    </a:p>
                  </a:txBody>
                  <a:tcPr marL="11971" marR="11971" marT="11971" marB="11971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113.9</a:t>
                      </a:r>
                      <a:endParaRPr lang="en-US" sz="1100">
                        <a:effectLst/>
                        <a:latin typeface="Calibri"/>
                        <a:ea typeface="Calibri"/>
                      </a:endParaRPr>
                    </a:p>
                  </a:txBody>
                  <a:tcPr marL="11971" marR="11971" marT="11971" marB="11971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4.4</a:t>
                      </a:r>
                      <a:endParaRPr lang="en-US" sz="1100" dirty="0">
                        <a:effectLst/>
                        <a:latin typeface="Calibri"/>
                        <a:ea typeface="Calibri"/>
                      </a:endParaRPr>
                    </a:p>
                  </a:txBody>
                  <a:tcPr marL="11971" marR="11971" marT="11971" marB="11971" anchor="ctr"/>
                </a:tc>
              </a:tr>
              <a:tr h="400061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Mean Power ± % </a:t>
                      </a:r>
                      <a:r>
                        <a:rPr lang="en-US" sz="1100" dirty="0" err="1">
                          <a:effectLst/>
                        </a:rPr>
                        <a:t>Std</a:t>
                      </a:r>
                      <a:r>
                        <a:rPr lang="en-US" sz="1100" dirty="0">
                          <a:effectLst/>
                        </a:rPr>
                        <a:t> Dev.</a:t>
                      </a:r>
                      <a:endParaRPr lang="en-US" sz="1100" dirty="0">
                        <a:effectLst/>
                        <a:latin typeface="Calibri"/>
                        <a:ea typeface="Calibri"/>
                      </a:endParaRPr>
                    </a:p>
                  </a:txBody>
                  <a:tcPr marL="11971" marR="11971" marT="11971" marB="11971" anchor="ctr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4.52 W ± 4.97%</a:t>
                      </a:r>
                      <a:endParaRPr lang="en-US" sz="1100" dirty="0">
                        <a:effectLst/>
                        <a:latin typeface="Calibri"/>
                        <a:ea typeface="Calibri"/>
                      </a:endParaRPr>
                    </a:p>
                  </a:txBody>
                  <a:tcPr marL="11971" marR="11971" marT="11971" marB="11971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0" name="Oval 19"/>
          <p:cNvSpPr/>
          <p:nvPr/>
        </p:nvSpPr>
        <p:spPr bwMode="auto">
          <a:xfrm>
            <a:off x="7524328" y="6133059"/>
            <a:ext cx="709333" cy="392285"/>
          </a:xfrm>
          <a:prstGeom prst="ellipse">
            <a:avLst/>
          </a:prstGeom>
          <a:noFill/>
          <a:ln w="25400">
            <a:solidFill>
              <a:srgbClr val="FF0000"/>
            </a:solidFill>
            <a:prstDash val="dash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175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7600" b="1" i="0" u="none" strike="noStrike" cap="none" normalizeH="0" baseline="0" smtClean="0">
              <a:ln>
                <a:noFill/>
              </a:ln>
              <a:solidFill>
                <a:srgbClr val="FFD624"/>
              </a:solidFill>
              <a:effectLst/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34461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 noChangeArrowheads="1"/>
          </p:cNvSpPr>
          <p:nvPr>
            <p:ph type="title"/>
          </p:nvPr>
        </p:nvSpPr>
        <p:spPr>
          <a:xfrm>
            <a:off x="395536" y="1052736"/>
            <a:ext cx="8229600" cy="936625"/>
          </a:xfrm>
        </p:spPr>
        <p:txBody>
          <a:bodyPr/>
          <a:lstStyle/>
          <a:p>
            <a:pPr algn="ctr"/>
            <a:r>
              <a:rPr lang="en-US" dirty="0"/>
              <a:t>R</a:t>
            </a:r>
            <a:r>
              <a:rPr lang="en-US" dirty="0" smtClean="0"/>
              <a:t>esults (</a:t>
            </a:r>
            <a:r>
              <a:rPr lang="en-US" dirty="0" err="1" smtClean="0"/>
              <a:t>CdTe</a:t>
            </a:r>
            <a:r>
              <a:rPr lang="en-US" dirty="0" smtClean="0"/>
              <a:t>)</a:t>
            </a:r>
            <a:endParaRPr lang="en-US" dirty="0"/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50179708"/>
              </p:ext>
            </p:extLst>
          </p:nvPr>
        </p:nvGraphicFramePr>
        <p:xfrm>
          <a:off x="251520" y="1916832"/>
          <a:ext cx="4176463" cy="468398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387128"/>
                <a:gridCol w="1389641"/>
                <a:gridCol w="1399694"/>
              </a:tblGrid>
              <a:tr h="17055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 err="1">
                          <a:effectLst/>
                        </a:rPr>
                        <a:t>CdTe</a:t>
                      </a:r>
                      <a:endParaRPr lang="en-US" sz="1100" dirty="0">
                        <a:effectLst/>
                        <a:latin typeface="Calibri"/>
                        <a:ea typeface="Calibri"/>
                      </a:endParaRPr>
                    </a:p>
                  </a:txBody>
                  <a:tcPr marL="12297" marR="12297" marT="12297" marB="12297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Mean Irradiance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(W/m</a:t>
                      </a:r>
                      <a:r>
                        <a:rPr lang="en-US" sz="1100" baseline="30000">
                          <a:effectLst/>
                        </a:rPr>
                        <a:t>2</a:t>
                      </a:r>
                      <a:r>
                        <a:rPr lang="en-US" sz="1100">
                          <a:effectLst/>
                        </a:rPr>
                        <a:t>)</a:t>
                      </a:r>
                      <a:endParaRPr lang="en-US" sz="1100">
                        <a:effectLst/>
                        <a:latin typeface="Calibri"/>
                        <a:ea typeface="Calibri"/>
                      </a:endParaRPr>
                    </a:p>
                  </a:txBody>
                  <a:tcPr marL="12297" marR="12297" marT="12297" marB="12297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Max Power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(W)</a:t>
                      </a:r>
                      <a:endParaRPr lang="en-US" sz="1100">
                        <a:effectLst/>
                        <a:latin typeface="Calibri"/>
                        <a:ea typeface="Calibri"/>
                      </a:endParaRPr>
                    </a:p>
                  </a:txBody>
                  <a:tcPr marL="12297" marR="12297" marT="12297" marB="12297" anchor="ctr"/>
                </a:tc>
              </a:tr>
              <a:tr h="97798"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1000 (W/m</a:t>
                      </a:r>
                      <a:r>
                        <a:rPr lang="en-US" sz="1100" baseline="30000">
                          <a:effectLst/>
                        </a:rPr>
                        <a:t>2</a:t>
                      </a:r>
                      <a:r>
                        <a:rPr lang="en-US" sz="1100">
                          <a:effectLst/>
                        </a:rPr>
                        <a:t>)</a:t>
                      </a:r>
                      <a:endParaRPr lang="en-US" sz="1100">
                        <a:effectLst/>
                        <a:latin typeface="Calibri"/>
                        <a:ea typeface="Calibri"/>
                      </a:endParaRPr>
                    </a:p>
                  </a:txBody>
                  <a:tcPr marL="12297" marR="12297" marT="12297" marB="12297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9779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PASAN STC</a:t>
                      </a:r>
                      <a:endParaRPr lang="en-US" sz="1100">
                        <a:effectLst/>
                        <a:latin typeface="Calibri"/>
                        <a:ea typeface="Calibri"/>
                      </a:endParaRPr>
                    </a:p>
                  </a:txBody>
                  <a:tcPr marL="12297" marR="12297" marT="12297" marB="12297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995.0</a:t>
                      </a:r>
                      <a:endParaRPr lang="en-US" sz="1100">
                        <a:effectLst/>
                        <a:latin typeface="Calibri"/>
                        <a:ea typeface="Calibri"/>
                      </a:endParaRPr>
                    </a:p>
                  </a:txBody>
                  <a:tcPr marL="12297" marR="12297" marT="12297" marB="12297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68.0</a:t>
                      </a:r>
                      <a:endParaRPr lang="en-US" sz="1100">
                        <a:effectLst/>
                        <a:latin typeface="Calibri"/>
                        <a:ea typeface="Calibri"/>
                      </a:endParaRPr>
                    </a:p>
                  </a:txBody>
                  <a:tcPr marL="12297" marR="12297" marT="12297" marB="12297" anchor="b"/>
                </a:tc>
              </a:tr>
              <a:tr h="9779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PASAN IIIB STC1</a:t>
                      </a:r>
                      <a:endParaRPr lang="en-US" sz="1100">
                        <a:effectLst/>
                        <a:latin typeface="Calibri"/>
                        <a:ea typeface="Calibri"/>
                      </a:endParaRPr>
                    </a:p>
                  </a:txBody>
                  <a:tcPr marL="12297" marR="12297" marT="12297" marB="12297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974.2</a:t>
                      </a:r>
                      <a:endParaRPr lang="en-US" sz="1100">
                        <a:effectLst/>
                        <a:latin typeface="Calibri"/>
                        <a:ea typeface="Calibri"/>
                      </a:endParaRPr>
                    </a:p>
                  </a:txBody>
                  <a:tcPr marL="12297" marR="12297" marT="12297" marB="12297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67.5</a:t>
                      </a:r>
                      <a:endParaRPr lang="en-US" sz="1100">
                        <a:effectLst/>
                        <a:latin typeface="Calibri"/>
                        <a:ea typeface="Calibri"/>
                      </a:endParaRPr>
                    </a:p>
                  </a:txBody>
                  <a:tcPr marL="12297" marR="12297" marT="12297" marB="12297" anchor="b"/>
                </a:tc>
              </a:tr>
              <a:tr h="9779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PASAN IIIB STC2</a:t>
                      </a:r>
                      <a:endParaRPr lang="en-US" sz="1100">
                        <a:effectLst/>
                        <a:latin typeface="Calibri"/>
                        <a:ea typeface="Calibri"/>
                      </a:endParaRPr>
                    </a:p>
                  </a:txBody>
                  <a:tcPr marL="12297" marR="12297" marT="12297" marB="12297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974.3</a:t>
                      </a:r>
                      <a:endParaRPr lang="en-US" sz="1100">
                        <a:effectLst/>
                        <a:latin typeface="Calibri"/>
                        <a:ea typeface="Calibri"/>
                      </a:endParaRPr>
                    </a:p>
                  </a:txBody>
                  <a:tcPr marL="12297" marR="12297" marT="12297" marB="12297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67.6</a:t>
                      </a:r>
                      <a:endParaRPr lang="en-US" sz="1100">
                        <a:effectLst/>
                        <a:latin typeface="Calibri"/>
                        <a:ea typeface="Calibri"/>
                      </a:endParaRPr>
                    </a:p>
                  </a:txBody>
                  <a:tcPr marL="12297" marR="12297" marT="12297" marB="12297" anchor="b"/>
                </a:tc>
              </a:tr>
              <a:tr h="163028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Mean Power ± % Std Dev.</a:t>
                      </a:r>
                      <a:endParaRPr lang="en-US" sz="1100">
                        <a:effectLst/>
                        <a:latin typeface="Calibri"/>
                        <a:ea typeface="Calibri"/>
                      </a:endParaRPr>
                    </a:p>
                  </a:txBody>
                  <a:tcPr marL="12297" marR="12297" marT="12297" marB="12297" anchor="ctr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67.68 W ± 0.39%</a:t>
                      </a:r>
                      <a:endParaRPr lang="en-US" sz="1100">
                        <a:effectLst/>
                        <a:latin typeface="Calibri"/>
                        <a:ea typeface="Calibri"/>
                      </a:endParaRPr>
                    </a:p>
                  </a:txBody>
                  <a:tcPr marL="12297" marR="12297" marT="12297" marB="12297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97798"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800 (W/m</a:t>
                      </a:r>
                      <a:r>
                        <a:rPr lang="en-US" sz="1100" baseline="30000">
                          <a:effectLst/>
                        </a:rPr>
                        <a:t>2</a:t>
                      </a:r>
                      <a:r>
                        <a:rPr lang="en-US" sz="1100">
                          <a:effectLst/>
                        </a:rPr>
                        <a:t>)</a:t>
                      </a:r>
                      <a:endParaRPr lang="en-US" sz="1100">
                        <a:effectLst/>
                        <a:latin typeface="Calibri"/>
                        <a:ea typeface="Calibri"/>
                      </a:endParaRPr>
                    </a:p>
                  </a:txBody>
                  <a:tcPr marL="12297" marR="12297" marT="12297" marB="12297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9779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PASAN DECAY</a:t>
                      </a:r>
                      <a:endParaRPr lang="en-US" sz="1100">
                        <a:effectLst/>
                        <a:latin typeface="Calibri"/>
                        <a:ea typeface="Calibri"/>
                      </a:endParaRPr>
                    </a:p>
                  </a:txBody>
                  <a:tcPr marL="12297" marR="12297" marT="12297" marB="12297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798.2</a:t>
                      </a:r>
                      <a:endParaRPr lang="en-US" sz="1100">
                        <a:effectLst/>
                        <a:latin typeface="Calibri"/>
                        <a:ea typeface="Calibri"/>
                      </a:endParaRPr>
                    </a:p>
                  </a:txBody>
                  <a:tcPr marL="12297" marR="12297" marT="12297" marB="12297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54.8</a:t>
                      </a:r>
                      <a:endParaRPr lang="en-US" sz="1100">
                        <a:effectLst/>
                        <a:latin typeface="Calibri"/>
                        <a:ea typeface="Calibri"/>
                      </a:endParaRPr>
                    </a:p>
                  </a:txBody>
                  <a:tcPr marL="12297" marR="12297" marT="12297" marB="12297" anchor="b"/>
                </a:tc>
              </a:tr>
              <a:tr h="9779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PASAN MESH</a:t>
                      </a:r>
                      <a:endParaRPr lang="en-US" sz="1100">
                        <a:effectLst/>
                        <a:latin typeface="Calibri"/>
                        <a:ea typeface="Calibri"/>
                      </a:endParaRPr>
                    </a:p>
                  </a:txBody>
                  <a:tcPr marL="12297" marR="12297" marT="12297" marB="12297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742.7</a:t>
                      </a:r>
                      <a:endParaRPr lang="en-US" sz="1100">
                        <a:effectLst/>
                        <a:latin typeface="Calibri"/>
                        <a:ea typeface="Calibri"/>
                      </a:endParaRPr>
                    </a:p>
                  </a:txBody>
                  <a:tcPr marL="12297" marR="12297" marT="12297" marB="12297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55.0</a:t>
                      </a:r>
                      <a:endParaRPr lang="en-US" sz="1100">
                        <a:effectLst/>
                        <a:latin typeface="Calibri"/>
                        <a:ea typeface="Calibri"/>
                      </a:endParaRPr>
                    </a:p>
                  </a:txBody>
                  <a:tcPr marL="12297" marR="12297" marT="12297" marB="12297" anchor="b"/>
                </a:tc>
              </a:tr>
              <a:tr h="9779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PASAN IIIB MASK</a:t>
                      </a:r>
                      <a:endParaRPr lang="en-US" sz="1100">
                        <a:effectLst/>
                        <a:latin typeface="Calibri"/>
                        <a:ea typeface="Calibri"/>
                      </a:endParaRPr>
                    </a:p>
                  </a:txBody>
                  <a:tcPr marL="12297" marR="12297" marT="12297" marB="12297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779.7</a:t>
                      </a:r>
                      <a:endParaRPr lang="en-US" sz="1100">
                        <a:effectLst/>
                        <a:latin typeface="Calibri"/>
                        <a:ea typeface="Calibri"/>
                      </a:endParaRPr>
                    </a:p>
                  </a:txBody>
                  <a:tcPr marL="12297" marR="12297" marT="12297" marB="12297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54.8</a:t>
                      </a:r>
                      <a:endParaRPr lang="en-US" sz="1100">
                        <a:effectLst/>
                        <a:latin typeface="Calibri"/>
                        <a:ea typeface="Calibri"/>
                      </a:endParaRPr>
                    </a:p>
                  </a:txBody>
                  <a:tcPr marL="12297" marR="12297" marT="12297" marB="12297" anchor="b"/>
                </a:tc>
              </a:tr>
              <a:tr h="9779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PASAN IIIB MESH</a:t>
                      </a:r>
                      <a:endParaRPr lang="en-US" sz="1100">
                        <a:effectLst/>
                        <a:latin typeface="Calibri"/>
                        <a:ea typeface="Calibri"/>
                      </a:endParaRPr>
                    </a:p>
                  </a:txBody>
                  <a:tcPr marL="12297" marR="12297" marT="12297" marB="12297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782.6</a:t>
                      </a:r>
                      <a:endParaRPr lang="en-US" sz="1100">
                        <a:effectLst/>
                        <a:latin typeface="Calibri"/>
                        <a:ea typeface="Calibri"/>
                      </a:endParaRPr>
                    </a:p>
                  </a:txBody>
                  <a:tcPr marL="12297" marR="12297" marT="12297" marB="12297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54.8</a:t>
                      </a:r>
                      <a:endParaRPr lang="en-US" sz="1100">
                        <a:effectLst/>
                        <a:latin typeface="Calibri"/>
                        <a:ea typeface="Calibri"/>
                      </a:endParaRPr>
                    </a:p>
                  </a:txBody>
                  <a:tcPr marL="12297" marR="12297" marT="12297" marB="12297" anchor="b"/>
                </a:tc>
              </a:tr>
              <a:tr h="163028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Mean Power ± % Std Dev.</a:t>
                      </a:r>
                      <a:endParaRPr lang="en-US" sz="1100">
                        <a:effectLst/>
                        <a:latin typeface="Calibri"/>
                        <a:ea typeface="Calibri"/>
                      </a:endParaRPr>
                    </a:p>
                  </a:txBody>
                  <a:tcPr marL="12297" marR="12297" marT="12297" marB="12297" anchor="ctr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54.85 W ± 0.15%</a:t>
                      </a:r>
                      <a:endParaRPr lang="en-US" sz="1100">
                        <a:effectLst/>
                        <a:latin typeface="Calibri"/>
                        <a:ea typeface="Calibri"/>
                      </a:endParaRPr>
                    </a:p>
                  </a:txBody>
                  <a:tcPr marL="12297" marR="12297" marT="12297" marB="12297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97798"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600 (W/m</a:t>
                      </a:r>
                      <a:r>
                        <a:rPr lang="en-US" sz="1100" baseline="30000">
                          <a:effectLst/>
                        </a:rPr>
                        <a:t>2</a:t>
                      </a:r>
                      <a:r>
                        <a:rPr lang="en-US" sz="1100">
                          <a:effectLst/>
                        </a:rPr>
                        <a:t>)</a:t>
                      </a:r>
                      <a:endParaRPr lang="en-US" sz="1100">
                        <a:effectLst/>
                        <a:latin typeface="Calibri"/>
                        <a:ea typeface="Calibri"/>
                      </a:endParaRPr>
                    </a:p>
                  </a:txBody>
                  <a:tcPr marL="12297" marR="12297" marT="12297" marB="12297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9779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PASAN DECAY</a:t>
                      </a:r>
                      <a:endParaRPr lang="en-US" sz="1100">
                        <a:effectLst/>
                        <a:latin typeface="Calibri"/>
                        <a:ea typeface="Calibri"/>
                      </a:endParaRPr>
                    </a:p>
                  </a:txBody>
                  <a:tcPr marL="12297" marR="12297" marT="12297" marB="12297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591.7</a:t>
                      </a:r>
                      <a:endParaRPr lang="en-US" sz="1100">
                        <a:effectLst/>
                        <a:latin typeface="Calibri"/>
                        <a:ea typeface="Calibri"/>
                      </a:endParaRPr>
                    </a:p>
                  </a:txBody>
                  <a:tcPr marL="12297" marR="12297" marT="12297" marB="12297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41.1</a:t>
                      </a:r>
                      <a:endParaRPr lang="en-US" sz="1100">
                        <a:effectLst/>
                        <a:latin typeface="Calibri"/>
                        <a:ea typeface="Calibri"/>
                      </a:endParaRPr>
                    </a:p>
                  </a:txBody>
                  <a:tcPr marL="12297" marR="12297" marT="12297" marB="12297" anchor="b"/>
                </a:tc>
              </a:tr>
              <a:tr h="9779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PASAN MESH</a:t>
                      </a:r>
                      <a:endParaRPr lang="en-US" sz="1100">
                        <a:effectLst/>
                        <a:latin typeface="Calibri"/>
                        <a:ea typeface="Calibri"/>
                      </a:endParaRPr>
                    </a:p>
                  </a:txBody>
                  <a:tcPr marL="12297" marR="12297" marT="12297" marB="12297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628.6</a:t>
                      </a:r>
                      <a:endParaRPr lang="en-US" sz="1100">
                        <a:effectLst/>
                        <a:latin typeface="Calibri"/>
                        <a:ea typeface="Calibri"/>
                      </a:endParaRPr>
                    </a:p>
                  </a:txBody>
                  <a:tcPr marL="12297" marR="12297" marT="12297" marB="12297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41.4</a:t>
                      </a:r>
                      <a:endParaRPr lang="en-US" sz="1100">
                        <a:effectLst/>
                        <a:latin typeface="Calibri"/>
                        <a:ea typeface="Calibri"/>
                      </a:endParaRPr>
                    </a:p>
                  </a:txBody>
                  <a:tcPr marL="12297" marR="12297" marT="12297" marB="12297" anchor="b"/>
                </a:tc>
              </a:tr>
              <a:tr h="9779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PASAN IIIB MASK</a:t>
                      </a:r>
                      <a:endParaRPr lang="en-US" sz="1100">
                        <a:effectLst/>
                        <a:latin typeface="Calibri"/>
                        <a:ea typeface="Calibri"/>
                      </a:endParaRPr>
                    </a:p>
                  </a:txBody>
                  <a:tcPr marL="12297" marR="12297" marT="12297" marB="12297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575.4</a:t>
                      </a:r>
                      <a:endParaRPr lang="en-US" sz="1100">
                        <a:effectLst/>
                        <a:latin typeface="Calibri"/>
                        <a:ea typeface="Calibri"/>
                      </a:endParaRPr>
                    </a:p>
                  </a:txBody>
                  <a:tcPr marL="12297" marR="12297" marT="12297" marB="12297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41.2</a:t>
                      </a:r>
                      <a:endParaRPr lang="en-US" sz="1100">
                        <a:effectLst/>
                        <a:latin typeface="Calibri"/>
                        <a:ea typeface="Calibri"/>
                      </a:endParaRPr>
                    </a:p>
                  </a:txBody>
                  <a:tcPr marL="12297" marR="12297" marT="12297" marB="12297" anchor="b"/>
                </a:tc>
              </a:tr>
              <a:tr h="9779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PASAN IIIB MESH</a:t>
                      </a:r>
                      <a:endParaRPr lang="en-US" sz="1100">
                        <a:effectLst/>
                        <a:latin typeface="Calibri"/>
                        <a:ea typeface="Calibri"/>
                      </a:endParaRPr>
                    </a:p>
                  </a:txBody>
                  <a:tcPr marL="12297" marR="12297" marT="12297" marB="12297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579.2</a:t>
                      </a:r>
                      <a:endParaRPr lang="en-US" sz="1100">
                        <a:effectLst/>
                        <a:latin typeface="Calibri"/>
                        <a:ea typeface="Calibri"/>
                      </a:endParaRPr>
                    </a:p>
                  </a:txBody>
                  <a:tcPr marL="12297" marR="12297" marT="12297" marB="12297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41.2</a:t>
                      </a:r>
                      <a:endParaRPr lang="en-US" sz="1100">
                        <a:effectLst/>
                        <a:latin typeface="Calibri"/>
                        <a:ea typeface="Calibri"/>
                      </a:endParaRPr>
                    </a:p>
                  </a:txBody>
                  <a:tcPr marL="12297" marR="12297" marT="12297" marB="12297" anchor="b"/>
                </a:tc>
              </a:tr>
              <a:tr h="163028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Mean Power ± % Std Dev.</a:t>
                      </a:r>
                      <a:endParaRPr lang="en-US" sz="1100">
                        <a:effectLst/>
                        <a:latin typeface="Calibri"/>
                        <a:ea typeface="Calibri"/>
                      </a:endParaRPr>
                    </a:p>
                  </a:txBody>
                  <a:tcPr marL="12297" marR="12297" marT="12297" marB="12297" anchor="ctr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41.25 W ± 0.32%</a:t>
                      </a:r>
                      <a:endParaRPr lang="en-US" sz="1100" dirty="0">
                        <a:effectLst/>
                        <a:latin typeface="Calibri"/>
                        <a:ea typeface="Calibri"/>
                      </a:endParaRPr>
                    </a:p>
                  </a:txBody>
                  <a:tcPr marL="12297" marR="12297" marT="12297" marB="12297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51166140"/>
              </p:ext>
            </p:extLst>
          </p:nvPr>
        </p:nvGraphicFramePr>
        <p:xfrm>
          <a:off x="4788025" y="2106154"/>
          <a:ext cx="4176463" cy="449119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387128"/>
                <a:gridCol w="1389641"/>
                <a:gridCol w="1399694"/>
              </a:tblGrid>
              <a:tr h="97798"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400 (W/m</a:t>
                      </a:r>
                      <a:r>
                        <a:rPr lang="en-US" sz="1100" baseline="30000" dirty="0">
                          <a:effectLst/>
                        </a:rPr>
                        <a:t>2</a:t>
                      </a:r>
                      <a:r>
                        <a:rPr lang="en-US" sz="1100" dirty="0">
                          <a:effectLst/>
                        </a:rPr>
                        <a:t>)</a:t>
                      </a:r>
                      <a:endParaRPr lang="en-US" sz="1100" dirty="0">
                        <a:effectLst/>
                        <a:latin typeface="Calibri"/>
                        <a:ea typeface="Calibri"/>
                      </a:endParaRPr>
                    </a:p>
                  </a:txBody>
                  <a:tcPr marL="12297" marR="12297" marT="12297" marB="12297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9779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PASAN DECAY</a:t>
                      </a:r>
                      <a:endParaRPr lang="en-US" sz="1100" dirty="0">
                        <a:effectLst/>
                        <a:latin typeface="Calibri"/>
                        <a:ea typeface="Calibri"/>
                      </a:endParaRPr>
                    </a:p>
                  </a:txBody>
                  <a:tcPr marL="12297" marR="12297" marT="12297" marB="12297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400.0</a:t>
                      </a:r>
                      <a:endParaRPr lang="en-US" sz="1100">
                        <a:effectLst/>
                        <a:latin typeface="Calibri"/>
                        <a:ea typeface="Calibri"/>
                      </a:endParaRPr>
                    </a:p>
                  </a:txBody>
                  <a:tcPr marL="12297" marR="12297" marT="12297" marB="12297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27.0</a:t>
                      </a:r>
                      <a:endParaRPr lang="en-US" sz="1100">
                        <a:effectLst/>
                        <a:latin typeface="Calibri"/>
                        <a:ea typeface="Calibri"/>
                      </a:endParaRPr>
                    </a:p>
                  </a:txBody>
                  <a:tcPr marL="12297" marR="12297" marT="12297" marB="12297" anchor="b"/>
                </a:tc>
              </a:tr>
              <a:tr h="9779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PASAN MESH</a:t>
                      </a:r>
                      <a:endParaRPr lang="en-US" sz="1100" dirty="0">
                        <a:effectLst/>
                        <a:latin typeface="Calibri"/>
                        <a:ea typeface="Calibri"/>
                      </a:endParaRPr>
                    </a:p>
                  </a:txBody>
                  <a:tcPr marL="12297" marR="12297" marT="12297" marB="12297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403.7</a:t>
                      </a:r>
                      <a:endParaRPr lang="en-US" sz="1100">
                        <a:effectLst/>
                        <a:latin typeface="Calibri"/>
                        <a:ea typeface="Calibri"/>
                      </a:endParaRPr>
                    </a:p>
                  </a:txBody>
                  <a:tcPr marL="12297" marR="12297" marT="12297" marB="12297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27.2</a:t>
                      </a:r>
                      <a:endParaRPr lang="en-US" sz="1100">
                        <a:effectLst/>
                        <a:latin typeface="Calibri"/>
                        <a:ea typeface="Calibri"/>
                      </a:endParaRPr>
                    </a:p>
                  </a:txBody>
                  <a:tcPr marL="12297" marR="12297" marT="12297" marB="12297" anchor="b"/>
                </a:tc>
              </a:tr>
              <a:tr h="9779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PASAN IIIB MASK</a:t>
                      </a:r>
                      <a:endParaRPr lang="en-US" sz="1100">
                        <a:effectLst/>
                        <a:latin typeface="Calibri"/>
                        <a:ea typeface="Calibri"/>
                      </a:endParaRPr>
                    </a:p>
                  </a:txBody>
                  <a:tcPr marL="12297" marR="12297" marT="12297" marB="12297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388.2</a:t>
                      </a:r>
                      <a:endParaRPr lang="en-US" sz="1100" dirty="0">
                        <a:effectLst/>
                        <a:latin typeface="Calibri"/>
                        <a:ea typeface="Calibri"/>
                      </a:endParaRPr>
                    </a:p>
                  </a:txBody>
                  <a:tcPr marL="12297" marR="12297" marT="12297" marB="12297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27.2</a:t>
                      </a:r>
                      <a:endParaRPr lang="en-US" sz="1100">
                        <a:effectLst/>
                        <a:latin typeface="Calibri"/>
                        <a:ea typeface="Calibri"/>
                      </a:endParaRPr>
                    </a:p>
                  </a:txBody>
                  <a:tcPr marL="12297" marR="12297" marT="12297" marB="12297" anchor="b"/>
                </a:tc>
              </a:tr>
              <a:tr h="9779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PASAN IIIB MESH</a:t>
                      </a:r>
                      <a:endParaRPr lang="en-US" sz="1100">
                        <a:effectLst/>
                        <a:latin typeface="Calibri"/>
                        <a:ea typeface="Calibri"/>
                      </a:endParaRPr>
                    </a:p>
                  </a:txBody>
                  <a:tcPr marL="12297" marR="12297" marT="12297" marB="12297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387.1</a:t>
                      </a:r>
                      <a:endParaRPr lang="en-US" sz="1100" dirty="0">
                        <a:effectLst/>
                        <a:latin typeface="Calibri"/>
                        <a:ea typeface="Calibri"/>
                      </a:endParaRPr>
                    </a:p>
                  </a:txBody>
                  <a:tcPr marL="12297" marR="12297" marT="12297" marB="12297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27.2</a:t>
                      </a:r>
                      <a:endParaRPr lang="en-US" sz="1100">
                        <a:effectLst/>
                        <a:latin typeface="Calibri"/>
                        <a:ea typeface="Calibri"/>
                      </a:endParaRPr>
                    </a:p>
                  </a:txBody>
                  <a:tcPr marL="12297" marR="12297" marT="12297" marB="12297" anchor="b"/>
                </a:tc>
              </a:tr>
              <a:tr h="163028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Mean Power ± % Std Dev.</a:t>
                      </a:r>
                      <a:endParaRPr lang="en-US" sz="1100">
                        <a:effectLst/>
                        <a:latin typeface="Calibri"/>
                        <a:ea typeface="Calibri"/>
                      </a:endParaRPr>
                    </a:p>
                  </a:txBody>
                  <a:tcPr marL="12297" marR="12297" marT="12297" marB="12297" anchor="ctr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27.15 W ± 0.46%</a:t>
                      </a:r>
                      <a:endParaRPr lang="en-US" sz="1100" dirty="0">
                        <a:effectLst/>
                        <a:latin typeface="Calibri"/>
                        <a:ea typeface="Calibri"/>
                      </a:endParaRPr>
                    </a:p>
                  </a:txBody>
                  <a:tcPr marL="12297" marR="12297" marT="12297" marB="12297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97798"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200 (W/m</a:t>
                      </a:r>
                      <a:r>
                        <a:rPr lang="en-US" sz="1100" baseline="30000" dirty="0">
                          <a:effectLst/>
                        </a:rPr>
                        <a:t>2</a:t>
                      </a:r>
                      <a:r>
                        <a:rPr lang="en-US" sz="1100" dirty="0">
                          <a:effectLst/>
                        </a:rPr>
                        <a:t>)</a:t>
                      </a:r>
                      <a:endParaRPr lang="en-US" sz="1100" dirty="0">
                        <a:effectLst/>
                        <a:latin typeface="Calibri"/>
                        <a:ea typeface="Calibri"/>
                      </a:endParaRPr>
                    </a:p>
                  </a:txBody>
                  <a:tcPr marL="12297" marR="12297" marT="12297" marB="12297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9779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PASAN DECAY</a:t>
                      </a:r>
                      <a:endParaRPr lang="en-US" sz="1100">
                        <a:effectLst/>
                        <a:latin typeface="Calibri"/>
                        <a:ea typeface="Calibri"/>
                      </a:endParaRPr>
                    </a:p>
                  </a:txBody>
                  <a:tcPr marL="12297" marR="12297" marT="12297" marB="12297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202.7</a:t>
                      </a:r>
                      <a:endParaRPr lang="en-US" sz="1100" dirty="0">
                        <a:effectLst/>
                        <a:latin typeface="Calibri"/>
                        <a:ea typeface="Calibri"/>
                      </a:endParaRPr>
                    </a:p>
                  </a:txBody>
                  <a:tcPr marL="12297" marR="12297" marT="12297" marB="12297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12.5</a:t>
                      </a:r>
                      <a:endParaRPr lang="en-US" sz="1100">
                        <a:effectLst/>
                        <a:latin typeface="Calibri"/>
                        <a:ea typeface="Calibri"/>
                      </a:endParaRPr>
                    </a:p>
                  </a:txBody>
                  <a:tcPr marL="12297" marR="12297" marT="12297" marB="12297" anchor="b"/>
                </a:tc>
              </a:tr>
              <a:tr h="9779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PASAN MESH</a:t>
                      </a:r>
                      <a:endParaRPr lang="en-US" sz="1100">
                        <a:effectLst/>
                        <a:latin typeface="Calibri"/>
                        <a:ea typeface="Calibri"/>
                      </a:endParaRPr>
                    </a:p>
                  </a:txBody>
                  <a:tcPr marL="12297" marR="12297" marT="12297" marB="12297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189.9</a:t>
                      </a:r>
                      <a:endParaRPr lang="en-US" sz="1100" dirty="0">
                        <a:effectLst/>
                        <a:latin typeface="Calibri"/>
                        <a:ea typeface="Calibri"/>
                      </a:endParaRPr>
                    </a:p>
                  </a:txBody>
                  <a:tcPr marL="12297" marR="12297" marT="12297" marB="12297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12.7</a:t>
                      </a:r>
                      <a:endParaRPr lang="en-US" sz="1100">
                        <a:effectLst/>
                        <a:latin typeface="Calibri"/>
                        <a:ea typeface="Calibri"/>
                      </a:endParaRPr>
                    </a:p>
                  </a:txBody>
                  <a:tcPr marL="12297" marR="12297" marT="12297" marB="12297" anchor="b"/>
                </a:tc>
              </a:tr>
              <a:tr h="9779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PASAN IIIB MASK</a:t>
                      </a:r>
                      <a:endParaRPr lang="en-US" sz="1100">
                        <a:effectLst/>
                        <a:latin typeface="Calibri"/>
                        <a:ea typeface="Calibri"/>
                      </a:endParaRPr>
                    </a:p>
                  </a:txBody>
                  <a:tcPr marL="12297" marR="12297" marT="12297" marB="12297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193.6</a:t>
                      </a:r>
                      <a:endParaRPr lang="en-US" sz="1100" dirty="0">
                        <a:effectLst/>
                        <a:latin typeface="Calibri"/>
                        <a:ea typeface="Calibri"/>
                      </a:endParaRPr>
                    </a:p>
                  </a:txBody>
                  <a:tcPr marL="12297" marR="12297" marT="12297" marB="12297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12.7</a:t>
                      </a:r>
                      <a:endParaRPr lang="en-US" sz="1100">
                        <a:effectLst/>
                        <a:latin typeface="Calibri"/>
                        <a:ea typeface="Calibri"/>
                      </a:endParaRPr>
                    </a:p>
                  </a:txBody>
                  <a:tcPr marL="12297" marR="12297" marT="12297" marB="12297" anchor="b"/>
                </a:tc>
              </a:tr>
              <a:tr h="9779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PASAN IIIB MESH</a:t>
                      </a:r>
                      <a:endParaRPr lang="en-US" sz="1100">
                        <a:effectLst/>
                        <a:latin typeface="Calibri"/>
                        <a:ea typeface="Calibri"/>
                      </a:endParaRPr>
                    </a:p>
                  </a:txBody>
                  <a:tcPr marL="12297" marR="12297" marT="12297" marB="12297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188.6</a:t>
                      </a:r>
                      <a:endParaRPr lang="en-US" sz="1100" dirty="0">
                        <a:effectLst/>
                        <a:latin typeface="Calibri"/>
                        <a:ea typeface="Calibri"/>
                      </a:endParaRPr>
                    </a:p>
                  </a:txBody>
                  <a:tcPr marL="12297" marR="12297" marT="12297" marB="12297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12.4</a:t>
                      </a:r>
                      <a:endParaRPr lang="en-US" sz="1100">
                        <a:effectLst/>
                        <a:latin typeface="Calibri"/>
                        <a:ea typeface="Calibri"/>
                      </a:endParaRPr>
                    </a:p>
                  </a:txBody>
                  <a:tcPr marL="12297" marR="12297" marT="12297" marB="12297" anchor="b"/>
                </a:tc>
              </a:tr>
              <a:tr h="163028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Mean Power ± % Std Dev.</a:t>
                      </a:r>
                      <a:endParaRPr lang="en-US" sz="1100">
                        <a:effectLst/>
                        <a:latin typeface="Calibri"/>
                        <a:ea typeface="Calibri"/>
                      </a:endParaRPr>
                    </a:p>
                  </a:txBody>
                  <a:tcPr marL="12297" marR="12297" marT="12297" marB="12297" anchor="ctr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12.58 W ± 1.11%</a:t>
                      </a:r>
                      <a:endParaRPr lang="en-US" sz="1100" dirty="0">
                        <a:effectLst/>
                        <a:latin typeface="Calibri"/>
                        <a:ea typeface="Calibri"/>
                      </a:endParaRPr>
                    </a:p>
                  </a:txBody>
                  <a:tcPr marL="12297" marR="12297" marT="12297" marB="12297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97798"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100 (W/m</a:t>
                      </a:r>
                      <a:r>
                        <a:rPr lang="en-US" sz="1100" baseline="30000" dirty="0">
                          <a:effectLst/>
                        </a:rPr>
                        <a:t>2</a:t>
                      </a:r>
                      <a:r>
                        <a:rPr lang="en-US" sz="1100" dirty="0">
                          <a:effectLst/>
                        </a:rPr>
                        <a:t>)</a:t>
                      </a:r>
                      <a:endParaRPr lang="en-US" sz="1100" dirty="0">
                        <a:effectLst/>
                        <a:latin typeface="Calibri"/>
                        <a:ea typeface="Calibri"/>
                      </a:endParaRPr>
                    </a:p>
                  </a:txBody>
                  <a:tcPr marL="12297" marR="12297" marT="12297" marB="12297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9779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PASAN DECAY</a:t>
                      </a:r>
                      <a:endParaRPr lang="en-US" sz="1100">
                        <a:effectLst/>
                        <a:latin typeface="Calibri"/>
                        <a:ea typeface="Calibri"/>
                      </a:endParaRPr>
                    </a:p>
                  </a:txBody>
                  <a:tcPr marL="12297" marR="12297" marT="12297" marB="12297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101.2</a:t>
                      </a:r>
                      <a:endParaRPr lang="en-US" sz="1100">
                        <a:effectLst/>
                        <a:latin typeface="Calibri"/>
                        <a:ea typeface="Calibri"/>
                      </a:endParaRPr>
                    </a:p>
                  </a:txBody>
                  <a:tcPr marL="12297" marR="12297" marT="12297" marB="12297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5.3</a:t>
                      </a:r>
                      <a:endParaRPr lang="en-US" sz="1100" dirty="0">
                        <a:effectLst/>
                        <a:latin typeface="Calibri"/>
                        <a:ea typeface="Calibri"/>
                      </a:endParaRPr>
                    </a:p>
                  </a:txBody>
                  <a:tcPr marL="12297" marR="12297" marT="12297" marB="12297" anchor="b"/>
                </a:tc>
              </a:tr>
              <a:tr h="9779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PASAN MESH</a:t>
                      </a:r>
                      <a:endParaRPr lang="en-US" sz="1100" dirty="0">
                        <a:effectLst/>
                        <a:latin typeface="Calibri"/>
                        <a:ea typeface="Calibri"/>
                      </a:endParaRPr>
                    </a:p>
                  </a:txBody>
                  <a:tcPr marL="12297" marR="12297" marT="12297" marB="12297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115.5</a:t>
                      </a:r>
                      <a:endParaRPr lang="en-US" sz="1100">
                        <a:effectLst/>
                        <a:latin typeface="Calibri"/>
                        <a:ea typeface="Calibri"/>
                      </a:endParaRPr>
                    </a:p>
                  </a:txBody>
                  <a:tcPr marL="12297" marR="12297" marT="12297" marB="12297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5.7</a:t>
                      </a:r>
                      <a:endParaRPr lang="en-US" sz="1100" dirty="0">
                        <a:effectLst/>
                        <a:latin typeface="Calibri"/>
                        <a:ea typeface="Calibri"/>
                      </a:endParaRPr>
                    </a:p>
                  </a:txBody>
                  <a:tcPr marL="12297" marR="12297" marT="12297" marB="12297" anchor="b"/>
                </a:tc>
              </a:tr>
              <a:tr h="9779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PASAN IIIB MASK</a:t>
                      </a:r>
                      <a:endParaRPr lang="en-US" sz="1100">
                        <a:effectLst/>
                        <a:latin typeface="Calibri"/>
                        <a:ea typeface="Calibri"/>
                      </a:endParaRPr>
                    </a:p>
                  </a:txBody>
                  <a:tcPr marL="12297" marR="12297" marT="12297" marB="12297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96.9</a:t>
                      </a:r>
                      <a:endParaRPr lang="en-US" sz="1100">
                        <a:effectLst/>
                        <a:latin typeface="Calibri"/>
                        <a:ea typeface="Calibri"/>
                      </a:endParaRPr>
                    </a:p>
                  </a:txBody>
                  <a:tcPr marL="12297" marR="12297" marT="12297" marB="12297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5.5</a:t>
                      </a:r>
                      <a:endParaRPr lang="en-US" sz="1100" dirty="0">
                        <a:effectLst/>
                        <a:latin typeface="Calibri"/>
                        <a:ea typeface="Calibri"/>
                      </a:endParaRPr>
                    </a:p>
                  </a:txBody>
                  <a:tcPr marL="12297" marR="12297" marT="12297" marB="12297" anchor="b"/>
                </a:tc>
              </a:tr>
              <a:tr h="9779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PASAN IIIB MESH</a:t>
                      </a:r>
                      <a:endParaRPr lang="en-US" sz="1100">
                        <a:effectLst/>
                        <a:latin typeface="Calibri"/>
                        <a:ea typeface="Calibri"/>
                      </a:endParaRPr>
                    </a:p>
                  </a:txBody>
                  <a:tcPr marL="12297" marR="12297" marT="12297" marB="12297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91.9</a:t>
                      </a:r>
                      <a:endParaRPr lang="en-US" sz="1100">
                        <a:effectLst/>
                        <a:latin typeface="Calibri"/>
                        <a:ea typeface="Calibri"/>
                      </a:endParaRPr>
                    </a:p>
                  </a:txBody>
                  <a:tcPr marL="12297" marR="12297" marT="12297" marB="12297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5.5</a:t>
                      </a:r>
                      <a:endParaRPr lang="en-US" sz="1100" dirty="0">
                        <a:effectLst/>
                        <a:latin typeface="Calibri"/>
                        <a:ea typeface="Calibri"/>
                      </a:endParaRPr>
                    </a:p>
                  </a:txBody>
                  <a:tcPr marL="12297" marR="12297" marT="12297" marB="12297" anchor="b"/>
                </a:tc>
              </a:tr>
              <a:tr h="163028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Mean Power ± % Std Dev.</a:t>
                      </a:r>
                      <a:endParaRPr lang="en-US" sz="1100">
                        <a:effectLst/>
                        <a:latin typeface="Calibri"/>
                        <a:ea typeface="Calibri"/>
                      </a:endParaRPr>
                    </a:p>
                  </a:txBody>
                  <a:tcPr marL="12297" marR="12297" marT="12297" marB="12297" anchor="ctr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5.49 W ± 2.76%</a:t>
                      </a:r>
                      <a:endParaRPr lang="en-US" sz="1100" dirty="0">
                        <a:effectLst/>
                        <a:latin typeface="Calibri"/>
                        <a:ea typeface="Calibri"/>
                      </a:endParaRPr>
                    </a:p>
                  </a:txBody>
                  <a:tcPr marL="12297" marR="12297" marT="12297" marB="12297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0" name="Oval 19"/>
          <p:cNvSpPr/>
          <p:nvPr/>
        </p:nvSpPr>
        <p:spPr bwMode="auto">
          <a:xfrm>
            <a:off x="7524328" y="6205067"/>
            <a:ext cx="709333" cy="392285"/>
          </a:xfrm>
          <a:prstGeom prst="ellipse">
            <a:avLst/>
          </a:prstGeom>
          <a:noFill/>
          <a:ln w="25400">
            <a:solidFill>
              <a:srgbClr val="FF0000"/>
            </a:solidFill>
            <a:prstDash val="dash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175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7600" b="1" i="0" u="none" strike="noStrike" cap="none" normalizeH="0" baseline="0" smtClean="0">
              <a:ln>
                <a:noFill/>
              </a:ln>
              <a:solidFill>
                <a:srgbClr val="FFD624"/>
              </a:solidFill>
              <a:effectLst/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38014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 noChangeArrowheads="1"/>
          </p:cNvSpPr>
          <p:nvPr>
            <p:ph type="title"/>
          </p:nvPr>
        </p:nvSpPr>
        <p:spPr>
          <a:xfrm>
            <a:off x="395536" y="1052736"/>
            <a:ext cx="6840760" cy="936625"/>
          </a:xfrm>
        </p:spPr>
        <p:txBody>
          <a:bodyPr/>
          <a:lstStyle/>
          <a:p>
            <a:pPr algn="ctr"/>
            <a:r>
              <a:rPr lang="en-US" dirty="0" smtClean="0"/>
              <a:t>Non uniformity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419872" y="1844824"/>
            <a:ext cx="489654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00100" lvl="1" indent="-342900">
              <a:buFont typeface="Arial" pitchFamily="34" charset="0"/>
              <a:buChar char="•"/>
            </a:pPr>
            <a:r>
              <a:rPr lang="en-US" sz="2000" b="0" dirty="0" smtClean="0">
                <a:solidFill>
                  <a:schemeClr val="tx1"/>
                </a:solidFill>
              </a:rPr>
              <a:t>Low irradiance 100-200W/m</a:t>
            </a:r>
            <a:r>
              <a:rPr lang="en-US" sz="2000" b="0" baseline="30000" dirty="0" smtClean="0">
                <a:solidFill>
                  <a:schemeClr val="tx1"/>
                </a:solidFill>
              </a:rPr>
              <a:t>2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en-US" sz="2000" b="0" dirty="0" smtClean="0">
                <a:solidFill>
                  <a:schemeClr val="tx1"/>
                </a:solidFill>
              </a:rPr>
              <a:t>4 or 5 filters stacked together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en-US" sz="2000" b="0" dirty="0" smtClean="0">
                <a:solidFill>
                  <a:schemeClr val="tx1"/>
                </a:solidFill>
              </a:rPr>
              <a:t>No spaces among filters</a:t>
            </a:r>
            <a:endParaRPr lang="en-US" sz="2000" b="0" dirty="0">
              <a:solidFill>
                <a:schemeClr val="tx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51520" y="2636912"/>
            <a:ext cx="2808312" cy="1384995"/>
          </a:xfrm>
          <a:prstGeom prst="rect">
            <a:avLst/>
          </a:prstGeom>
          <a:ln w="28575">
            <a:solidFill>
              <a:srgbClr val="FFC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1"/>
            <a:r>
              <a:rPr lang="en-US" sz="2800" b="0" dirty="0">
                <a:solidFill>
                  <a:schemeClr val="tx1"/>
                </a:solidFill>
              </a:rPr>
              <a:t>S</a:t>
            </a:r>
            <a:r>
              <a:rPr lang="en-US" sz="2800" b="0" dirty="0" smtClean="0">
                <a:solidFill>
                  <a:schemeClr val="tx1"/>
                </a:solidFill>
              </a:rPr>
              <a:t>patial uniformity issues</a:t>
            </a:r>
          </a:p>
        </p:txBody>
      </p:sp>
      <p:sp>
        <p:nvSpPr>
          <p:cNvPr id="2" name="Down Arrow 1"/>
          <p:cNvSpPr/>
          <p:nvPr/>
        </p:nvSpPr>
        <p:spPr bwMode="auto">
          <a:xfrm rot="3787481">
            <a:off x="3300140" y="1994611"/>
            <a:ext cx="360040" cy="827866"/>
          </a:xfrm>
          <a:prstGeom prst="downArrow">
            <a:avLst/>
          </a:prstGeom>
          <a:solidFill>
            <a:srgbClr val="FFC000"/>
          </a:solidFill>
          <a:ln w="9525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175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7600" b="1" i="0" u="none" strike="noStrike" cap="none" normalizeH="0" baseline="0" smtClean="0">
              <a:ln>
                <a:noFill/>
              </a:ln>
              <a:solidFill>
                <a:srgbClr val="FFD624"/>
              </a:solidFill>
              <a:effectLst/>
              <a:latin typeface="Verdana" pitchFamily="34" charset="0"/>
            </a:endParaRPr>
          </a:p>
        </p:txBody>
      </p:sp>
      <p:sp>
        <p:nvSpPr>
          <p:cNvPr id="12" name="Down Arrow 11"/>
          <p:cNvSpPr/>
          <p:nvPr/>
        </p:nvSpPr>
        <p:spPr bwMode="auto">
          <a:xfrm rot="16200000">
            <a:off x="3692897" y="3173083"/>
            <a:ext cx="360040" cy="906089"/>
          </a:xfrm>
          <a:prstGeom prst="downArrow">
            <a:avLst/>
          </a:prstGeom>
          <a:solidFill>
            <a:srgbClr val="FFC000"/>
          </a:solidFill>
          <a:ln w="9525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175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7600" b="1" i="0" u="none" strike="noStrike" cap="none" normalizeH="0" baseline="0" smtClean="0">
              <a:ln>
                <a:noFill/>
              </a:ln>
              <a:solidFill>
                <a:srgbClr val="FFD624"/>
              </a:solidFill>
              <a:effectLst/>
              <a:latin typeface="Verdana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965922" y="3429000"/>
            <a:ext cx="427910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en-US" sz="2000" b="0" dirty="0" smtClean="0">
                <a:solidFill>
                  <a:schemeClr val="tx1"/>
                </a:solidFill>
              </a:rPr>
              <a:t>Indoor </a:t>
            </a:r>
            <a:r>
              <a:rPr lang="en-US" sz="2000" b="0" dirty="0" err="1" smtClean="0">
                <a:solidFill>
                  <a:schemeClr val="tx1"/>
                </a:solidFill>
              </a:rPr>
              <a:t>Isc</a:t>
            </a:r>
            <a:r>
              <a:rPr lang="en-US" sz="2000" b="0" dirty="0" smtClean="0">
                <a:solidFill>
                  <a:schemeClr val="tx1"/>
                </a:solidFill>
              </a:rPr>
              <a:t> deviation &gt; 10% </a:t>
            </a:r>
            <a:endParaRPr lang="en-US" sz="2000" b="0" baseline="30000" dirty="0" smtClean="0">
              <a:solidFill>
                <a:schemeClr val="tx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965922" y="3964994"/>
            <a:ext cx="3600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en-US" sz="2000" b="0" dirty="0" smtClean="0">
                <a:solidFill>
                  <a:schemeClr val="tx1"/>
                </a:solidFill>
              </a:rPr>
              <a:t>Visible Moiré pattern:</a:t>
            </a:r>
            <a:endParaRPr lang="en-US" sz="2000" b="0" baseline="30000" dirty="0" smtClean="0">
              <a:solidFill>
                <a:schemeClr val="tx1"/>
              </a:solidFill>
            </a:endParaRPr>
          </a:p>
        </p:txBody>
      </p:sp>
      <p:sp>
        <p:nvSpPr>
          <p:cNvPr id="15" name="Down Arrow 14"/>
          <p:cNvSpPr/>
          <p:nvPr/>
        </p:nvSpPr>
        <p:spPr bwMode="auto">
          <a:xfrm rot="16200000">
            <a:off x="3692897" y="3732039"/>
            <a:ext cx="360040" cy="906089"/>
          </a:xfrm>
          <a:prstGeom prst="downArrow">
            <a:avLst/>
          </a:prstGeom>
          <a:solidFill>
            <a:srgbClr val="FFC000"/>
          </a:solidFill>
          <a:ln w="9525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175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7600" b="1" i="0" u="none" strike="noStrike" cap="none" normalizeH="0" baseline="0" smtClean="0">
              <a:ln>
                <a:noFill/>
              </a:ln>
              <a:solidFill>
                <a:srgbClr val="FFD624"/>
              </a:solidFill>
              <a:effectLst/>
              <a:latin typeface="Verdana" pitchFamily="34" charset="0"/>
            </a:endParaRP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50121" b="62607"/>
          <a:stretch/>
        </p:blipFill>
        <p:spPr>
          <a:xfrm>
            <a:off x="6300192" y="4653135"/>
            <a:ext cx="2684982" cy="1872209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r="51427" b="58491"/>
          <a:stretch/>
        </p:blipFill>
        <p:spPr>
          <a:xfrm>
            <a:off x="3131840" y="4653135"/>
            <a:ext cx="2736304" cy="1872209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4214" b="54901"/>
          <a:stretch/>
        </p:blipFill>
        <p:spPr>
          <a:xfrm>
            <a:off x="179512" y="4653135"/>
            <a:ext cx="2520280" cy="1872209"/>
          </a:xfrm>
          <a:prstGeom prst="rect">
            <a:avLst/>
          </a:prstGeom>
        </p:spPr>
      </p:pic>
      <p:sp>
        <p:nvSpPr>
          <p:cNvPr id="25" name="CasellaDiTesto 10"/>
          <p:cNvSpPr txBox="1"/>
          <p:nvPr/>
        </p:nvSpPr>
        <p:spPr>
          <a:xfrm>
            <a:off x="1115616" y="5477162"/>
            <a:ext cx="17281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dirty="0" smtClean="0"/>
              <a:t>800 W/m</a:t>
            </a:r>
            <a:r>
              <a:rPr lang="it-IT" sz="2000" baseline="30000" dirty="0" smtClean="0"/>
              <a:t>2</a:t>
            </a:r>
            <a:endParaRPr lang="it-IT" sz="2000" baseline="30000" dirty="0"/>
          </a:p>
        </p:txBody>
      </p:sp>
      <p:sp>
        <p:nvSpPr>
          <p:cNvPr id="26" name="CasellaDiTesto 10"/>
          <p:cNvSpPr txBox="1"/>
          <p:nvPr/>
        </p:nvSpPr>
        <p:spPr>
          <a:xfrm>
            <a:off x="4283968" y="5477162"/>
            <a:ext cx="17281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dirty="0" smtClean="0"/>
              <a:t>400 W/m</a:t>
            </a:r>
            <a:r>
              <a:rPr lang="it-IT" sz="2000" baseline="30000" dirty="0" smtClean="0"/>
              <a:t>2</a:t>
            </a:r>
            <a:endParaRPr lang="it-IT" sz="2000" baseline="30000" dirty="0"/>
          </a:p>
        </p:txBody>
      </p:sp>
      <p:sp>
        <p:nvSpPr>
          <p:cNvPr id="27" name="CasellaDiTesto 10"/>
          <p:cNvSpPr txBox="1"/>
          <p:nvPr/>
        </p:nvSpPr>
        <p:spPr>
          <a:xfrm>
            <a:off x="7380312" y="5477162"/>
            <a:ext cx="17281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dirty="0" smtClean="0"/>
              <a:t>100 W/m</a:t>
            </a:r>
            <a:r>
              <a:rPr lang="it-IT" sz="2000" baseline="30000" dirty="0" smtClean="0"/>
              <a:t>2</a:t>
            </a:r>
            <a:endParaRPr lang="it-IT" sz="2000" baseline="30000" dirty="0"/>
          </a:p>
        </p:txBody>
      </p:sp>
      <p:sp>
        <p:nvSpPr>
          <p:cNvPr id="28" name="CasellaDiTesto 10"/>
          <p:cNvSpPr txBox="1"/>
          <p:nvPr/>
        </p:nvSpPr>
        <p:spPr>
          <a:xfrm>
            <a:off x="1475656" y="6165304"/>
            <a:ext cx="13681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dirty="0" smtClean="0"/>
              <a:t>1 mesh</a:t>
            </a:r>
            <a:endParaRPr lang="it-IT" sz="2000" baseline="30000" dirty="0"/>
          </a:p>
        </p:txBody>
      </p:sp>
      <p:sp>
        <p:nvSpPr>
          <p:cNvPr id="29" name="CasellaDiTesto 10"/>
          <p:cNvSpPr txBox="1"/>
          <p:nvPr/>
        </p:nvSpPr>
        <p:spPr>
          <a:xfrm>
            <a:off x="4427984" y="6125234"/>
            <a:ext cx="16561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dirty="0"/>
              <a:t>2</a:t>
            </a:r>
            <a:r>
              <a:rPr lang="it-IT" sz="2000" dirty="0" smtClean="0"/>
              <a:t> meshes</a:t>
            </a:r>
            <a:endParaRPr lang="it-IT" sz="2000" baseline="30000" dirty="0"/>
          </a:p>
        </p:txBody>
      </p:sp>
      <p:sp>
        <p:nvSpPr>
          <p:cNvPr id="30" name="CasellaDiTesto 10"/>
          <p:cNvSpPr txBox="1"/>
          <p:nvPr/>
        </p:nvSpPr>
        <p:spPr>
          <a:xfrm>
            <a:off x="7524328" y="6093296"/>
            <a:ext cx="17281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dirty="0"/>
              <a:t>5</a:t>
            </a:r>
            <a:r>
              <a:rPr lang="it-IT" sz="2000" dirty="0" smtClean="0"/>
              <a:t> meshes</a:t>
            </a:r>
            <a:endParaRPr lang="it-IT" sz="2000" baseline="30000" dirty="0"/>
          </a:p>
        </p:txBody>
      </p:sp>
    </p:spTree>
    <p:extLst>
      <p:ext uri="{BB962C8B-B14F-4D97-AF65-F5344CB8AC3E}">
        <p14:creationId xmlns:p14="http://schemas.microsoft.com/office/powerpoint/2010/main" val="1462900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 noChangeArrowheads="1"/>
          </p:cNvSpPr>
          <p:nvPr>
            <p:ph type="title"/>
          </p:nvPr>
        </p:nvSpPr>
        <p:spPr>
          <a:xfrm>
            <a:off x="251520" y="1142984"/>
            <a:ext cx="8229600" cy="936625"/>
          </a:xfrm>
        </p:spPr>
        <p:txBody>
          <a:bodyPr/>
          <a:lstStyle/>
          <a:p>
            <a:pPr algn="ctr"/>
            <a:r>
              <a:rPr lang="en-US" dirty="0" smtClean="0"/>
              <a:t>Mesh Filtering - improved filters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1591172" y="1967203"/>
            <a:ext cx="65527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en-US" sz="2000" b="0" dirty="0" smtClean="0">
                <a:solidFill>
                  <a:schemeClr val="tx1"/>
                </a:solidFill>
              </a:rPr>
              <a:t>&lt;&lt;</a:t>
            </a:r>
            <a:r>
              <a:rPr lang="en-US" sz="2000" b="0" dirty="0" err="1" smtClean="0">
                <a:solidFill>
                  <a:schemeClr val="tx1"/>
                </a:solidFill>
              </a:rPr>
              <a:t>uncalibrated</a:t>
            </a:r>
            <a:r>
              <a:rPr lang="en-US" sz="2000" b="0" dirty="0" smtClean="0">
                <a:solidFill>
                  <a:schemeClr val="tx1"/>
                </a:solidFill>
              </a:rPr>
              <a:t> mesh filters&gt;&gt;</a:t>
            </a:r>
            <a:endParaRPr lang="en-US" sz="2000" b="0" dirty="0">
              <a:solidFill>
                <a:schemeClr val="tx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8776" y="2992942"/>
            <a:ext cx="3393143" cy="274031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99992" y="2996952"/>
            <a:ext cx="3828640" cy="2617250"/>
          </a:xfrm>
          <a:prstGeom prst="rect">
            <a:avLst/>
          </a:prstGeom>
        </p:spPr>
      </p:pic>
      <p:sp>
        <p:nvSpPr>
          <p:cNvPr id="26" name="TextBox 8"/>
          <p:cNvSpPr txBox="1"/>
          <p:nvPr/>
        </p:nvSpPr>
        <p:spPr>
          <a:xfrm>
            <a:off x="3982690" y="5843731"/>
            <a:ext cx="241122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en-US" sz="2000" b="0" dirty="0" smtClean="0">
                <a:solidFill>
                  <a:schemeClr val="tx1"/>
                </a:solidFill>
              </a:rPr>
              <a:t>1.2 m width</a:t>
            </a:r>
            <a:endParaRPr lang="en-US" sz="2000" b="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7747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 noChangeArrowheads="1"/>
          </p:cNvSpPr>
          <p:nvPr>
            <p:ph type="title"/>
          </p:nvPr>
        </p:nvSpPr>
        <p:spPr>
          <a:xfrm>
            <a:off x="251520" y="1196231"/>
            <a:ext cx="8229600" cy="936625"/>
          </a:xfrm>
        </p:spPr>
        <p:txBody>
          <a:bodyPr/>
          <a:lstStyle/>
          <a:p>
            <a:pPr algn="ctr"/>
            <a:r>
              <a:rPr lang="en-US" dirty="0" smtClean="0"/>
              <a:t>Self-Reference method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5796136" y="3074679"/>
                <a:ext cx="2304256" cy="786369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lvl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1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𝑮</m:t>
                          </m:r>
                          <m:r>
                            <a:rPr lang="en-US" sz="2400" b="1" i="1" baseline="-25000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𝟐</m:t>
                          </m:r>
                        </m:num>
                        <m:den>
                          <m:r>
                            <a:rPr lang="en-US" sz="2400" b="1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𝑮</m:t>
                          </m:r>
                          <m:r>
                            <a:rPr lang="en-US" sz="2400" b="1" i="1" baseline="-25000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𝒔𝒄</m:t>
                          </m:r>
                        </m:den>
                      </m:f>
                      <m:r>
                        <a:rPr lang="en-US" sz="2400" b="1" i="1" smtClean="0">
                          <a:solidFill>
                            <a:srgbClr val="0070C0"/>
                          </a:solidFill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40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1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𝑰</m:t>
                          </m:r>
                          <m:r>
                            <a:rPr lang="en-US" sz="2400" b="1" i="1" baseline="-25000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𝒔𝒄</m:t>
                          </m:r>
                          <m:r>
                            <a:rPr lang="en-US" sz="2400" b="1" i="1" baseline="-25000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𝟑</m:t>
                          </m:r>
                          <m:r>
                            <a:rPr lang="en-US" sz="2400" b="1" i="1" baseline="-25000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𝑩</m:t>
                          </m:r>
                        </m:num>
                        <m:den>
                          <m:r>
                            <a:rPr lang="en-US" sz="2400" b="1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𝑰</m:t>
                          </m:r>
                          <m:r>
                            <a:rPr lang="en-US" sz="2400" b="1" i="1" baseline="-25000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𝒔𝒄𝑹𝑨𝑾</m:t>
                          </m:r>
                        </m:den>
                      </m:f>
                    </m:oMath>
                  </m:oMathPara>
                </a14:m>
                <a:endParaRPr lang="en-US" sz="2400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96136" y="3074679"/>
                <a:ext cx="2304256" cy="786369"/>
              </a:xfrm>
              <a:prstGeom prst="rect">
                <a:avLst/>
              </a:prstGeom>
              <a:blipFill rotWithShape="1">
                <a:blip r:embed="rId2"/>
                <a:stretch>
                  <a:fillRect b="-3101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1289596" y="3789040"/>
                <a:ext cx="4248472" cy="106048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dirty="0" smtClean="0">
                          <a:solidFill>
                            <a:srgbClr val="0070C0"/>
                          </a:solidFill>
                          <a:latin typeface="Cambria Math"/>
                        </a:rPr>
                        <m:t>𝑰</m:t>
                      </m:r>
                      <m:r>
                        <a:rPr lang="en-US" sz="2800" b="1" i="1" baseline="-25000" dirty="0" smtClean="0">
                          <a:solidFill>
                            <a:srgbClr val="0070C0"/>
                          </a:solidFill>
                          <a:latin typeface="Cambria Math"/>
                        </a:rPr>
                        <m:t>𝟐</m:t>
                      </m:r>
                      <m:r>
                        <a:rPr lang="en-US" sz="2800" b="1" i="1" dirty="0" smtClean="0">
                          <a:solidFill>
                            <a:srgbClr val="0070C0"/>
                          </a:solidFill>
                          <a:latin typeface="Cambria Math"/>
                        </a:rPr>
                        <m:t>=</m:t>
                      </m:r>
                      <m:r>
                        <a:rPr lang="en-US" sz="2800" b="1" i="1" dirty="0" smtClean="0">
                          <a:solidFill>
                            <a:srgbClr val="0070C0"/>
                          </a:solidFill>
                          <a:latin typeface="Cambria Math"/>
                        </a:rPr>
                        <m:t>𝑰</m:t>
                      </m:r>
                      <m:r>
                        <a:rPr lang="en-US" sz="2800" b="1" i="1" baseline="-25000" dirty="0" smtClean="0">
                          <a:solidFill>
                            <a:srgbClr val="0070C0"/>
                          </a:solidFill>
                          <a:latin typeface="Cambria Math"/>
                        </a:rPr>
                        <m:t>𝟏</m:t>
                      </m:r>
                      <m:r>
                        <a:rPr lang="en-US" sz="2800" b="1" i="1" dirty="0" smtClean="0">
                          <a:solidFill>
                            <a:srgbClr val="0070C0"/>
                          </a:solidFill>
                          <a:latin typeface="Cambria Math"/>
                        </a:rPr>
                        <m:t>+</m:t>
                      </m:r>
                      <m:r>
                        <a:rPr lang="en-US" sz="2800" i="1" dirty="0">
                          <a:solidFill>
                            <a:srgbClr val="0070C0"/>
                          </a:solidFill>
                          <a:latin typeface="Cambria Math"/>
                        </a:rPr>
                        <m:t>𝑰</m:t>
                      </m:r>
                      <m:r>
                        <a:rPr lang="en-US" sz="2800" i="1" baseline="-25000" dirty="0">
                          <a:solidFill>
                            <a:srgbClr val="0070C0"/>
                          </a:solidFill>
                          <a:latin typeface="Cambria Math"/>
                        </a:rPr>
                        <m:t>𝒔𝒄</m:t>
                      </m:r>
                      <m:r>
                        <a:rPr lang="en-US" sz="2800" i="1" baseline="-25000" dirty="0">
                          <a:solidFill>
                            <a:srgbClr val="0070C0"/>
                          </a:solidFill>
                          <a:latin typeface="Cambria Math"/>
                        </a:rPr>
                        <m:t>𝟑</m:t>
                      </m:r>
                      <m:r>
                        <a:rPr lang="en-US" sz="2800" i="1" baseline="-25000" dirty="0">
                          <a:solidFill>
                            <a:srgbClr val="0070C0"/>
                          </a:solidFill>
                          <a:latin typeface="Cambria Math"/>
                        </a:rPr>
                        <m:t>𝑩</m:t>
                      </m:r>
                      <m:r>
                        <a:rPr lang="en-US" sz="2800" b="1" i="1" dirty="0" smtClean="0">
                          <a:solidFill>
                            <a:srgbClr val="0070C0"/>
                          </a:solidFill>
                          <a:latin typeface="Cambria Math"/>
                        </a:rPr>
                        <m:t>−</m:t>
                      </m:r>
                      <m:r>
                        <a:rPr lang="en-US" sz="2800" b="1" i="1" dirty="0" smtClean="0">
                          <a:solidFill>
                            <a:srgbClr val="0070C0"/>
                          </a:solidFill>
                          <a:latin typeface="Cambria Math"/>
                        </a:rPr>
                        <m:t>𝑰𝒔𝒄</m:t>
                      </m:r>
                      <m:d>
                        <m:dPr>
                          <m:ctrlPr>
                            <a:rPr lang="en-US" sz="2800" b="1" i="1" dirty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2800" b="1" i="1" dirty="0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800" i="1" dirty="0">
                                  <a:solidFill>
                                    <a:srgbClr val="0070C0"/>
                                  </a:solidFill>
                                  <a:latin typeface="Cambria Math"/>
                                </a:rPr>
                                <m:t>𝑮</m:t>
                              </m:r>
                              <m:r>
                                <a:rPr lang="en-US" sz="2800" i="1" baseline="-25000" dirty="0">
                                  <a:solidFill>
                                    <a:srgbClr val="0070C0"/>
                                  </a:solidFill>
                                  <a:latin typeface="Cambria Math"/>
                                </a:rPr>
                                <m:t>𝟏</m:t>
                              </m:r>
                              <m:r>
                                <a:rPr lang="en-US" sz="2800" i="1" baseline="30000" dirty="0">
                                  <a:solidFill>
                                    <a:srgbClr val="0070C0"/>
                                  </a:solidFill>
                                  <a:latin typeface="Cambria Math"/>
                                </a:rPr>
                                <m:t>′</m:t>
                              </m:r>
                            </m:num>
                            <m:den>
                              <m:r>
                                <a:rPr lang="en-US" sz="2800" b="1" i="1" dirty="0" smtClean="0">
                                  <a:solidFill>
                                    <a:srgbClr val="0070C0"/>
                                  </a:solidFill>
                                  <a:latin typeface="Cambria Math"/>
                                </a:rPr>
                                <m:t>𝑮</m:t>
                              </m:r>
                              <m:r>
                                <a:rPr lang="en-US" sz="2800" b="1" i="1" baseline="-25000" dirty="0" smtClean="0">
                                  <a:solidFill>
                                    <a:srgbClr val="0070C0"/>
                                  </a:solidFill>
                                  <a:latin typeface="Cambria Math"/>
                                </a:rPr>
                                <m:t>𝒔𝒄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US" sz="2800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89596" y="3789040"/>
                <a:ext cx="4248472" cy="1060483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Box 8"/>
          <p:cNvSpPr txBox="1"/>
          <p:nvPr/>
        </p:nvSpPr>
        <p:spPr>
          <a:xfrm>
            <a:off x="-108520" y="2092786"/>
            <a:ext cx="74888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en-US" sz="2000" b="0" dirty="0" err="1" smtClean="0">
                <a:solidFill>
                  <a:schemeClr val="tx1"/>
                </a:solidFill>
              </a:rPr>
              <a:t>Isc</a:t>
            </a:r>
            <a:r>
              <a:rPr lang="en-US" sz="2000" b="0" dirty="0" smtClean="0">
                <a:solidFill>
                  <a:schemeClr val="tx1"/>
                </a:solidFill>
              </a:rPr>
              <a:t> of module measured with </a:t>
            </a:r>
            <a:r>
              <a:rPr lang="en-US" sz="2000" b="0" dirty="0" err="1" smtClean="0">
                <a:solidFill>
                  <a:schemeClr val="tx1"/>
                </a:solidFill>
              </a:rPr>
              <a:t>Pasan</a:t>
            </a:r>
            <a:r>
              <a:rPr lang="en-US" sz="2000" b="0" dirty="0" smtClean="0">
                <a:solidFill>
                  <a:schemeClr val="tx1"/>
                </a:solidFill>
              </a:rPr>
              <a:t> 3B as reference</a:t>
            </a:r>
            <a:endParaRPr lang="en-US" sz="2000" b="0" dirty="0">
              <a:solidFill>
                <a:schemeClr val="tx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-252536" y="2571744"/>
            <a:ext cx="576064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00100" lvl="1" indent="-342900">
              <a:buFont typeface="Arial" pitchFamily="34" charset="0"/>
              <a:buChar char="•"/>
            </a:pPr>
            <a:r>
              <a:rPr lang="en-US" sz="2000" b="0" dirty="0" smtClean="0">
                <a:solidFill>
                  <a:schemeClr val="tx1"/>
                </a:solidFill>
              </a:rPr>
              <a:t>Linearity check (IEC 60904-10)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en-US" sz="2000" b="0" dirty="0" smtClean="0">
                <a:solidFill>
                  <a:schemeClr val="tx1"/>
                </a:solidFill>
              </a:rPr>
              <a:t>MMF corrected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en-US" sz="2000" b="0" dirty="0" smtClean="0">
                <a:solidFill>
                  <a:schemeClr val="tx1"/>
                </a:solidFill>
              </a:rPr>
              <a:t>Determination of </a:t>
            </a:r>
            <a:r>
              <a:rPr lang="en-US" sz="2000" b="0" dirty="0" err="1" smtClean="0">
                <a:solidFill>
                  <a:schemeClr val="tx1"/>
                </a:solidFill>
              </a:rPr>
              <a:t>Isc</a:t>
            </a:r>
            <a:r>
              <a:rPr lang="en-US" sz="2000" b="0" dirty="0" smtClean="0">
                <a:solidFill>
                  <a:schemeClr val="tx1"/>
                </a:solidFill>
              </a:rPr>
              <a:t>(T)</a:t>
            </a:r>
            <a:endParaRPr lang="en-US" sz="2000" b="0" dirty="0">
              <a:solidFill>
                <a:schemeClr val="tx1"/>
              </a:solidFill>
            </a:endParaRPr>
          </a:p>
        </p:txBody>
      </p:sp>
      <p:sp>
        <p:nvSpPr>
          <p:cNvPr id="2" name="Curved Left Arrow 1"/>
          <p:cNvSpPr/>
          <p:nvPr/>
        </p:nvSpPr>
        <p:spPr bwMode="auto">
          <a:xfrm>
            <a:off x="5436096" y="2852936"/>
            <a:ext cx="690116" cy="1296144"/>
          </a:xfrm>
          <a:prstGeom prst="curvedLeftArrow">
            <a:avLst/>
          </a:prstGeom>
          <a:solidFill>
            <a:srgbClr val="00B0F0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175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7600" b="1" i="0" u="none" strike="noStrike" cap="none" normalizeH="0" baseline="0" smtClean="0">
              <a:ln>
                <a:noFill/>
              </a:ln>
              <a:solidFill>
                <a:srgbClr val="FFD624"/>
              </a:solidFill>
              <a:effectLst/>
              <a:latin typeface="Verdana" pitchFamily="34" charset="0"/>
            </a:endParaRPr>
          </a:p>
        </p:txBody>
      </p:sp>
      <p:sp>
        <p:nvSpPr>
          <p:cNvPr id="12" name="TextBox 8"/>
          <p:cNvSpPr txBox="1"/>
          <p:nvPr/>
        </p:nvSpPr>
        <p:spPr>
          <a:xfrm>
            <a:off x="-71470" y="5556609"/>
            <a:ext cx="321471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>
              <a:buFont typeface="Arial" pitchFamily="34" charset="0"/>
              <a:buChar char="•"/>
            </a:pPr>
            <a:r>
              <a:rPr lang="en-US" sz="2000" b="0" dirty="0" smtClean="0">
                <a:solidFill>
                  <a:schemeClr val="tx1"/>
                </a:solidFill>
              </a:rPr>
              <a:t> Rs correction </a:t>
            </a:r>
          </a:p>
          <a:p>
            <a:pPr lvl="1">
              <a:buFont typeface="Arial" pitchFamily="34" charset="0"/>
              <a:buChar char="•"/>
            </a:pPr>
            <a:r>
              <a:rPr lang="en-US" sz="2000" b="0" dirty="0" smtClean="0">
                <a:solidFill>
                  <a:schemeClr val="tx1"/>
                </a:solidFill>
              </a:rPr>
              <a:t> NO spectral mismatch (MMF=1)</a:t>
            </a:r>
            <a:endParaRPr lang="en-US" sz="2000" b="0" dirty="0">
              <a:solidFill>
                <a:schemeClr val="tx1"/>
              </a:solidFill>
            </a:endParaRPr>
          </a:p>
        </p:txBody>
      </p:sp>
      <p:sp>
        <p:nvSpPr>
          <p:cNvPr id="13" name="TextBox 8"/>
          <p:cNvSpPr txBox="1"/>
          <p:nvPr/>
        </p:nvSpPr>
        <p:spPr>
          <a:xfrm>
            <a:off x="-214346" y="5172030"/>
            <a:ext cx="35004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en-US" sz="2000" b="0" dirty="0" smtClean="0">
                <a:solidFill>
                  <a:schemeClr val="tx1"/>
                </a:solidFill>
              </a:rPr>
              <a:t>Further corrections:</a:t>
            </a:r>
            <a:endParaRPr lang="en-US" sz="2000" b="0" dirty="0">
              <a:solidFill>
                <a:schemeClr val="tx1"/>
              </a:solidFill>
            </a:endParaRPr>
          </a:p>
        </p:txBody>
      </p:sp>
      <p:sp>
        <p:nvSpPr>
          <p:cNvPr id="14" name="TextBox 8"/>
          <p:cNvSpPr txBox="1"/>
          <p:nvPr/>
        </p:nvSpPr>
        <p:spPr>
          <a:xfrm>
            <a:off x="6215074" y="4357694"/>
            <a:ext cx="27146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en-US" sz="2400" b="0" dirty="0" smtClean="0">
                <a:solidFill>
                  <a:srgbClr val="00B050"/>
                </a:solidFill>
              </a:rPr>
              <a:t>Envisaged by IEC 61853-1</a:t>
            </a:r>
            <a:endParaRPr lang="en-US" sz="2400" b="0" dirty="0">
              <a:solidFill>
                <a:srgbClr val="00B050"/>
              </a:solidFill>
            </a:endParaRPr>
          </a:p>
        </p:txBody>
      </p:sp>
      <p:sp>
        <p:nvSpPr>
          <p:cNvPr id="15" name="TextBox 8"/>
          <p:cNvSpPr txBox="1"/>
          <p:nvPr/>
        </p:nvSpPr>
        <p:spPr>
          <a:xfrm>
            <a:off x="4071934" y="5286388"/>
            <a:ext cx="35004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en-US" sz="2000" b="0" dirty="0" smtClean="0">
                <a:solidFill>
                  <a:schemeClr val="tx1"/>
                </a:solidFill>
              </a:rPr>
              <a:t>Advantages:</a:t>
            </a:r>
            <a:endParaRPr lang="en-US" sz="2000" b="0" dirty="0">
              <a:solidFill>
                <a:schemeClr val="tx1"/>
              </a:solidFill>
            </a:endParaRPr>
          </a:p>
        </p:txBody>
      </p:sp>
      <p:sp>
        <p:nvSpPr>
          <p:cNvPr id="16" name="TextBox 8"/>
          <p:cNvSpPr txBox="1"/>
          <p:nvPr/>
        </p:nvSpPr>
        <p:spPr>
          <a:xfrm>
            <a:off x="4000496" y="5715016"/>
            <a:ext cx="48577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>
              <a:buFont typeface="Arial" pitchFamily="34" charset="0"/>
              <a:buChar char="•"/>
            </a:pPr>
            <a:r>
              <a:rPr lang="en-US" sz="2000" b="0" dirty="0" smtClean="0">
                <a:solidFill>
                  <a:schemeClr val="tx1"/>
                </a:solidFill>
              </a:rPr>
              <a:t> ratio A</a:t>
            </a:r>
            <a:r>
              <a:rPr lang="en-US" sz="2000" b="0" baseline="-25000" dirty="0" smtClean="0">
                <a:solidFill>
                  <a:schemeClr val="tx1"/>
                </a:solidFill>
              </a:rPr>
              <a:t>DUT</a:t>
            </a:r>
            <a:r>
              <a:rPr lang="en-US" sz="2000" b="0" dirty="0" smtClean="0">
                <a:solidFill>
                  <a:schemeClr val="tx1"/>
                </a:solidFill>
              </a:rPr>
              <a:t>/</a:t>
            </a:r>
            <a:r>
              <a:rPr lang="en-US" sz="2000" b="0" dirty="0" err="1" smtClean="0">
                <a:solidFill>
                  <a:schemeClr val="tx1"/>
                </a:solidFill>
              </a:rPr>
              <a:t>A</a:t>
            </a:r>
            <a:r>
              <a:rPr lang="en-US" sz="2000" b="0" baseline="-25000" dirty="0" err="1" smtClean="0">
                <a:solidFill>
                  <a:schemeClr val="tx1"/>
                </a:solidFill>
              </a:rPr>
              <a:t>refcell</a:t>
            </a:r>
            <a:r>
              <a:rPr lang="en-US" sz="2000" b="0" baseline="-25000" dirty="0" smtClean="0">
                <a:solidFill>
                  <a:schemeClr val="tx1"/>
                </a:solidFill>
              </a:rPr>
              <a:t> </a:t>
            </a:r>
            <a:r>
              <a:rPr lang="en-US" sz="2000" b="0" dirty="0" smtClean="0">
                <a:solidFill>
                  <a:schemeClr val="tx1"/>
                </a:solidFill>
              </a:rPr>
              <a:t>≈ 100 </a:t>
            </a:r>
          </a:p>
          <a:p>
            <a:pPr lvl="1">
              <a:buFont typeface="Arial" pitchFamily="34" charset="0"/>
              <a:buChar char="•"/>
            </a:pPr>
            <a:r>
              <a:rPr lang="en-US" sz="2000" b="0" dirty="0" smtClean="0">
                <a:solidFill>
                  <a:schemeClr val="tx1"/>
                </a:solidFill>
              </a:rPr>
              <a:t> different geometry of the cells </a:t>
            </a:r>
            <a:endParaRPr lang="en-US" sz="2000" b="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2901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 noChangeArrowheads="1"/>
          </p:cNvSpPr>
          <p:nvPr>
            <p:ph type="title"/>
          </p:nvPr>
        </p:nvSpPr>
        <p:spPr>
          <a:xfrm>
            <a:off x="395536" y="1052736"/>
            <a:ext cx="8229600" cy="936625"/>
          </a:xfrm>
        </p:spPr>
        <p:txBody>
          <a:bodyPr/>
          <a:lstStyle/>
          <a:p>
            <a:pPr algn="ctr"/>
            <a:r>
              <a:rPr lang="en-US" dirty="0" err="1" smtClean="0"/>
              <a:t>Pasan</a:t>
            </a:r>
            <a:r>
              <a:rPr lang="en-US" dirty="0" smtClean="0"/>
              <a:t> 3B improved meshes (c-Si)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7834" y="1809379"/>
            <a:ext cx="6745003" cy="47159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56679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5"/>
          <p:cNvSpPr txBox="1">
            <a:spLocks noGrp="1" noChangeArrowheads="1"/>
          </p:cNvSpPr>
          <p:nvPr>
            <p:ph idx="1"/>
          </p:nvPr>
        </p:nvSpPr>
        <p:spPr bwMode="auto">
          <a:xfrm>
            <a:off x="539552" y="1447140"/>
            <a:ext cx="8229600" cy="50061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20019" tIns="10010" rIns="20019" bIns="10010">
            <a:spAutoFit/>
          </a:bodyPr>
          <a:lstStyle>
            <a:lvl1pPr algn="ctr" defTabSz="200025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ctr" defTabSz="200025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ctr" defTabSz="200025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300038" algn="ctr" defTabSz="200025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ctr" defTabSz="200025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20002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20002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20002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20002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buFontTx/>
              <a:buChar char="•"/>
            </a:pPr>
            <a:r>
              <a:rPr lang="en-US" sz="2000" b="0" dirty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Why the need for Energy </a:t>
            </a:r>
            <a:r>
              <a:rPr lang="en-US" sz="2000" b="0" dirty="0" smtClean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Rating</a:t>
            </a:r>
            <a:endParaRPr lang="en-US" sz="2000" b="0" dirty="0">
              <a:solidFill>
                <a:schemeClr val="accent2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3" algn="just">
              <a:spcBef>
                <a:spcPct val="50000"/>
              </a:spcBef>
              <a:buFontTx/>
              <a:buChar char="•"/>
            </a:pPr>
            <a:r>
              <a:rPr lang="en-US" sz="2000" b="0" dirty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Peak power (</a:t>
            </a:r>
            <a:r>
              <a:rPr lang="en-US" sz="2000" b="0" dirty="0" err="1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Wp</a:t>
            </a:r>
            <a:r>
              <a:rPr lang="en-US" sz="2000" b="0" dirty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) at Standard Test Conditions (STC) is currently the standard performance guide for modules</a:t>
            </a:r>
          </a:p>
          <a:p>
            <a:pPr lvl="3" algn="just">
              <a:buFontTx/>
              <a:buChar char="•"/>
            </a:pPr>
            <a:r>
              <a:rPr lang="en-US" sz="2000" b="0" dirty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2000" b="0" dirty="0" smtClean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End users need </a:t>
            </a:r>
            <a:r>
              <a:rPr lang="en-US" sz="2000" b="0" u="sng" dirty="0" smtClean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2000" b="0" u="sng" dirty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kWh NOT </a:t>
            </a:r>
            <a:r>
              <a:rPr lang="en-US" sz="2000" b="0" u="sng" dirty="0" err="1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Wp</a:t>
            </a:r>
            <a:r>
              <a:rPr lang="en-US" sz="2000" b="0" u="sng" dirty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!</a:t>
            </a:r>
          </a:p>
          <a:p>
            <a:pPr lvl="3" algn="just"/>
            <a:endParaRPr lang="en-US" sz="2000" b="0" u="sng" dirty="0" smtClean="0">
              <a:solidFill>
                <a:schemeClr val="accent2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3" algn="just"/>
            <a:endParaRPr lang="en-US" sz="2000" b="0" u="sng" dirty="0">
              <a:solidFill>
                <a:schemeClr val="accent2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3" algn="just"/>
            <a:endParaRPr lang="en-US" sz="2000" b="0" u="sng" dirty="0">
              <a:solidFill>
                <a:schemeClr val="accent2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just">
              <a:buFontTx/>
              <a:buChar char="•"/>
            </a:pPr>
            <a:r>
              <a:rPr lang="en-US" sz="2000" b="0" dirty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Energy Rating Procedure</a:t>
            </a:r>
          </a:p>
          <a:p>
            <a:pPr lvl="3" algn="just">
              <a:spcBef>
                <a:spcPct val="50000"/>
              </a:spcBef>
              <a:buFontTx/>
              <a:buChar char="•"/>
            </a:pPr>
            <a:r>
              <a:rPr lang="en-US" sz="2000" b="0" dirty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The performance is measured over a range of </a:t>
            </a:r>
            <a:r>
              <a:rPr lang="en-US" sz="2000" b="0" u="sng" dirty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irradiances</a:t>
            </a:r>
            <a:r>
              <a:rPr lang="en-US" sz="2000" b="0" dirty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and </a:t>
            </a:r>
            <a:r>
              <a:rPr lang="en-US" sz="2000" b="0" u="sng" dirty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temperatures</a:t>
            </a:r>
            <a:r>
              <a:rPr lang="en-US" sz="2000" b="0" dirty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to simulate the conditions that will be experienced outdoors</a:t>
            </a:r>
          </a:p>
          <a:p>
            <a:pPr lvl="3" algn="l">
              <a:buFontTx/>
              <a:buChar char="•"/>
            </a:pPr>
            <a:r>
              <a:rPr lang="en-US" sz="2000" b="0" dirty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Outdoor verification: The module is placed outdoors on the </a:t>
            </a:r>
            <a:r>
              <a:rPr lang="en-US" sz="2000" b="0" dirty="0" smtClean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Energy Rating (ENRA) fixed </a:t>
            </a:r>
            <a:r>
              <a:rPr lang="en-US" sz="2000" b="0" dirty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rack and continuously monitored for up to one year</a:t>
            </a:r>
          </a:p>
        </p:txBody>
      </p:sp>
      <p:graphicFrame>
        <p:nvGraphicFramePr>
          <p:cNvPr id="5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31143859"/>
              </p:ext>
            </p:extLst>
          </p:nvPr>
        </p:nvGraphicFramePr>
        <p:xfrm>
          <a:off x="7269360" y="2924944"/>
          <a:ext cx="1335088" cy="1371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70" name="Clip" r:id="rId3" imgW="766267" imgH="758038" progId="MS_ClipArt_Gallery.2">
                  <p:embed/>
                </p:oleObj>
              </mc:Choice>
              <mc:Fallback>
                <p:oleObj name="Clip" r:id="rId3" imgW="766267" imgH="758038" progId="MS_ClipArt_Gallery.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69360" y="2924944"/>
                        <a:ext cx="1335088" cy="1371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144786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 noChangeArrowheads="1"/>
          </p:cNvSpPr>
          <p:nvPr>
            <p:ph type="title"/>
          </p:nvPr>
        </p:nvSpPr>
        <p:spPr>
          <a:xfrm>
            <a:off x="395536" y="1052736"/>
            <a:ext cx="8229600" cy="936625"/>
          </a:xfrm>
        </p:spPr>
        <p:txBody>
          <a:bodyPr/>
          <a:lstStyle/>
          <a:p>
            <a:pPr algn="ctr"/>
            <a:r>
              <a:rPr lang="en-US" dirty="0" err="1" smtClean="0"/>
              <a:t>Pasan</a:t>
            </a:r>
            <a:r>
              <a:rPr lang="en-US" dirty="0" smtClean="0"/>
              <a:t> 3B improved meshes (</a:t>
            </a:r>
            <a:r>
              <a:rPr lang="en-US" dirty="0" err="1" smtClean="0"/>
              <a:t>CdTe</a:t>
            </a:r>
            <a:r>
              <a:rPr lang="en-US" dirty="0" smtClean="0"/>
              <a:t>)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5616" y="1868488"/>
            <a:ext cx="6912768" cy="47028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2241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 noChangeArrowheads="1"/>
          </p:cNvSpPr>
          <p:nvPr>
            <p:ph type="title"/>
          </p:nvPr>
        </p:nvSpPr>
        <p:spPr>
          <a:xfrm>
            <a:off x="179512" y="1124223"/>
            <a:ext cx="8640960" cy="936625"/>
          </a:xfrm>
        </p:spPr>
        <p:txBody>
          <a:bodyPr/>
          <a:lstStyle/>
          <a:p>
            <a:pPr algn="ctr"/>
            <a:r>
              <a:rPr lang="en-US" sz="2800" dirty="0" smtClean="0"/>
              <a:t>Comparing indoor and outdoor methods</a:t>
            </a:r>
            <a:endParaRPr lang="en-US" sz="2800" dirty="0"/>
          </a:p>
        </p:txBody>
      </p:sp>
      <p:sp>
        <p:nvSpPr>
          <p:cNvPr id="22" name="TextBox 21"/>
          <p:cNvSpPr txBox="1"/>
          <p:nvPr/>
        </p:nvSpPr>
        <p:spPr>
          <a:xfrm>
            <a:off x="6876256" y="1959223"/>
            <a:ext cx="1800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en-US" sz="2400" b="0" dirty="0" err="1" smtClean="0">
                <a:solidFill>
                  <a:schemeClr val="accent2"/>
                </a:solidFill>
              </a:rPr>
              <a:t>CdTe</a:t>
            </a:r>
            <a:endParaRPr lang="en-US" sz="2400" b="0" dirty="0" smtClean="0">
              <a:solidFill>
                <a:schemeClr val="accent2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-324545" y="1924665"/>
            <a:ext cx="4104457" cy="48167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00100" lvl="1" indent="-342900">
              <a:buFont typeface="Arial" pitchFamily="34" charset="0"/>
              <a:buChar char="•"/>
            </a:pPr>
            <a:r>
              <a:rPr lang="en-US" sz="2400" b="0" dirty="0" smtClean="0">
                <a:solidFill>
                  <a:schemeClr val="accent2"/>
                </a:solidFill>
              </a:rPr>
              <a:t>indoor  </a:t>
            </a:r>
          </a:p>
          <a:p>
            <a:pPr lvl="1"/>
            <a:r>
              <a:rPr lang="en-US" sz="2400" b="0" dirty="0" smtClean="0">
                <a:solidFill>
                  <a:schemeClr val="accent2"/>
                </a:solidFill>
              </a:rPr>
              <a:t>   (mesh &amp; decay)</a:t>
            </a:r>
          </a:p>
          <a:p>
            <a:pPr marL="800100" lvl="1" indent="-342900">
              <a:buFont typeface="Arial" pitchFamily="34" charset="0"/>
              <a:buChar char="•"/>
            </a:pPr>
            <a:endParaRPr lang="en-US" sz="800" b="0" dirty="0" smtClean="0">
              <a:solidFill>
                <a:schemeClr val="accent2"/>
              </a:solidFill>
            </a:endParaRPr>
          </a:p>
          <a:p>
            <a:pPr marL="800100" lvl="1" indent="-342900">
              <a:buFont typeface="Arial" pitchFamily="34" charset="0"/>
              <a:buChar char="•"/>
            </a:pPr>
            <a:r>
              <a:rPr lang="en-US" sz="2400" b="0" dirty="0" smtClean="0">
                <a:solidFill>
                  <a:schemeClr val="accent2"/>
                </a:solidFill>
              </a:rPr>
              <a:t>outdoor tracker </a:t>
            </a:r>
          </a:p>
          <a:p>
            <a:pPr marL="800100" lvl="1" indent="-342900">
              <a:buFont typeface="Arial" pitchFamily="34" charset="0"/>
              <a:buChar char="•"/>
            </a:pPr>
            <a:endParaRPr lang="en-US" sz="1000" b="0" dirty="0">
              <a:solidFill>
                <a:schemeClr val="accent2"/>
              </a:solidFill>
            </a:endParaRPr>
          </a:p>
          <a:p>
            <a:pPr marL="800100" lvl="1" indent="-342900">
              <a:buFont typeface="Arial" pitchFamily="34" charset="0"/>
              <a:buChar char="•"/>
            </a:pPr>
            <a:r>
              <a:rPr lang="en-US" sz="2400" b="0" dirty="0" smtClean="0">
                <a:solidFill>
                  <a:schemeClr val="accent2"/>
                </a:solidFill>
              </a:rPr>
              <a:t>Average of 2 </a:t>
            </a:r>
          </a:p>
          <a:p>
            <a:pPr lvl="1"/>
            <a:r>
              <a:rPr lang="en-US" sz="2400" b="0" dirty="0">
                <a:solidFill>
                  <a:schemeClr val="accent2"/>
                </a:solidFill>
              </a:rPr>
              <a:t> </a:t>
            </a:r>
            <a:r>
              <a:rPr lang="en-US" sz="2400" b="0" dirty="0" smtClean="0">
                <a:solidFill>
                  <a:schemeClr val="accent2"/>
                </a:solidFill>
              </a:rPr>
              <a:t>  data sets for </a:t>
            </a:r>
          </a:p>
          <a:p>
            <a:pPr lvl="1"/>
            <a:r>
              <a:rPr lang="en-US" sz="2400" b="0" dirty="0">
                <a:solidFill>
                  <a:schemeClr val="accent2"/>
                </a:solidFill>
              </a:rPr>
              <a:t> </a:t>
            </a:r>
            <a:r>
              <a:rPr lang="en-US" sz="2400" b="0" dirty="0" smtClean="0">
                <a:solidFill>
                  <a:schemeClr val="accent2"/>
                </a:solidFill>
              </a:rPr>
              <a:t>  each plotted </a:t>
            </a:r>
          </a:p>
          <a:p>
            <a:pPr lvl="1"/>
            <a:r>
              <a:rPr lang="en-US" sz="2400" b="0" dirty="0">
                <a:solidFill>
                  <a:schemeClr val="accent2"/>
                </a:solidFill>
              </a:rPr>
              <a:t> </a:t>
            </a:r>
            <a:r>
              <a:rPr lang="en-US" sz="2400" b="0" dirty="0" smtClean="0">
                <a:solidFill>
                  <a:schemeClr val="accent2"/>
                </a:solidFill>
              </a:rPr>
              <a:t>  surface </a:t>
            </a:r>
          </a:p>
          <a:p>
            <a:pPr marL="800100" lvl="1" indent="-342900">
              <a:buFont typeface="Arial" pitchFamily="34" charset="0"/>
              <a:buChar char="•"/>
            </a:pPr>
            <a:endParaRPr lang="en-US" sz="2400" b="0" dirty="0">
              <a:solidFill>
                <a:schemeClr val="accent2"/>
              </a:solidFill>
            </a:endParaRPr>
          </a:p>
          <a:p>
            <a:pPr lvl="1"/>
            <a:r>
              <a:rPr lang="en-US" sz="2400" b="0" dirty="0" err="1" smtClean="0">
                <a:solidFill>
                  <a:schemeClr val="accent2"/>
                </a:solidFill>
              </a:rPr>
              <a:t>Avg</a:t>
            </a:r>
            <a:r>
              <a:rPr lang="en-US" sz="2400" b="0" dirty="0" smtClean="0">
                <a:solidFill>
                  <a:schemeClr val="accent2"/>
                </a:solidFill>
              </a:rPr>
              <a:t> % difference: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en-US" sz="2400" b="0" dirty="0" smtClean="0">
                <a:solidFill>
                  <a:schemeClr val="accent2"/>
                </a:solidFill>
              </a:rPr>
              <a:t>Poly-Si  ~1%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en-US" sz="2400" b="0" dirty="0" err="1" smtClean="0">
                <a:solidFill>
                  <a:schemeClr val="accent2"/>
                </a:solidFill>
              </a:rPr>
              <a:t>CdTe</a:t>
            </a:r>
            <a:r>
              <a:rPr lang="en-US" sz="2400" b="0" dirty="0" smtClean="0">
                <a:solidFill>
                  <a:schemeClr val="accent2"/>
                </a:solidFill>
              </a:rPr>
              <a:t>     ~1%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en-US" sz="2400" b="0" dirty="0" smtClean="0">
                <a:solidFill>
                  <a:schemeClr val="accent2"/>
                </a:solidFill>
              </a:rPr>
              <a:t>CIS       ~2%</a:t>
            </a:r>
          </a:p>
        </p:txBody>
      </p:sp>
      <p:pic>
        <p:nvPicPr>
          <p:cNvPr id="1027" name="Picture 3" descr="C:\Users\presentation\Desktop\61853 paper EUPVSEC 12\draft5\CdTe-poster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3160" y="2350738"/>
            <a:ext cx="5985344" cy="37425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08716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 noChangeArrowheads="1"/>
          </p:cNvSpPr>
          <p:nvPr>
            <p:ph type="title"/>
          </p:nvPr>
        </p:nvSpPr>
        <p:spPr>
          <a:xfrm>
            <a:off x="158824" y="1052736"/>
            <a:ext cx="8229600" cy="936625"/>
          </a:xfrm>
        </p:spPr>
        <p:txBody>
          <a:bodyPr/>
          <a:lstStyle/>
          <a:p>
            <a:pPr algn="ctr"/>
            <a:r>
              <a:rPr lang="en-US" dirty="0" smtClean="0"/>
              <a:t>Comparing outdoor methods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007604" y="1928802"/>
            <a:ext cx="20882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en-US" sz="2400" b="0" dirty="0" smtClean="0">
                <a:solidFill>
                  <a:schemeClr val="accent2"/>
                </a:solidFill>
              </a:rPr>
              <a:t>Poly-Si</a:t>
            </a: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9096321"/>
              </p:ext>
            </p:extLst>
          </p:nvPr>
        </p:nvGraphicFramePr>
        <p:xfrm>
          <a:off x="107504" y="3068960"/>
          <a:ext cx="4248471" cy="208823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892596"/>
                <a:gridCol w="806793"/>
                <a:gridCol w="849694"/>
                <a:gridCol w="849694"/>
                <a:gridCol w="849694"/>
              </a:tblGrid>
              <a:tr h="298319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 err="1" smtClean="0">
                          <a:effectLst/>
                        </a:rPr>
                        <a:t>P</a:t>
                      </a:r>
                      <a:r>
                        <a:rPr lang="en-US" sz="1600" u="none" strike="noStrike" baseline="-25000" dirty="0" err="1" smtClean="0">
                          <a:effectLst/>
                        </a:rPr>
                        <a:t>max</a:t>
                      </a:r>
                      <a:r>
                        <a:rPr lang="en-US" sz="1600" u="none" strike="noStrike" dirty="0" smtClean="0">
                          <a:effectLst/>
                        </a:rPr>
                        <a:t>(W)</a:t>
                      </a:r>
                      <a:endParaRPr lang="en-US" sz="1600" b="0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u="none" strike="noStrike" dirty="0">
                          <a:effectLst/>
                        </a:rPr>
                        <a:t>25</a:t>
                      </a:r>
                      <a:endParaRPr lang="en-US" sz="1200" b="1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u="none" strike="noStrike" dirty="0">
                          <a:effectLst/>
                        </a:rPr>
                        <a:t>35</a:t>
                      </a:r>
                      <a:endParaRPr lang="en-US" sz="1200" b="1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u="none" strike="noStrike" dirty="0">
                          <a:effectLst/>
                        </a:rPr>
                        <a:t>45</a:t>
                      </a:r>
                      <a:endParaRPr lang="en-US" sz="1200" b="1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u="none" strike="noStrike" dirty="0">
                          <a:effectLst/>
                        </a:rPr>
                        <a:t>55</a:t>
                      </a:r>
                      <a:endParaRPr lang="en-US" sz="1200" b="1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9831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u="none" strike="noStrike" dirty="0">
                          <a:effectLst/>
                        </a:rPr>
                        <a:t>100</a:t>
                      </a:r>
                      <a:endParaRPr lang="en-US" sz="1200" b="1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5.03</a:t>
                      </a:r>
                      <a:endParaRPr lang="en-US" sz="1600" b="0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-</a:t>
                      </a:r>
                      <a:endParaRPr lang="en-US" sz="16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-</a:t>
                      </a:r>
                      <a:endParaRPr lang="en-US" sz="1600" b="0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-</a:t>
                      </a:r>
                      <a:endParaRPr lang="en-US" sz="16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9831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u="none" strike="noStrike" dirty="0">
                          <a:effectLst/>
                        </a:rPr>
                        <a:t>200</a:t>
                      </a:r>
                      <a:endParaRPr lang="en-US" sz="1200" b="1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10.15</a:t>
                      </a:r>
                      <a:endParaRPr lang="en-US" sz="1600" b="0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9.63</a:t>
                      </a:r>
                      <a:endParaRPr lang="en-US" sz="1600" b="0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-</a:t>
                      </a:r>
                      <a:endParaRPr lang="en-US" sz="16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-</a:t>
                      </a:r>
                      <a:endParaRPr lang="en-US" sz="16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9831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u="none" strike="noStrike" dirty="0">
                          <a:effectLst/>
                        </a:rPr>
                        <a:t>400</a:t>
                      </a:r>
                      <a:endParaRPr lang="en-US" sz="1200" b="1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21.74</a:t>
                      </a:r>
                      <a:endParaRPr lang="en-US" sz="1600" b="0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20.62</a:t>
                      </a:r>
                      <a:endParaRPr lang="en-US" sz="1600" b="0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18.74</a:t>
                      </a:r>
                      <a:endParaRPr lang="en-US" sz="1600" b="0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17.69</a:t>
                      </a:r>
                      <a:endParaRPr lang="en-US" sz="16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9831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u="none" strike="noStrike" dirty="0">
                          <a:effectLst/>
                        </a:rPr>
                        <a:t>600</a:t>
                      </a:r>
                      <a:endParaRPr lang="en-US" sz="1200" b="1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32.66</a:t>
                      </a:r>
                      <a:endParaRPr lang="en-US" sz="16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31.74</a:t>
                      </a:r>
                      <a:endParaRPr lang="en-US" sz="1600" b="0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30.09</a:t>
                      </a:r>
                      <a:endParaRPr lang="en-US" sz="1600" b="0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27.06</a:t>
                      </a:r>
                      <a:endParaRPr lang="en-US" sz="16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9831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u="none" strike="noStrike" dirty="0">
                          <a:effectLst/>
                        </a:rPr>
                        <a:t>800</a:t>
                      </a:r>
                      <a:endParaRPr lang="en-US" sz="1200" b="1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42.57</a:t>
                      </a:r>
                      <a:endParaRPr lang="en-US" sz="1600" b="0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41.27</a:t>
                      </a:r>
                      <a:endParaRPr lang="en-US" sz="1600" b="0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39.72</a:t>
                      </a:r>
                      <a:endParaRPr lang="en-US" sz="1600" b="0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36.31</a:t>
                      </a:r>
                      <a:endParaRPr lang="en-US" sz="1600" b="0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9831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u="none" strike="noStrike" dirty="0">
                          <a:effectLst/>
                        </a:rPr>
                        <a:t>1000</a:t>
                      </a:r>
                      <a:endParaRPr lang="en-US" sz="1200" b="1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-</a:t>
                      </a:r>
                      <a:endParaRPr lang="en-US" sz="16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-</a:t>
                      </a:r>
                      <a:endParaRPr lang="en-US" sz="16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48.99</a:t>
                      </a:r>
                      <a:endParaRPr lang="en-US" sz="1600" b="0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44.24</a:t>
                      </a:r>
                      <a:endParaRPr lang="en-US" sz="1600" b="0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16823919"/>
              </p:ext>
            </p:extLst>
          </p:nvPr>
        </p:nvGraphicFramePr>
        <p:xfrm>
          <a:off x="4499990" y="4365104"/>
          <a:ext cx="4248473" cy="201739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037029"/>
                <a:gridCol w="802861"/>
                <a:gridCol w="802861"/>
                <a:gridCol w="802861"/>
                <a:gridCol w="802861"/>
              </a:tblGrid>
              <a:tr h="47945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 smtClean="0">
                          <a:effectLst/>
                        </a:rPr>
                        <a:t>out-ENRA </a:t>
                      </a:r>
                      <a:r>
                        <a:rPr lang="en-US" sz="1600" u="none" strike="noStrike" dirty="0">
                          <a:effectLst/>
                        </a:rPr>
                        <a:t>(%)</a:t>
                      </a:r>
                      <a:endParaRPr lang="en-US" sz="1600" b="1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u="none" strike="noStrike" dirty="0">
                          <a:effectLst/>
                        </a:rPr>
                        <a:t>25</a:t>
                      </a:r>
                      <a:endParaRPr lang="en-US" sz="1200" b="1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u="none" strike="noStrike" dirty="0">
                          <a:effectLst/>
                        </a:rPr>
                        <a:t>35</a:t>
                      </a:r>
                      <a:endParaRPr lang="en-US" sz="1200" b="1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u="none" strike="noStrike" dirty="0">
                          <a:effectLst/>
                        </a:rPr>
                        <a:t>45</a:t>
                      </a:r>
                      <a:endParaRPr lang="en-US" sz="1200" b="1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u="none" strike="noStrike" dirty="0">
                          <a:effectLst/>
                        </a:rPr>
                        <a:t>55</a:t>
                      </a:r>
                      <a:endParaRPr lang="en-US" sz="1200" b="1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432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u="none" strike="noStrike" dirty="0">
                          <a:effectLst/>
                        </a:rPr>
                        <a:t>100</a:t>
                      </a:r>
                      <a:endParaRPr lang="en-US" sz="1200" b="1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2.28</a:t>
                      </a:r>
                      <a:endParaRPr lang="en-US" sz="1600" b="0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-</a:t>
                      </a:r>
                      <a:endParaRPr lang="en-US" sz="1600" b="0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-</a:t>
                      </a:r>
                      <a:endParaRPr lang="en-US" sz="1600" b="0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-</a:t>
                      </a:r>
                      <a:endParaRPr lang="en-US" sz="16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24432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u="none" strike="noStrike" dirty="0">
                          <a:effectLst/>
                        </a:rPr>
                        <a:t>200</a:t>
                      </a:r>
                      <a:endParaRPr lang="en-US" sz="1200" b="1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0.34</a:t>
                      </a:r>
                      <a:endParaRPr lang="en-US" sz="1600" b="0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2.35</a:t>
                      </a:r>
                      <a:endParaRPr lang="en-US" sz="1600" b="0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-</a:t>
                      </a:r>
                      <a:endParaRPr lang="en-US" sz="16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-</a:t>
                      </a:r>
                      <a:endParaRPr lang="en-US" sz="16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24432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u="none" strike="noStrike">
                          <a:effectLst/>
                        </a:rPr>
                        <a:t>400</a:t>
                      </a:r>
                      <a:endParaRPr lang="en-US" sz="1200" b="1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1.35</a:t>
                      </a:r>
                      <a:endParaRPr lang="en-US" sz="1600" b="0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1.92</a:t>
                      </a:r>
                      <a:endParaRPr lang="en-US" sz="1600" b="0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3.16</a:t>
                      </a:r>
                      <a:endParaRPr lang="en-US" sz="1600" b="0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3.57</a:t>
                      </a:r>
                      <a:endParaRPr lang="en-US" sz="16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24432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u="none" strike="noStrike">
                          <a:effectLst/>
                        </a:rPr>
                        <a:t>600</a:t>
                      </a:r>
                      <a:endParaRPr lang="en-US" sz="1200" b="1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0.81</a:t>
                      </a:r>
                      <a:endParaRPr lang="en-US" sz="1600" b="0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2.94</a:t>
                      </a:r>
                      <a:endParaRPr lang="en-US" sz="1600" b="0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2.39</a:t>
                      </a:r>
                      <a:endParaRPr lang="en-US" sz="1600" b="0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3.05</a:t>
                      </a:r>
                      <a:endParaRPr lang="en-US" sz="16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24432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u="none" strike="noStrike">
                          <a:effectLst/>
                        </a:rPr>
                        <a:t>800</a:t>
                      </a:r>
                      <a:endParaRPr lang="en-US" sz="1200" b="1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1.71</a:t>
                      </a:r>
                      <a:endParaRPr lang="en-US" sz="16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0.55</a:t>
                      </a:r>
                      <a:endParaRPr lang="en-US" sz="1600" b="0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2.33</a:t>
                      </a:r>
                      <a:endParaRPr lang="en-US" sz="1600" b="0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2.54</a:t>
                      </a:r>
                      <a:endParaRPr lang="en-US" sz="1600" b="0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24432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u="none" strike="noStrike" dirty="0">
                          <a:effectLst/>
                        </a:rPr>
                        <a:t>1000</a:t>
                      </a:r>
                      <a:endParaRPr lang="en-US" sz="1200" b="1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-</a:t>
                      </a:r>
                      <a:endParaRPr lang="en-US" sz="16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-</a:t>
                      </a:r>
                      <a:endParaRPr lang="en-US" sz="16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1.19</a:t>
                      </a:r>
                      <a:endParaRPr lang="en-US" sz="1600" b="0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4.04</a:t>
                      </a:r>
                      <a:endParaRPr lang="en-US" sz="1600" b="0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05234158"/>
              </p:ext>
            </p:extLst>
          </p:nvPr>
        </p:nvGraphicFramePr>
        <p:xfrm>
          <a:off x="4499992" y="2103238"/>
          <a:ext cx="4248473" cy="201739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072140"/>
                <a:gridCol w="767750"/>
                <a:gridCol w="802861"/>
                <a:gridCol w="802861"/>
                <a:gridCol w="802861"/>
              </a:tblGrid>
              <a:tr h="24082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 smtClean="0">
                          <a:effectLst/>
                        </a:rPr>
                        <a:t>in-ENRA </a:t>
                      </a:r>
                      <a:r>
                        <a:rPr lang="en-US" sz="1600" u="none" strike="noStrike" dirty="0">
                          <a:effectLst/>
                        </a:rPr>
                        <a:t>(%)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u="none" strike="noStrike" dirty="0">
                          <a:effectLst/>
                        </a:rPr>
                        <a:t>25</a:t>
                      </a:r>
                      <a:endParaRPr lang="en-US" sz="1200" b="1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u="none" strike="noStrike" dirty="0">
                          <a:effectLst/>
                        </a:rPr>
                        <a:t>35</a:t>
                      </a:r>
                      <a:endParaRPr lang="en-US" sz="1200" b="1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u="none" strike="noStrike" dirty="0">
                          <a:effectLst/>
                        </a:rPr>
                        <a:t>45</a:t>
                      </a:r>
                      <a:endParaRPr lang="en-US" sz="1200" b="1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u="none" strike="noStrike" dirty="0">
                          <a:effectLst/>
                        </a:rPr>
                        <a:t>55</a:t>
                      </a:r>
                      <a:endParaRPr lang="en-US" sz="1200" b="1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082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u="none" strike="noStrike" dirty="0">
                          <a:effectLst/>
                        </a:rPr>
                        <a:t>100</a:t>
                      </a:r>
                      <a:endParaRPr lang="en-US" sz="1200" b="1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5.41</a:t>
                      </a:r>
                      <a:endParaRPr lang="en-US" sz="16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-</a:t>
                      </a:r>
                      <a:endParaRPr lang="en-US" sz="16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-</a:t>
                      </a:r>
                      <a:endParaRPr lang="en-US" sz="16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-</a:t>
                      </a:r>
                      <a:endParaRPr lang="en-US" sz="16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24082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u="none" strike="noStrike" dirty="0">
                          <a:effectLst/>
                        </a:rPr>
                        <a:t>200</a:t>
                      </a:r>
                      <a:endParaRPr lang="en-US" sz="1200" b="1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0.77</a:t>
                      </a:r>
                      <a:endParaRPr lang="en-US" sz="1600" b="0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1.53</a:t>
                      </a:r>
                      <a:endParaRPr lang="en-US" sz="16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-</a:t>
                      </a:r>
                      <a:endParaRPr lang="en-US" sz="16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-</a:t>
                      </a:r>
                      <a:endParaRPr lang="en-US" sz="16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24082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u="none" strike="noStrike" dirty="0">
                          <a:effectLst/>
                        </a:rPr>
                        <a:t>400</a:t>
                      </a:r>
                      <a:endParaRPr lang="en-US" sz="1200" b="1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0.08</a:t>
                      </a:r>
                      <a:endParaRPr lang="en-US" sz="1600" b="0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0.49</a:t>
                      </a:r>
                      <a:endParaRPr lang="en-US" sz="16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4.31</a:t>
                      </a:r>
                      <a:endParaRPr lang="en-US" sz="16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5.03</a:t>
                      </a:r>
                      <a:endParaRPr lang="en-US" sz="16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24082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u="none" strike="noStrike" dirty="0">
                          <a:effectLst/>
                        </a:rPr>
                        <a:t>600</a:t>
                      </a:r>
                      <a:endParaRPr lang="en-US" sz="1200" b="1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0.12</a:t>
                      </a:r>
                      <a:endParaRPr lang="en-US" sz="1600" b="0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1.60</a:t>
                      </a:r>
                      <a:endParaRPr lang="en-US" sz="1600" b="0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1.00</a:t>
                      </a:r>
                      <a:endParaRPr lang="en-US" sz="16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4.17</a:t>
                      </a:r>
                      <a:endParaRPr lang="en-US" sz="16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24082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u="none" strike="noStrike" dirty="0">
                          <a:effectLst/>
                        </a:rPr>
                        <a:t>800</a:t>
                      </a:r>
                      <a:endParaRPr lang="en-US" sz="1200" b="1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2.35</a:t>
                      </a:r>
                      <a:endParaRPr lang="en-US" sz="16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0.91</a:t>
                      </a:r>
                      <a:endParaRPr lang="en-US" sz="1600" b="0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0.15</a:t>
                      </a:r>
                      <a:endParaRPr lang="en-US" sz="1600" b="0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3.58</a:t>
                      </a:r>
                      <a:endParaRPr lang="en-US" sz="16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24082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u="none" strike="noStrike" dirty="0">
                          <a:effectLst/>
                        </a:rPr>
                        <a:t>1000</a:t>
                      </a:r>
                      <a:endParaRPr lang="en-US" sz="1200" b="1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-</a:t>
                      </a:r>
                      <a:endParaRPr lang="en-US" sz="1600" b="0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-</a:t>
                      </a:r>
                      <a:endParaRPr lang="en-US" sz="16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4.21</a:t>
                      </a:r>
                      <a:endParaRPr lang="en-US" sz="1600" b="0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5.40</a:t>
                      </a:r>
                      <a:endParaRPr lang="en-US" sz="1600" b="0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-324544" y="2420888"/>
            <a:ext cx="47525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algn="ctr"/>
            <a:r>
              <a:rPr lang="en-US" sz="2400" b="0" dirty="0" smtClean="0">
                <a:solidFill>
                  <a:schemeClr val="accent2"/>
                </a:solidFill>
              </a:rPr>
              <a:t>Outdoor field</a:t>
            </a:r>
          </a:p>
        </p:txBody>
      </p:sp>
      <p:sp>
        <p:nvSpPr>
          <p:cNvPr id="13" name="Oval 12"/>
          <p:cNvSpPr/>
          <p:nvPr/>
        </p:nvSpPr>
        <p:spPr bwMode="auto">
          <a:xfrm>
            <a:off x="5572132" y="2500306"/>
            <a:ext cx="720080" cy="434166"/>
          </a:xfrm>
          <a:prstGeom prst="ellipse">
            <a:avLst/>
          </a:prstGeom>
          <a:noFill/>
          <a:ln w="25400">
            <a:solidFill>
              <a:srgbClr val="FF0000"/>
            </a:solidFill>
            <a:prstDash val="dash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175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7600" b="1" i="0" u="none" strike="noStrike" cap="none" normalizeH="0" baseline="0" smtClean="0">
              <a:ln>
                <a:noFill/>
              </a:ln>
              <a:solidFill>
                <a:srgbClr val="FFD624"/>
              </a:solidFill>
              <a:effectLst/>
              <a:latin typeface="Verdana" pitchFamily="34" charset="0"/>
            </a:endParaRPr>
          </a:p>
        </p:txBody>
      </p:sp>
      <p:sp>
        <p:nvSpPr>
          <p:cNvPr id="14" name="Oval 13"/>
          <p:cNvSpPr/>
          <p:nvPr/>
        </p:nvSpPr>
        <p:spPr bwMode="auto">
          <a:xfrm>
            <a:off x="8001024" y="2994834"/>
            <a:ext cx="720080" cy="434166"/>
          </a:xfrm>
          <a:prstGeom prst="ellipse">
            <a:avLst/>
          </a:prstGeom>
          <a:noFill/>
          <a:ln w="25400">
            <a:solidFill>
              <a:srgbClr val="FF0000"/>
            </a:solidFill>
            <a:prstDash val="dash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175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7600" b="1" i="0" u="none" strike="noStrike" cap="none" normalizeH="0" baseline="0" smtClean="0">
              <a:ln>
                <a:noFill/>
              </a:ln>
              <a:solidFill>
                <a:srgbClr val="FFD624"/>
              </a:solidFill>
              <a:effectLst/>
              <a:latin typeface="Verdana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6272" y="5301208"/>
            <a:ext cx="41236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en-US" sz="2400" b="0" dirty="0" smtClean="0">
                <a:solidFill>
                  <a:schemeClr val="accent2"/>
                </a:solidFill>
              </a:rPr>
              <a:t>AVG % </a:t>
            </a:r>
            <a:r>
              <a:rPr lang="en-US" sz="2400" b="0" dirty="0" err="1" smtClean="0">
                <a:solidFill>
                  <a:schemeClr val="accent2"/>
                </a:solidFill>
              </a:rPr>
              <a:t>dev</a:t>
            </a:r>
            <a:r>
              <a:rPr lang="en-US" sz="2400" b="0" dirty="0" smtClean="0">
                <a:solidFill>
                  <a:schemeClr val="accent2"/>
                </a:solidFill>
              </a:rPr>
              <a:t>: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en-US" sz="2400" b="0" dirty="0" smtClean="0">
                <a:solidFill>
                  <a:schemeClr val="accent2"/>
                </a:solidFill>
              </a:rPr>
              <a:t>In-ENRA ≈ 2.5 %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en-US" sz="2400" b="0" dirty="0" err="1" smtClean="0">
                <a:solidFill>
                  <a:schemeClr val="accent2"/>
                </a:solidFill>
              </a:rPr>
              <a:t>outrk</a:t>
            </a:r>
            <a:r>
              <a:rPr lang="en-US" sz="2400" b="0" dirty="0" smtClean="0">
                <a:solidFill>
                  <a:schemeClr val="accent2"/>
                </a:solidFill>
              </a:rPr>
              <a:t>-ENRA </a:t>
            </a:r>
            <a:r>
              <a:rPr lang="en-US" sz="2400" b="0" dirty="0">
                <a:solidFill>
                  <a:schemeClr val="accent2"/>
                </a:solidFill>
              </a:rPr>
              <a:t>≈ </a:t>
            </a:r>
            <a:r>
              <a:rPr lang="en-US" sz="2400" b="0" dirty="0" smtClean="0">
                <a:solidFill>
                  <a:schemeClr val="accent2"/>
                </a:solidFill>
              </a:rPr>
              <a:t>2 %</a:t>
            </a:r>
          </a:p>
        </p:txBody>
      </p:sp>
    </p:spTree>
    <p:extLst>
      <p:ext uri="{BB962C8B-B14F-4D97-AF65-F5344CB8AC3E}">
        <p14:creationId xmlns:p14="http://schemas.microsoft.com/office/powerpoint/2010/main" val="37733432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 noChangeArrowheads="1"/>
          </p:cNvSpPr>
          <p:nvPr>
            <p:ph type="title"/>
          </p:nvPr>
        </p:nvSpPr>
        <p:spPr>
          <a:xfrm>
            <a:off x="158824" y="1052736"/>
            <a:ext cx="8229600" cy="936625"/>
          </a:xfrm>
        </p:spPr>
        <p:txBody>
          <a:bodyPr/>
          <a:lstStyle/>
          <a:p>
            <a:pPr algn="ctr"/>
            <a:r>
              <a:rPr lang="en-US" dirty="0"/>
              <a:t>Comparing outdoor methods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007604" y="1975545"/>
            <a:ext cx="20882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en-US" sz="2400" b="0" dirty="0" smtClean="0">
                <a:solidFill>
                  <a:schemeClr val="accent2"/>
                </a:solidFill>
              </a:rPr>
              <a:t>CIS</a:t>
            </a: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82740826"/>
              </p:ext>
            </p:extLst>
          </p:nvPr>
        </p:nvGraphicFramePr>
        <p:xfrm>
          <a:off x="107504" y="3068960"/>
          <a:ext cx="4248471" cy="208823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062117"/>
                <a:gridCol w="637272"/>
                <a:gridCol w="849694"/>
                <a:gridCol w="849694"/>
                <a:gridCol w="849694"/>
              </a:tblGrid>
              <a:tr h="298319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 err="1" smtClean="0">
                          <a:effectLst/>
                        </a:rPr>
                        <a:t>P</a:t>
                      </a:r>
                      <a:r>
                        <a:rPr lang="en-US" sz="1600" u="none" strike="noStrike" baseline="-25000" dirty="0" err="1" smtClean="0">
                          <a:effectLst/>
                        </a:rPr>
                        <a:t>max</a:t>
                      </a:r>
                      <a:r>
                        <a:rPr lang="en-US" sz="1600" u="none" strike="noStrike" dirty="0" smtClean="0">
                          <a:effectLst/>
                        </a:rPr>
                        <a:t>(W)</a:t>
                      </a:r>
                      <a:endParaRPr lang="en-US" sz="1600" b="0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u="none" strike="noStrike" dirty="0">
                          <a:effectLst/>
                        </a:rPr>
                        <a:t>25</a:t>
                      </a:r>
                      <a:endParaRPr lang="en-US" sz="1200" b="1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u="none" strike="noStrike" dirty="0">
                          <a:effectLst/>
                        </a:rPr>
                        <a:t>35</a:t>
                      </a:r>
                      <a:endParaRPr lang="en-US" sz="1200" b="1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u="none" strike="noStrike" dirty="0">
                          <a:effectLst/>
                        </a:rPr>
                        <a:t>45</a:t>
                      </a:r>
                      <a:endParaRPr lang="en-US" sz="1200" b="1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u="none" strike="noStrike" dirty="0">
                          <a:effectLst/>
                        </a:rPr>
                        <a:t>55</a:t>
                      </a:r>
                      <a:endParaRPr lang="en-US" sz="1200" b="1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831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u="none" strike="noStrike" dirty="0">
                          <a:effectLst/>
                        </a:rPr>
                        <a:t>100</a:t>
                      </a:r>
                      <a:endParaRPr lang="en-US" sz="1200" b="1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effectLst/>
                          <a:latin typeface="Arial"/>
                        </a:rPr>
                        <a:t>2.28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effectLst/>
                          <a:latin typeface="Arial"/>
                        </a:rPr>
                        <a:t>2.16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effectLst/>
                          <a:latin typeface="Arial"/>
                        </a:rPr>
                        <a:t>-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effectLst/>
                          <a:latin typeface="Arial"/>
                        </a:rPr>
                        <a:t>-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29831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u="none" strike="noStrike" dirty="0">
                          <a:effectLst/>
                        </a:rPr>
                        <a:t>200</a:t>
                      </a:r>
                      <a:endParaRPr lang="en-US" sz="1200" b="1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effectLst/>
                          <a:latin typeface="Arial"/>
                        </a:rPr>
                        <a:t>7.22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effectLst/>
                          <a:latin typeface="Arial"/>
                        </a:rPr>
                        <a:t>6.74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effectLst/>
                          <a:latin typeface="Arial"/>
                        </a:rPr>
                        <a:t>-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effectLst/>
                          <a:latin typeface="Arial"/>
                        </a:rPr>
                        <a:t>-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29831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u="none" strike="noStrike" dirty="0">
                          <a:effectLst/>
                        </a:rPr>
                        <a:t>400</a:t>
                      </a:r>
                      <a:endParaRPr lang="en-US" sz="1200" b="1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effectLst/>
                          <a:latin typeface="Arial"/>
                        </a:rPr>
                        <a:t>19.82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effectLst/>
                          <a:latin typeface="Arial"/>
                        </a:rPr>
                        <a:t>19.23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effectLst/>
                          <a:latin typeface="Arial"/>
                        </a:rPr>
                        <a:t>18.61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effectLst/>
                          <a:latin typeface="Arial"/>
                        </a:rPr>
                        <a:t>17.70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29831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u="none" strike="noStrike" dirty="0">
                          <a:effectLst/>
                        </a:rPr>
                        <a:t>600</a:t>
                      </a:r>
                      <a:endParaRPr lang="en-US" sz="1200" b="1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effectLst/>
                          <a:latin typeface="Arial"/>
                        </a:rPr>
                        <a:t>33.93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effectLst/>
                          <a:latin typeface="Arial"/>
                        </a:rPr>
                        <a:t>33.11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effectLst/>
                          <a:latin typeface="Arial"/>
                        </a:rPr>
                        <a:t>32.19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effectLst/>
                          <a:latin typeface="Arial"/>
                        </a:rPr>
                        <a:t>31.07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29831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u="none" strike="noStrike" dirty="0">
                          <a:effectLst/>
                        </a:rPr>
                        <a:t>800</a:t>
                      </a:r>
                      <a:endParaRPr lang="en-US" sz="1200" b="1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effectLst/>
                          <a:latin typeface="Arial"/>
                        </a:rPr>
                        <a:t>-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effectLst/>
                          <a:latin typeface="Arial"/>
                        </a:rPr>
                        <a:t>47.98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effectLst/>
                          <a:latin typeface="Arial"/>
                        </a:rPr>
                        <a:t>46.34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effectLst/>
                          <a:latin typeface="Arial"/>
                        </a:rPr>
                        <a:t>44.11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29831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u="none" strike="noStrike" dirty="0">
                          <a:effectLst/>
                        </a:rPr>
                        <a:t>1000</a:t>
                      </a:r>
                      <a:endParaRPr lang="en-US" sz="1200" b="1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effectLst/>
                          <a:latin typeface="Arial"/>
                        </a:rPr>
                        <a:t>-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effectLst/>
                          <a:latin typeface="Arial"/>
                        </a:rPr>
                        <a:t>63.03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effectLst/>
                          <a:latin typeface="Arial"/>
                        </a:rPr>
                        <a:t>57.75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effectLst/>
                          <a:latin typeface="Arial"/>
                        </a:rPr>
                        <a:t>57.24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62521956"/>
              </p:ext>
            </p:extLst>
          </p:nvPr>
        </p:nvGraphicFramePr>
        <p:xfrm>
          <a:off x="4499990" y="4365104"/>
          <a:ext cx="4248473" cy="201739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037029"/>
                <a:gridCol w="802861"/>
                <a:gridCol w="802861"/>
                <a:gridCol w="802861"/>
                <a:gridCol w="802861"/>
              </a:tblGrid>
              <a:tr h="47945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 smtClean="0">
                          <a:effectLst/>
                        </a:rPr>
                        <a:t>out-ENRA </a:t>
                      </a:r>
                      <a:r>
                        <a:rPr lang="en-US" sz="1600" u="none" strike="noStrike" dirty="0">
                          <a:effectLst/>
                        </a:rPr>
                        <a:t>(%)</a:t>
                      </a:r>
                      <a:endParaRPr lang="en-US" sz="1600" b="1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u="none" strike="noStrike" dirty="0">
                          <a:effectLst/>
                        </a:rPr>
                        <a:t>25</a:t>
                      </a:r>
                      <a:endParaRPr lang="en-US" sz="1200" b="1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u="none" strike="noStrike" dirty="0">
                          <a:effectLst/>
                        </a:rPr>
                        <a:t>35</a:t>
                      </a:r>
                      <a:endParaRPr lang="en-US" sz="1200" b="1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u="none" strike="noStrike" dirty="0">
                          <a:effectLst/>
                        </a:rPr>
                        <a:t>45</a:t>
                      </a:r>
                      <a:endParaRPr lang="en-US" sz="1200" b="1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u="none" strike="noStrike" dirty="0">
                          <a:effectLst/>
                        </a:rPr>
                        <a:t>55</a:t>
                      </a:r>
                      <a:endParaRPr lang="en-US" sz="1200" b="1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432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u="none" strike="noStrike" dirty="0">
                          <a:effectLst/>
                        </a:rPr>
                        <a:t>100</a:t>
                      </a:r>
                      <a:endParaRPr lang="en-US" sz="1200" b="1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effectLst/>
                          <a:latin typeface="Arial"/>
                        </a:rPr>
                        <a:t>13.05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effectLst/>
                          <a:latin typeface="Arial"/>
                        </a:rPr>
                        <a:t>-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effectLst/>
                          <a:latin typeface="Arial"/>
                        </a:rPr>
                        <a:t>-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effectLst/>
                          <a:latin typeface="Arial"/>
                        </a:rPr>
                        <a:t>-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24432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u="none" strike="noStrike" dirty="0">
                          <a:effectLst/>
                        </a:rPr>
                        <a:t>200</a:t>
                      </a:r>
                      <a:endParaRPr lang="en-US" sz="1200" b="1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effectLst/>
                          <a:latin typeface="Arial"/>
                        </a:rPr>
                        <a:t>10.14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effectLst/>
                          <a:latin typeface="Arial"/>
                        </a:rPr>
                        <a:t>5.04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effectLst/>
                          <a:latin typeface="Arial"/>
                        </a:rPr>
                        <a:t>-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effectLst/>
                          <a:latin typeface="Arial"/>
                        </a:rPr>
                        <a:t>-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24432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u="none" strike="noStrike">
                          <a:effectLst/>
                        </a:rPr>
                        <a:t>400</a:t>
                      </a:r>
                      <a:endParaRPr lang="en-US" sz="1200" b="1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effectLst/>
                          <a:latin typeface="Arial"/>
                        </a:rPr>
                        <a:t>5.64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effectLst/>
                          <a:latin typeface="Arial"/>
                        </a:rPr>
                        <a:t>6.44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effectLst/>
                          <a:latin typeface="Arial"/>
                        </a:rPr>
                        <a:t>6.03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effectLst/>
                          <a:latin typeface="Arial"/>
                        </a:rPr>
                        <a:t>3.80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24432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u="none" strike="noStrike">
                          <a:effectLst/>
                        </a:rPr>
                        <a:t>600</a:t>
                      </a:r>
                      <a:endParaRPr lang="en-US" sz="1200" b="1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effectLst/>
                          <a:latin typeface="Arial"/>
                        </a:rPr>
                        <a:t>3.79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effectLst/>
                          <a:latin typeface="Arial"/>
                        </a:rPr>
                        <a:t>4.60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effectLst/>
                          <a:latin typeface="Arial"/>
                        </a:rPr>
                        <a:t>4.26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effectLst/>
                          <a:latin typeface="Arial"/>
                        </a:rPr>
                        <a:t>2.64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24432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u="none" strike="noStrike">
                          <a:effectLst/>
                        </a:rPr>
                        <a:t>800</a:t>
                      </a:r>
                      <a:endParaRPr lang="en-US" sz="1200" b="1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effectLst/>
                          <a:latin typeface="Arial"/>
                        </a:rPr>
                        <a:t>-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effectLst/>
                          <a:latin typeface="Arial"/>
                        </a:rPr>
                        <a:t>4.77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effectLst/>
                          <a:latin typeface="Arial"/>
                        </a:rPr>
                        <a:t>3.89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effectLst/>
                          <a:latin typeface="Arial"/>
                        </a:rPr>
                        <a:t>1.96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24432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u="none" strike="noStrike" dirty="0">
                          <a:effectLst/>
                        </a:rPr>
                        <a:t>1000</a:t>
                      </a:r>
                      <a:endParaRPr lang="en-US" sz="1200" b="1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effectLst/>
                          <a:latin typeface="Arial"/>
                        </a:rPr>
                        <a:t>-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effectLst/>
                          <a:latin typeface="Arial"/>
                        </a:rPr>
                        <a:t>4.35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effectLst/>
                          <a:latin typeface="Arial"/>
                        </a:rPr>
                        <a:t>1.77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effectLst/>
                          <a:latin typeface="Arial"/>
                        </a:rPr>
                        <a:t>0.83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38836511"/>
              </p:ext>
            </p:extLst>
          </p:nvPr>
        </p:nvGraphicFramePr>
        <p:xfrm>
          <a:off x="4499992" y="2103238"/>
          <a:ext cx="4248473" cy="201739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224136"/>
                <a:gridCol w="615754"/>
                <a:gridCol w="802861"/>
                <a:gridCol w="802861"/>
                <a:gridCol w="802861"/>
              </a:tblGrid>
              <a:tr h="24082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 smtClean="0">
                          <a:effectLst/>
                        </a:rPr>
                        <a:t>in-ENRA </a:t>
                      </a:r>
                      <a:r>
                        <a:rPr lang="en-US" sz="1600" u="none" strike="noStrike" dirty="0">
                          <a:effectLst/>
                        </a:rPr>
                        <a:t>(%)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u="none" strike="noStrike" dirty="0">
                          <a:effectLst/>
                        </a:rPr>
                        <a:t>25</a:t>
                      </a:r>
                      <a:endParaRPr lang="en-US" sz="1200" b="1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u="none" strike="noStrike" dirty="0">
                          <a:effectLst/>
                        </a:rPr>
                        <a:t>35</a:t>
                      </a:r>
                      <a:endParaRPr lang="en-US" sz="1200" b="1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u="none" strike="noStrike" dirty="0">
                          <a:effectLst/>
                        </a:rPr>
                        <a:t>45</a:t>
                      </a:r>
                      <a:endParaRPr lang="en-US" sz="1200" b="1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u="none" strike="noStrike" dirty="0">
                          <a:effectLst/>
                        </a:rPr>
                        <a:t>55</a:t>
                      </a:r>
                      <a:endParaRPr lang="en-US" sz="1200" b="1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082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u="none" strike="noStrike" dirty="0">
                          <a:effectLst/>
                        </a:rPr>
                        <a:t>100</a:t>
                      </a:r>
                      <a:endParaRPr lang="en-US" sz="1200" b="1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effectLst/>
                          <a:latin typeface="Arial"/>
                        </a:rPr>
                        <a:t>7.98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effectLst/>
                          <a:latin typeface="Arial"/>
                        </a:rPr>
                        <a:t>3.94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effectLst/>
                          <a:latin typeface="Arial"/>
                        </a:rPr>
                        <a:t>-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effectLst/>
                          <a:latin typeface="Arial"/>
                        </a:rPr>
                        <a:t>-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24082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u="none" strike="noStrike" dirty="0">
                          <a:effectLst/>
                        </a:rPr>
                        <a:t>200</a:t>
                      </a:r>
                      <a:endParaRPr lang="en-US" sz="1200" b="1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effectLst/>
                          <a:latin typeface="Arial"/>
                        </a:rPr>
                        <a:t>6.57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effectLst/>
                          <a:latin typeface="Arial"/>
                        </a:rPr>
                        <a:t>0.82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effectLst/>
                          <a:latin typeface="Arial"/>
                        </a:rPr>
                        <a:t>-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effectLst/>
                          <a:latin typeface="Arial"/>
                        </a:rPr>
                        <a:t>-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24082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u="none" strike="noStrike" dirty="0">
                          <a:effectLst/>
                        </a:rPr>
                        <a:t>400</a:t>
                      </a:r>
                      <a:endParaRPr lang="en-US" sz="1200" b="1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effectLst/>
                          <a:latin typeface="Arial"/>
                        </a:rPr>
                        <a:t>4.48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effectLst/>
                          <a:latin typeface="Arial"/>
                        </a:rPr>
                        <a:t>3.76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effectLst/>
                          <a:latin typeface="Arial"/>
                        </a:rPr>
                        <a:t>1.79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effectLst/>
                          <a:latin typeface="Arial"/>
                        </a:rPr>
                        <a:t>1.40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24082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u="none" strike="noStrike" dirty="0">
                          <a:effectLst/>
                        </a:rPr>
                        <a:t>600</a:t>
                      </a:r>
                      <a:endParaRPr lang="en-US" sz="1200" b="1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effectLst/>
                          <a:latin typeface="Arial"/>
                        </a:rPr>
                        <a:t>3.09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effectLst/>
                          <a:latin typeface="Arial"/>
                        </a:rPr>
                        <a:t>3.04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effectLst/>
                          <a:latin typeface="Arial"/>
                        </a:rPr>
                        <a:t>2.41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effectLst/>
                          <a:latin typeface="Arial"/>
                        </a:rPr>
                        <a:t>1.38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24082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u="none" strike="noStrike" dirty="0">
                          <a:effectLst/>
                        </a:rPr>
                        <a:t>800</a:t>
                      </a:r>
                      <a:endParaRPr lang="en-US" sz="1200" b="1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effectLst/>
                          <a:latin typeface="Arial"/>
                        </a:rPr>
                        <a:t>-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effectLst/>
                          <a:latin typeface="Arial"/>
                        </a:rPr>
                        <a:t>4.06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effectLst/>
                          <a:latin typeface="Arial"/>
                        </a:rPr>
                        <a:t>3.52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effectLst/>
                          <a:latin typeface="Arial"/>
                        </a:rPr>
                        <a:t>1.52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24082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u="none" strike="noStrike" dirty="0">
                          <a:effectLst/>
                        </a:rPr>
                        <a:t>1000</a:t>
                      </a:r>
                      <a:endParaRPr lang="en-US" sz="1200" b="1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effectLst/>
                          <a:latin typeface="Arial"/>
                        </a:rPr>
                        <a:t>-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effectLst/>
                          <a:latin typeface="Arial"/>
                        </a:rPr>
                        <a:t>4.53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effectLst/>
                          <a:latin typeface="Arial"/>
                        </a:rPr>
                        <a:t>1.19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effectLst/>
                          <a:latin typeface="Arial"/>
                        </a:rPr>
                        <a:t>3.90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107504" y="2420888"/>
            <a:ext cx="31683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algn="ctr"/>
            <a:r>
              <a:rPr lang="en-US" sz="2400" b="0" dirty="0" smtClean="0">
                <a:solidFill>
                  <a:schemeClr val="accent2"/>
                </a:solidFill>
              </a:rPr>
              <a:t>Outdoor field</a:t>
            </a:r>
          </a:p>
        </p:txBody>
      </p:sp>
      <p:sp>
        <p:nvSpPr>
          <p:cNvPr id="13" name="Oval 12"/>
          <p:cNvSpPr/>
          <p:nvPr/>
        </p:nvSpPr>
        <p:spPr bwMode="auto">
          <a:xfrm>
            <a:off x="5724128" y="2492896"/>
            <a:ext cx="648072" cy="648072"/>
          </a:xfrm>
          <a:prstGeom prst="ellipse">
            <a:avLst/>
          </a:prstGeom>
          <a:noFill/>
          <a:ln w="25400">
            <a:solidFill>
              <a:srgbClr val="FF0000"/>
            </a:solidFill>
            <a:prstDash val="dash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175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7600" b="1" i="0" u="none" strike="noStrike" cap="none" normalizeH="0" baseline="0" smtClean="0">
              <a:ln>
                <a:noFill/>
              </a:ln>
              <a:solidFill>
                <a:srgbClr val="FFD624"/>
              </a:solidFill>
              <a:effectLst/>
              <a:latin typeface="Verdana" pitchFamily="34" charset="0"/>
            </a:endParaRPr>
          </a:p>
        </p:txBody>
      </p:sp>
      <p:sp>
        <p:nvSpPr>
          <p:cNvPr id="14" name="Oval 13"/>
          <p:cNvSpPr/>
          <p:nvPr/>
        </p:nvSpPr>
        <p:spPr bwMode="auto">
          <a:xfrm>
            <a:off x="5572132" y="4857760"/>
            <a:ext cx="2357454" cy="857256"/>
          </a:xfrm>
          <a:prstGeom prst="ellipse">
            <a:avLst/>
          </a:prstGeom>
          <a:noFill/>
          <a:ln w="25400">
            <a:solidFill>
              <a:srgbClr val="FF0000"/>
            </a:solidFill>
            <a:prstDash val="dash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175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7600" b="1" i="0" u="none" strike="noStrike" cap="none" normalizeH="0" baseline="0" smtClean="0">
              <a:ln>
                <a:noFill/>
              </a:ln>
              <a:solidFill>
                <a:srgbClr val="FFD624"/>
              </a:solidFill>
              <a:effectLst/>
              <a:latin typeface="Verdana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6272" y="5229200"/>
            <a:ext cx="426769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en-US" sz="2400" b="0" dirty="0" smtClean="0">
                <a:solidFill>
                  <a:schemeClr val="accent2"/>
                </a:solidFill>
              </a:rPr>
              <a:t>AVG % </a:t>
            </a:r>
            <a:r>
              <a:rPr lang="en-US" sz="2400" b="0" dirty="0" err="1" smtClean="0">
                <a:solidFill>
                  <a:schemeClr val="accent2"/>
                </a:solidFill>
              </a:rPr>
              <a:t>dev</a:t>
            </a:r>
            <a:r>
              <a:rPr lang="en-US" sz="2400" b="0" dirty="0" smtClean="0">
                <a:solidFill>
                  <a:schemeClr val="accent2"/>
                </a:solidFill>
              </a:rPr>
              <a:t>: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en-US" sz="2400" b="0" dirty="0" smtClean="0">
                <a:solidFill>
                  <a:schemeClr val="accent2"/>
                </a:solidFill>
              </a:rPr>
              <a:t>In-ENRA ≈ 3.3 %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en-US" sz="2400" b="0" dirty="0" err="1" smtClean="0">
                <a:solidFill>
                  <a:schemeClr val="accent2"/>
                </a:solidFill>
              </a:rPr>
              <a:t>outrk</a:t>
            </a:r>
            <a:r>
              <a:rPr lang="en-US" sz="2400" b="0" dirty="0" smtClean="0">
                <a:solidFill>
                  <a:schemeClr val="accent2"/>
                </a:solidFill>
              </a:rPr>
              <a:t>-ENRA </a:t>
            </a:r>
            <a:r>
              <a:rPr lang="en-US" sz="2400" b="0" dirty="0">
                <a:solidFill>
                  <a:schemeClr val="accent2"/>
                </a:solidFill>
              </a:rPr>
              <a:t>≈ </a:t>
            </a:r>
            <a:r>
              <a:rPr lang="en-US" sz="2400" b="0" dirty="0" smtClean="0">
                <a:solidFill>
                  <a:schemeClr val="accent2"/>
                </a:solidFill>
              </a:rPr>
              <a:t>4.8 %</a:t>
            </a:r>
          </a:p>
        </p:txBody>
      </p:sp>
    </p:spTree>
    <p:extLst>
      <p:ext uri="{BB962C8B-B14F-4D97-AF65-F5344CB8AC3E}">
        <p14:creationId xmlns:p14="http://schemas.microsoft.com/office/powerpoint/2010/main" val="991050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 noChangeArrowheads="1"/>
          </p:cNvSpPr>
          <p:nvPr>
            <p:ph type="title"/>
          </p:nvPr>
        </p:nvSpPr>
        <p:spPr>
          <a:xfrm>
            <a:off x="158824" y="1052736"/>
            <a:ext cx="8229600" cy="936625"/>
          </a:xfrm>
        </p:spPr>
        <p:txBody>
          <a:bodyPr/>
          <a:lstStyle/>
          <a:p>
            <a:pPr algn="ctr"/>
            <a:r>
              <a:rPr lang="en-US" dirty="0"/>
              <a:t>Comparing outdoor methods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981088" y="1975545"/>
            <a:ext cx="20882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en-US" sz="2400" b="0" dirty="0" err="1" smtClean="0">
                <a:solidFill>
                  <a:schemeClr val="accent2"/>
                </a:solidFill>
              </a:rPr>
              <a:t>CdTe</a:t>
            </a:r>
            <a:endParaRPr lang="en-US" sz="2400" b="0" dirty="0" smtClean="0">
              <a:solidFill>
                <a:schemeClr val="accent2"/>
              </a:solidFill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89169041"/>
              </p:ext>
            </p:extLst>
          </p:nvPr>
        </p:nvGraphicFramePr>
        <p:xfrm>
          <a:off x="107504" y="3068960"/>
          <a:ext cx="4248471" cy="208823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062117"/>
                <a:gridCol w="637272"/>
                <a:gridCol w="849694"/>
                <a:gridCol w="849694"/>
                <a:gridCol w="849694"/>
              </a:tblGrid>
              <a:tr h="298319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 err="1" smtClean="0">
                          <a:effectLst/>
                        </a:rPr>
                        <a:t>P</a:t>
                      </a:r>
                      <a:r>
                        <a:rPr lang="en-US" sz="1600" u="none" strike="noStrike" baseline="-25000" dirty="0" err="1" smtClean="0">
                          <a:effectLst/>
                        </a:rPr>
                        <a:t>max</a:t>
                      </a:r>
                      <a:r>
                        <a:rPr lang="en-US" sz="1600" u="none" strike="noStrike" dirty="0" smtClean="0">
                          <a:effectLst/>
                        </a:rPr>
                        <a:t>(W)</a:t>
                      </a:r>
                      <a:endParaRPr lang="en-US" sz="1600" b="0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u="none" strike="noStrike" dirty="0">
                          <a:effectLst/>
                        </a:rPr>
                        <a:t>25</a:t>
                      </a:r>
                      <a:endParaRPr lang="en-US" sz="1200" b="1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u="none" strike="noStrike" dirty="0">
                          <a:effectLst/>
                        </a:rPr>
                        <a:t>35</a:t>
                      </a:r>
                      <a:endParaRPr lang="en-US" sz="1200" b="1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u="none" strike="noStrike" dirty="0">
                          <a:effectLst/>
                        </a:rPr>
                        <a:t>45</a:t>
                      </a:r>
                      <a:endParaRPr lang="en-US" sz="1200" b="1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u="none" strike="noStrike" dirty="0">
                          <a:effectLst/>
                        </a:rPr>
                        <a:t>55</a:t>
                      </a:r>
                      <a:endParaRPr lang="en-US" sz="1200" b="1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831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u="none" strike="noStrike" dirty="0">
                          <a:effectLst/>
                        </a:rPr>
                        <a:t>100</a:t>
                      </a:r>
                      <a:endParaRPr lang="en-US" sz="1200" b="1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effectLst/>
                          <a:latin typeface="Arial"/>
                        </a:rPr>
                        <a:t>5.98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effectLst/>
                          <a:latin typeface="Arial"/>
                        </a:rPr>
                        <a:t>5.53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effectLst/>
                          <a:latin typeface="Arial"/>
                        </a:rPr>
                        <a:t>-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effectLst/>
                          <a:latin typeface="Arial"/>
                        </a:rPr>
                        <a:t>-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29831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u="none" strike="noStrike" dirty="0">
                          <a:effectLst/>
                        </a:rPr>
                        <a:t>200</a:t>
                      </a:r>
                      <a:endParaRPr lang="en-US" sz="1200" b="1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effectLst/>
                          <a:latin typeface="Arial"/>
                        </a:rPr>
                        <a:t>13.21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effectLst/>
                          <a:latin typeface="Arial"/>
                        </a:rPr>
                        <a:t>12.96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effectLst/>
                          <a:latin typeface="Arial"/>
                        </a:rPr>
                        <a:t>12.91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effectLst/>
                          <a:latin typeface="Arial"/>
                        </a:rPr>
                        <a:t>-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29831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u="none" strike="noStrike" dirty="0">
                          <a:effectLst/>
                        </a:rPr>
                        <a:t>400</a:t>
                      </a:r>
                      <a:endParaRPr lang="en-US" sz="1200" b="1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effectLst/>
                          <a:latin typeface="Arial"/>
                        </a:rPr>
                        <a:t>27.38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effectLst/>
                          <a:latin typeface="Arial"/>
                        </a:rPr>
                        <a:t>27.67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effectLst/>
                          <a:latin typeface="Arial"/>
                        </a:rPr>
                        <a:t>25.45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effectLst/>
                          <a:latin typeface="Arial"/>
                        </a:rPr>
                        <a:t>24.88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29831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u="none" strike="noStrike" dirty="0">
                          <a:effectLst/>
                        </a:rPr>
                        <a:t>600</a:t>
                      </a:r>
                      <a:endParaRPr lang="en-US" sz="1200" b="1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effectLst/>
                          <a:latin typeface="Arial"/>
                        </a:rPr>
                        <a:t>39.60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effectLst/>
                          <a:latin typeface="Arial"/>
                        </a:rPr>
                        <a:t>39.77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effectLst/>
                          <a:latin typeface="Arial"/>
                        </a:rPr>
                        <a:t>39.86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effectLst/>
                          <a:latin typeface="Arial"/>
                        </a:rPr>
                        <a:t>38.92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29831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u="none" strike="noStrike" dirty="0">
                          <a:effectLst/>
                        </a:rPr>
                        <a:t>800</a:t>
                      </a:r>
                      <a:endParaRPr lang="en-US" sz="1200" b="1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effectLst/>
                          <a:latin typeface="Arial"/>
                        </a:rPr>
                        <a:t>54.09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effectLst/>
                          <a:latin typeface="Arial"/>
                        </a:rPr>
                        <a:t>53.85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effectLst/>
                          <a:latin typeface="Arial"/>
                        </a:rPr>
                        <a:t>52.84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effectLst/>
                          <a:latin typeface="Arial"/>
                        </a:rPr>
                        <a:t>51.35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29831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u="none" strike="noStrike" dirty="0">
                          <a:effectLst/>
                        </a:rPr>
                        <a:t>1000</a:t>
                      </a:r>
                      <a:endParaRPr lang="en-US" sz="1200" b="1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effectLst/>
                          <a:latin typeface="Arial"/>
                        </a:rPr>
                        <a:t>-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effectLst/>
                          <a:latin typeface="Arial"/>
                        </a:rPr>
                        <a:t>65.58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effectLst/>
                          <a:latin typeface="Arial"/>
                        </a:rPr>
                        <a:t>64.92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effectLst/>
                          <a:latin typeface="Arial"/>
                        </a:rPr>
                        <a:t>64.37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44834885"/>
              </p:ext>
            </p:extLst>
          </p:nvPr>
        </p:nvGraphicFramePr>
        <p:xfrm>
          <a:off x="4499990" y="4365104"/>
          <a:ext cx="4248473" cy="201739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037029"/>
                <a:gridCol w="802861"/>
                <a:gridCol w="802861"/>
                <a:gridCol w="802861"/>
                <a:gridCol w="802861"/>
              </a:tblGrid>
              <a:tr h="47945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 smtClean="0">
                          <a:effectLst/>
                        </a:rPr>
                        <a:t>out-ENRA </a:t>
                      </a:r>
                      <a:r>
                        <a:rPr lang="en-US" sz="1600" u="none" strike="noStrike" dirty="0">
                          <a:effectLst/>
                        </a:rPr>
                        <a:t>(%)</a:t>
                      </a:r>
                      <a:endParaRPr lang="en-US" sz="1600" b="1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u="none" strike="noStrike" dirty="0">
                          <a:effectLst/>
                        </a:rPr>
                        <a:t>25</a:t>
                      </a:r>
                      <a:endParaRPr lang="en-US" sz="1200" b="1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u="none" strike="noStrike" dirty="0">
                          <a:effectLst/>
                        </a:rPr>
                        <a:t>35</a:t>
                      </a:r>
                      <a:endParaRPr lang="en-US" sz="1200" b="1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u="none" strike="noStrike" dirty="0">
                          <a:effectLst/>
                        </a:rPr>
                        <a:t>45</a:t>
                      </a:r>
                      <a:endParaRPr lang="en-US" sz="1200" b="1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u="none" strike="noStrike" dirty="0">
                          <a:effectLst/>
                        </a:rPr>
                        <a:t>55</a:t>
                      </a:r>
                      <a:endParaRPr lang="en-US" sz="1200" b="1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432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u="none" strike="noStrike" dirty="0">
                          <a:effectLst/>
                        </a:rPr>
                        <a:t>100</a:t>
                      </a:r>
                      <a:endParaRPr lang="en-US" sz="1200" b="1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effectLst/>
                          <a:latin typeface="Arial"/>
                        </a:rPr>
                        <a:t>12.60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effectLst/>
                          <a:latin typeface="Arial"/>
                        </a:rPr>
                        <a:t>7.53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effectLst/>
                          <a:latin typeface="Arial"/>
                        </a:rPr>
                        <a:t>-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effectLst/>
                          <a:latin typeface="Arial"/>
                        </a:rPr>
                        <a:t>-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24432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u="none" strike="noStrike" dirty="0">
                          <a:effectLst/>
                        </a:rPr>
                        <a:t>200</a:t>
                      </a:r>
                      <a:endParaRPr lang="en-US" sz="1200" b="1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effectLst/>
                          <a:latin typeface="Arial"/>
                        </a:rPr>
                        <a:t>6.76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effectLst/>
                          <a:latin typeface="Arial"/>
                        </a:rPr>
                        <a:t>7.83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effectLst/>
                          <a:latin typeface="Arial"/>
                        </a:rPr>
                        <a:t>8.90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effectLst/>
                          <a:latin typeface="Arial"/>
                        </a:rPr>
                        <a:t>-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24432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u="none" strike="noStrike">
                          <a:effectLst/>
                        </a:rPr>
                        <a:t>400</a:t>
                      </a:r>
                      <a:endParaRPr lang="en-US" sz="1200" b="1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effectLst/>
                          <a:latin typeface="Arial"/>
                        </a:rPr>
                        <a:t>1.49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effectLst/>
                          <a:latin typeface="Arial"/>
                        </a:rPr>
                        <a:t>4.83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effectLst/>
                          <a:latin typeface="Arial"/>
                        </a:rPr>
                        <a:t>0.84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effectLst/>
                          <a:latin typeface="Arial"/>
                        </a:rPr>
                        <a:t>0.07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24432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u="none" strike="noStrike">
                          <a:effectLst/>
                        </a:rPr>
                        <a:t>600</a:t>
                      </a:r>
                      <a:endParaRPr lang="en-US" sz="1200" b="1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effectLst/>
                          <a:latin typeface="Arial"/>
                        </a:rPr>
                        <a:t>3.65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effectLst/>
                          <a:latin typeface="Arial"/>
                        </a:rPr>
                        <a:t>1.12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effectLst/>
                          <a:latin typeface="Arial"/>
                        </a:rPr>
                        <a:t>1.30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effectLst/>
                          <a:latin typeface="Arial"/>
                        </a:rPr>
                        <a:t>1.59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24432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u="none" strike="noStrike">
                          <a:effectLst/>
                        </a:rPr>
                        <a:t>800</a:t>
                      </a:r>
                      <a:endParaRPr lang="en-US" sz="1200" b="1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effectLst/>
                          <a:latin typeface="Arial"/>
                        </a:rPr>
                        <a:t>1.16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effectLst/>
                          <a:latin typeface="Arial"/>
                        </a:rPr>
                        <a:t>0.21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effectLst/>
                          <a:latin typeface="Arial"/>
                        </a:rPr>
                        <a:t>0.49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effectLst/>
                          <a:latin typeface="Arial"/>
                        </a:rPr>
                        <a:t>0.41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24432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u="none" strike="noStrike" dirty="0">
                          <a:effectLst/>
                        </a:rPr>
                        <a:t>1000</a:t>
                      </a:r>
                      <a:endParaRPr lang="en-US" sz="1200" b="1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effectLst/>
                          <a:latin typeface="Arial"/>
                        </a:rPr>
                        <a:t>-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effectLst/>
                          <a:latin typeface="Arial"/>
                        </a:rPr>
                        <a:t>1.75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effectLst/>
                          <a:latin typeface="Arial"/>
                        </a:rPr>
                        <a:t>0.27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effectLst/>
                          <a:latin typeface="Arial"/>
                        </a:rPr>
                        <a:t>1.40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70963795"/>
              </p:ext>
            </p:extLst>
          </p:nvPr>
        </p:nvGraphicFramePr>
        <p:xfrm>
          <a:off x="4499992" y="2103238"/>
          <a:ext cx="4248473" cy="201739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224136"/>
                <a:gridCol w="615754"/>
                <a:gridCol w="802861"/>
                <a:gridCol w="802861"/>
                <a:gridCol w="802861"/>
              </a:tblGrid>
              <a:tr h="24082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 smtClean="0">
                          <a:effectLst/>
                        </a:rPr>
                        <a:t>in-ENRA </a:t>
                      </a:r>
                      <a:r>
                        <a:rPr lang="en-US" sz="1600" u="none" strike="noStrike" dirty="0">
                          <a:effectLst/>
                        </a:rPr>
                        <a:t>(%)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u="none" strike="noStrike" dirty="0">
                          <a:effectLst/>
                        </a:rPr>
                        <a:t>25</a:t>
                      </a:r>
                      <a:endParaRPr lang="en-US" sz="1200" b="1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u="none" strike="noStrike" dirty="0">
                          <a:effectLst/>
                        </a:rPr>
                        <a:t>35</a:t>
                      </a:r>
                      <a:endParaRPr lang="en-US" sz="1200" b="1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u="none" strike="noStrike" dirty="0">
                          <a:effectLst/>
                        </a:rPr>
                        <a:t>45</a:t>
                      </a:r>
                      <a:endParaRPr lang="en-US" sz="1200" b="1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u="none" strike="noStrike" dirty="0">
                          <a:effectLst/>
                        </a:rPr>
                        <a:t>55</a:t>
                      </a:r>
                      <a:endParaRPr lang="en-US" sz="1200" b="1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082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u="none" strike="noStrike" dirty="0">
                          <a:effectLst/>
                        </a:rPr>
                        <a:t>100</a:t>
                      </a:r>
                      <a:endParaRPr lang="en-US" sz="1200" b="1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effectLst/>
                          <a:latin typeface="Arial"/>
                        </a:rPr>
                        <a:t>8.50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effectLst/>
                          <a:latin typeface="Arial"/>
                        </a:rPr>
                        <a:t>2.43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effectLst/>
                          <a:latin typeface="Arial"/>
                        </a:rPr>
                        <a:t>-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effectLst/>
                          <a:latin typeface="Arial"/>
                        </a:rPr>
                        <a:t>-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24082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u="none" strike="noStrike" dirty="0">
                          <a:effectLst/>
                        </a:rPr>
                        <a:t>200</a:t>
                      </a:r>
                      <a:endParaRPr lang="en-US" sz="1200" b="1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effectLst/>
                          <a:latin typeface="Arial"/>
                        </a:rPr>
                        <a:t>4.80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effectLst/>
                          <a:latin typeface="Arial"/>
                        </a:rPr>
                        <a:t>4.79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effectLst/>
                          <a:latin typeface="Arial"/>
                        </a:rPr>
                        <a:t>6.73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effectLst/>
                          <a:latin typeface="Arial"/>
                        </a:rPr>
                        <a:t>-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24082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u="none" strike="noStrike" dirty="0">
                          <a:effectLst/>
                        </a:rPr>
                        <a:t>400</a:t>
                      </a:r>
                      <a:endParaRPr lang="en-US" sz="1200" b="1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effectLst/>
                          <a:latin typeface="Arial"/>
                        </a:rPr>
                        <a:t>1.53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effectLst/>
                          <a:latin typeface="Arial"/>
                        </a:rPr>
                        <a:t>3.89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effectLst/>
                          <a:latin typeface="Arial"/>
                        </a:rPr>
                        <a:t>1.85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effectLst/>
                          <a:latin typeface="Arial"/>
                        </a:rPr>
                        <a:t>1.18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24082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u="none" strike="noStrike" dirty="0">
                          <a:effectLst/>
                        </a:rPr>
                        <a:t>600</a:t>
                      </a:r>
                      <a:endParaRPr lang="en-US" sz="1200" b="1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effectLst/>
                          <a:latin typeface="Arial"/>
                        </a:rPr>
                        <a:t>3.08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effectLst/>
                          <a:latin typeface="Arial"/>
                        </a:rPr>
                        <a:t>1.46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effectLst/>
                          <a:latin typeface="Arial"/>
                        </a:rPr>
                        <a:t>1.18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effectLst/>
                          <a:latin typeface="Arial"/>
                        </a:rPr>
                        <a:t>1.72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24082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u="none" strike="noStrike" dirty="0">
                          <a:effectLst/>
                        </a:rPr>
                        <a:t>800</a:t>
                      </a:r>
                      <a:endParaRPr lang="en-US" sz="1200" b="1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effectLst/>
                          <a:latin typeface="Arial"/>
                        </a:rPr>
                        <a:t>1.52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effectLst/>
                          <a:latin typeface="Arial"/>
                        </a:rPr>
                        <a:t>0.08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effectLst/>
                          <a:latin typeface="Arial"/>
                        </a:rPr>
                        <a:t>0.60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effectLst/>
                          <a:latin typeface="Arial"/>
                        </a:rPr>
                        <a:t>0.08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24082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u="none" strike="noStrike" dirty="0">
                          <a:effectLst/>
                        </a:rPr>
                        <a:t>1000</a:t>
                      </a:r>
                      <a:endParaRPr lang="en-US" sz="1200" b="1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effectLst/>
                          <a:latin typeface="Arial"/>
                        </a:rPr>
                        <a:t>-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effectLst/>
                          <a:latin typeface="Arial"/>
                        </a:rPr>
                        <a:t>2.74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effectLst/>
                          <a:latin typeface="Arial"/>
                        </a:rPr>
                        <a:t>1.34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effectLst/>
                          <a:latin typeface="Arial"/>
                        </a:rPr>
                        <a:t>0.46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539552" y="2420888"/>
            <a:ext cx="38884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en-US" sz="2400" b="0" dirty="0" smtClean="0">
                <a:solidFill>
                  <a:schemeClr val="accent2"/>
                </a:solidFill>
              </a:rPr>
              <a:t>Outdoor field</a:t>
            </a:r>
          </a:p>
        </p:txBody>
      </p:sp>
      <p:sp>
        <p:nvSpPr>
          <p:cNvPr id="13" name="Oval 12"/>
          <p:cNvSpPr/>
          <p:nvPr/>
        </p:nvSpPr>
        <p:spPr bwMode="auto">
          <a:xfrm>
            <a:off x="5724128" y="2492896"/>
            <a:ext cx="720080" cy="434166"/>
          </a:xfrm>
          <a:prstGeom prst="ellipse">
            <a:avLst/>
          </a:prstGeom>
          <a:noFill/>
          <a:ln w="25400">
            <a:solidFill>
              <a:srgbClr val="FF0000"/>
            </a:solidFill>
            <a:prstDash val="dash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175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7600" b="1" i="0" u="none" strike="noStrike" cap="none" normalizeH="0" baseline="0" smtClean="0">
              <a:ln>
                <a:noFill/>
              </a:ln>
              <a:solidFill>
                <a:srgbClr val="FFD624"/>
              </a:solidFill>
              <a:effectLst/>
              <a:latin typeface="Verdana" pitchFamily="34" charset="0"/>
            </a:endParaRPr>
          </a:p>
        </p:txBody>
      </p:sp>
      <p:sp>
        <p:nvSpPr>
          <p:cNvPr id="14" name="Oval 13"/>
          <p:cNvSpPr/>
          <p:nvPr/>
        </p:nvSpPr>
        <p:spPr bwMode="auto">
          <a:xfrm>
            <a:off x="7164288" y="2760432"/>
            <a:ext cx="720080" cy="434166"/>
          </a:xfrm>
          <a:prstGeom prst="ellipse">
            <a:avLst/>
          </a:prstGeom>
          <a:noFill/>
          <a:ln w="25400">
            <a:solidFill>
              <a:srgbClr val="FF0000"/>
            </a:solidFill>
            <a:prstDash val="dash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175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7600" b="1" i="0" u="none" strike="noStrike" cap="none" normalizeH="0" baseline="0" smtClean="0">
              <a:ln>
                <a:noFill/>
              </a:ln>
              <a:solidFill>
                <a:srgbClr val="FFD624"/>
              </a:solidFill>
              <a:effectLst/>
              <a:latin typeface="Verdana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6272" y="5229200"/>
            <a:ext cx="44117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en-US" sz="2400" b="0" dirty="0" smtClean="0">
                <a:solidFill>
                  <a:schemeClr val="accent2"/>
                </a:solidFill>
              </a:rPr>
              <a:t>AVG % </a:t>
            </a:r>
            <a:r>
              <a:rPr lang="en-US" sz="2400" b="0" dirty="0" err="1" smtClean="0">
                <a:solidFill>
                  <a:schemeClr val="accent2"/>
                </a:solidFill>
              </a:rPr>
              <a:t>dev</a:t>
            </a:r>
            <a:r>
              <a:rPr lang="en-US" sz="2400" b="0" dirty="0" smtClean="0">
                <a:solidFill>
                  <a:schemeClr val="accent2"/>
                </a:solidFill>
              </a:rPr>
              <a:t>: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en-US" sz="2400" b="0" dirty="0" smtClean="0">
                <a:solidFill>
                  <a:schemeClr val="accent2"/>
                </a:solidFill>
              </a:rPr>
              <a:t>In-ENRA ≈ 2.4 %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en-US" sz="2400" b="0" dirty="0" err="1" smtClean="0">
                <a:solidFill>
                  <a:schemeClr val="accent2"/>
                </a:solidFill>
              </a:rPr>
              <a:t>outrk</a:t>
            </a:r>
            <a:r>
              <a:rPr lang="en-US" sz="2400" b="0" dirty="0" smtClean="0">
                <a:solidFill>
                  <a:schemeClr val="accent2"/>
                </a:solidFill>
              </a:rPr>
              <a:t>-ENRA </a:t>
            </a:r>
            <a:r>
              <a:rPr lang="en-US" sz="2400" b="0" dirty="0">
                <a:solidFill>
                  <a:schemeClr val="accent2"/>
                </a:solidFill>
              </a:rPr>
              <a:t>≈ </a:t>
            </a:r>
            <a:r>
              <a:rPr lang="en-US" sz="2400" b="0" dirty="0" smtClean="0">
                <a:solidFill>
                  <a:schemeClr val="accent2"/>
                </a:solidFill>
              </a:rPr>
              <a:t>2.2 %</a:t>
            </a:r>
          </a:p>
        </p:txBody>
      </p:sp>
      <p:sp>
        <p:nvSpPr>
          <p:cNvPr id="11" name="Oval 10"/>
          <p:cNvSpPr/>
          <p:nvPr/>
        </p:nvSpPr>
        <p:spPr bwMode="auto">
          <a:xfrm>
            <a:off x="5500694" y="4786322"/>
            <a:ext cx="2643206" cy="642942"/>
          </a:xfrm>
          <a:prstGeom prst="ellipse">
            <a:avLst/>
          </a:prstGeom>
          <a:noFill/>
          <a:ln w="25400">
            <a:solidFill>
              <a:srgbClr val="FF0000"/>
            </a:solidFill>
            <a:prstDash val="dash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175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7600" b="1" i="0" u="none" strike="noStrike" cap="none" normalizeH="0" baseline="0" smtClean="0">
              <a:ln>
                <a:noFill/>
              </a:ln>
              <a:solidFill>
                <a:srgbClr val="FFD624"/>
              </a:solidFill>
              <a:effectLst/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46548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288" y="1196752"/>
            <a:ext cx="8229600" cy="936625"/>
          </a:xfrm>
        </p:spPr>
        <p:txBody>
          <a:bodyPr/>
          <a:lstStyle/>
          <a:p>
            <a:pPr algn="ctr"/>
            <a:r>
              <a:rPr lang="en-IE" dirty="0" smtClean="0"/>
              <a:t>What about PV systems?</a:t>
            </a:r>
            <a:endParaRPr lang="en-IE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8" y="2132856"/>
            <a:ext cx="3785599" cy="205424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09126" y="2204864"/>
            <a:ext cx="4965159" cy="179848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5536" y="4403124"/>
            <a:ext cx="2886419" cy="2011747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19872" y="4364125"/>
            <a:ext cx="2890660" cy="2017203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6448449" y="4293096"/>
            <a:ext cx="251603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1200" dirty="0">
                <a:solidFill>
                  <a:schemeClr val="accent2"/>
                </a:solidFill>
              </a:rPr>
              <a:t>Indoor-outdoor comparison </a:t>
            </a:r>
            <a:r>
              <a:rPr lang="en-IE" sz="1200" dirty="0" smtClean="0">
                <a:solidFill>
                  <a:schemeClr val="accent2"/>
                </a:solidFill>
              </a:rPr>
              <a:t>of power matrices in </a:t>
            </a:r>
            <a:r>
              <a:rPr lang="en-IE" sz="1200" dirty="0">
                <a:solidFill>
                  <a:schemeClr val="accent2"/>
                </a:solidFill>
              </a:rPr>
              <a:t>the range of T and G considered:</a:t>
            </a:r>
          </a:p>
          <a:p>
            <a:endParaRPr lang="en-IE" sz="1200" dirty="0" smtClean="0">
              <a:solidFill>
                <a:schemeClr val="accent2"/>
              </a:solidFill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IE" sz="1200" dirty="0" smtClean="0">
                <a:solidFill>
                  <a:schemeClr val="accent2"/>
                </a:solidFill>
              </a:rPr>
              <a:t>c-Si </a:t>
            </a:r>
            <a:r>
              <a:rPr lang="en-IE" sz="1200" dirty="0">
                <a:solidFill>
                  <a:schemeClr val="accent2"/>
                </a:solidFill>
              </a:rPr>
              <a:t>modules: ±1.5% (after removing an offset of -2.9%)</a:t>
            </a:r>
          </a:p>
          <a:p>
            <a:endParaRPr lang="en-IE" sz="1200" dirty="0" smtClean="0">
              <a:solidFill>
                <a:schemeClr val="accent2"/>
              </a:solidFill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IE" sz="1200" dirty="0" err="1" smtClean="0">
                <a:solidFill>
                  <a:schemeClr val="accent2"/>
                </a:solidFill>
              </a:rPr>
              <a:t>CdTe</a:t>
            </a:r>
            <a:r>
              <a:rPr lang="en-IE" sz="1200" dirty="0" smtClean="0">
                <a:solidFill>
                  <a:schemeClr val="accent2"/>
                </a:solidFill>
              </a:rPr>
              <a:t> </a:t>
            </a:r>
            <a:r>
              <a:rPr lang="en-IE" sz="1200" dirty="0">
                <a:solidFill>
                  <a:schemeClr val="accent2"/>
                </a:solidFill>
              </a:rPr>
              <a:t>modules: ±4.4% (after removing an offset of -4.1%)</a:t>
            </a:r>
          </a:p>
        </p:txBody>
      </p:sp>
    </p:spTree>
    <p:extLst>
      <p:ext uri="{BB962C8B-B14F-4D97-AF65-F5344CB8AC3E}">
        <p14:creationId xmlns:p14="http://schemas.microsoft.com/office/powerpoint/2010/main" val="51878954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 noChangeArrowheads="1"/>
          </p:cNvSpPr>
          <p:nvPr>
            <p:ph type="title"/>
          </p:nvPr>
        </p:nvSpPr>
        <p:spPr>
          <a:xfrm>
            <a:off x="323528" y="1135053"/>
            <a:ext cx="8229600" cy="936625"/>
          </a:xfrm>
        </p:spPr>
        <p:txBody>
          <a:bodyPr/>
          <a:lstStyle/>
          <a:p>
            <a:pPr algn="ctr"/>
            <a:r>
              <a:rPr lang="en-US" dirty="0" smtClean="0"/>
              <a:t>Results &amp; Conclusions</a:t>
            </a:r>
            <a:endParaRPr lang="en-US" dirty="0"/>
          </a:p>
        </p:txBody>
      </p:sp>
      <p:sp>
        <p:nvSpPr>
          <p:cNvPr id="839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42910" y="2060848"/>
            <a:ext cx="7817522" cy="2592288"/>
          </a:xfrm>
        </p:spPr>
        <p:txBody>
          <a:bodyPr/>
          <a:lstStyle/>
          <a:p>
            <a:pPr lvl="1"/>
            <a:r>
              <a:rPr lang="en-US" b="0" dirty="0" smtClean="0">
                <a:solidFill>
                  <a:schemeClr val="accent2">
                    <a:lumMod val="75000"/>
                  </a:schemeClr>
                </a:solidFill>
              </a:rPr>
              <a:t>Mesh filtering technique is promising for outdoor measurements.</a:t>
            </a:r>
          </a:p>
          <a:p>
            <a:pPr lvl="1"/>
            <a:r>
              <a:rPr lang="en-US" b="0" dirty="0" smtClean="0">
                <a:solidFill>
                  <a:schemeClr val="accent2">
                    <a:lumMod val="75000"/>
                  </a:schemeClr>
                </a:solidFill>
              </a:rPr>
              <a:t>IN-OUT </a:t>
            </a:r>
            <a:r>
              <a:rPr lang="en-US" b="0" dirty="0">
                <a:solidFill>
                  <a:schemeClr val="accent2">
                    <a:lumMod val="75000"/>
                  </a:schemeClr>
                </a:solidFill>
              </a:rPr>
              <a:t>agreement within </a:t>
            </a:r>
            <a:r>
              <a:rPr lang="en-US" b="0" dirty="0" smtClean="0">
                <a:solidFill>
                  <a:schemeClr val="accent2">
                    <a:lumMod val="75000"/>
                  </a:schemeClr>
                </a:solidFill>
              </a:rPr>
              <a:t>3%.</a:t>
            </a:r>
            <a:endParaRPr lang="en-US" b="0" dirty="0">
              <a:solidFill>
                <a:schemeClr val="accent2">
                  <a:lumMod val="75000"/>
                </a:schemeClr>
              </a:solidFill>
            </a:endParaRPr>
          </a:p>
          <a:p>
            <a:pPr lvl="1"/>
            <a:r>
              <a:rPr lang="en-US" b="0" dirty="0" smtClean="0">
                <a:solidFill>
                  <a:schemeClr val="accent2">
                    <a:lumMod val="75000"/>
                  </a:schemeClr>
                </a:solidFill>
              </a:rPr>
              <a:t>Fixed-rack data, on average, deviation less than 5%.</a:t>
            </a:r>
          </a:p>
          <a:p>
            <a:pPr lvl="1"/>
            <a:r>
              <a:rPr lang="en-US" b="0" dirty="0" smtClean="0">
                <a:solidFill>
                  <a:schemeClr val="accent2">
                    <a:lumMod val="75000"/>
                  </a:schemeClr>
                </a:solidFill>
              </a:rPr>
              <a:t>Self-Reference method improve results.</a:t>
            </a:r>
          </a:p>
          <a:p>
            <a:pPr lvl="1"/>
            <a:r>
              <a:rPr lang="en-US" b="0" dirty="0" smtClean="0">
                <a:solidFill>
                  <a:schemeClr val="accent2">
                    <a:lumMod val="75000"/>
                  </a:schemeClr>
                </a:solidFill>
              </a:rPr>
              <a:t>Different technique appropriate for different technologies, but none ideal. </a:t>
            </a: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675950" y="4653136"/>
            <a:ext cx="7640466" cy="16959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Tx/>
              <a:buFontTx/>
              <a:buChar char="•"/>
              <a:tabLst/>
              <a:defRPr/>
            </a:pPr>
            <a:r>
              <a:rPr kumimoji="0" lang="en-US" sz="2400" b="1" i="1" u="none" strike="noStrike" kern="0" cap="none" spc="0" normalizeH="0" baseline="0" noProof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Issues</a:t>
            </a: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9FBA"/>
              </a:buClr>
              <a:buSzTx/>
              <a:buFontTx/>
              <a:buChar char="•"/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+mn-lt"/>
              </a:rPr>
              <a:t>Mesh filters availability/size</a:t>
            </a:r>
            <a:r>
              <a:rPr kumimoji="0" lang="en-US" sz="2000" b="0" i="0" u="none" strike="noStrike" kern="0" cap="none" spc="0" normalizeH="0" noProof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+mn-lt"/>
              </a:rPr>
              <a:t>.</a:t>
            </a: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chemeClr val="accent2">
                  <a:lumMod val="75000"/>
                </a:schemeClr>
              </a:solidFill>
              <a:effectLst/>
              <a:uLnTx/>
              <a:uFillTx/>
              <a:latin typeface="+mn-lt"/>
            </a:endParaRP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9FBA"/>
              </a:buClr>
              <a:buSzTx/>
              <a:buFontTx/>
              <a:buChar char="•"/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+mn-lt"/>
              </a:rPr>
              <a:t>Non</a:t>
            </a:r>
            <a:r>
              <a:rPr kumimoji="0" lang="en-US" sz="2000" b="0" i="0" u="none" strike="noStrike" kern="0" cap="none" spc="0" normalizeH="0" noProof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+mn-lt"/>
              </a:rPr>
              <a:t> uniformity at low irradiance, especially for thin film modules.</a:t>
            </a:r>
          </a:p>
          <a:p>
            <a:pPr marL="742950" lvl="1" indent="-285750">
              <a:spcBef>
                <a:spcPct val="20000"/>
              </a:spcBef>
              <a:buClr>
                <a:srgbClr val="009FBA"/>
              </a:buClr>
              <a:buFontTx/>
              <a:buChar char="•"/>
              <a:defRPr/>
            </a:pPr>
            <a:r>
              <a:rPr lang="en-US" sz="2000" b="0" kern="0" baseline="0" dirty="0" smtClean="0">
                <a:solidFill>
                  <a:schemeClr val="accent2">
                    <a:lumMod val="75000"/>
                  </a:schemeClr>
                </a:solidFill>
                <a:latin typeface="+mn-lt"/>
              </a:rPr>
              <a:t>Outdoors cannot</a:t>
            </a:r>
            <a:r>
              <a:rPr lang="en-US" sz="2000" b="0" kern="0" dirty="0" smtClean="0">
                <a:solidFill>
                  <a:schemeClr val="accent2">
                    <a:lumMod val="75000"/>
                  </a:schemeClr>
                </a:solidFill>
                <a:latin typeface="+mn-lt"/>
              </a:rPr>
              <a:t> reach 1100Wm</a:t>
            </a:r>
            <a:r>
              <a:rPr lang="en-US" sz="2000" b="0" kern="0" baseline="30000" dirty="0" smtClean="0">
                <a:solidFill>
                  <a:schemeClr val="accent2">
                    <a:lumMod val="75000"/>
                  </a:schemeClr>
                </a:solidFill>
                <a:latin typeface="+mn-lt"/>
              </a:rPr>
              <a:t>-2 </a:t>
            </a:r>
            <a:r>
              <a:rPr lang="en-US" sz="2000" b="0" kern="0" dirty="0" smtClean="0">
                <a:solidFill>
                  <a:schemeClr val="accent2">
                    <a:lumMod val="75000"/>
                  </a:schemeClr>
                </a:solidFill>
                <a:latin typeface="+mn-lt"/>
              </a:rPr>
              <a:t>in many sites.</a:t>
            </a:r>
            <a:endParaRPr kumimoji="0" lang="en-US" sz="2000" b="0" i="0" u="none" strike="noStrike" kern="0" cap="none" spc="0" normalizeH="0" noProof="0" dirty="0" smtClean="0">
              <a:ln>
                <a:noFill/>
              </a:ln>
              <a:solidFill>
                <a:schemeClr val="accent2">
                  <a:lumMod val="75000"/>
                </a:schemeClr>
              </a:solidFill>
              <a:effectLst/>
              <a:uLnTx/>
              <a:uFillTx/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538318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286000" y="-64266455"/>
            <a:ext cx="4572000" cy="510601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altLang="en-US" sz="4800" dirty="0">
                <a:solidFill>
                  <a:srgbClr val="004494"/>
                </a:solidFill>
                <a:latin typeface="PFSquareSansPro-Medium" charset="0"/>
              </a:rPr>
              <a:t>References</a:t>
            </a:r>
            <a:endParaRPr lang="it-IT" altLang="en-US" sz="4800" dirty="0">
              <a:latin typeface="PF Square Sans Pro" pitchFamily="50" charset="0"/>
            </a:endParaRPr>
          </a:p>
          <a:p>
            <a:endParaRPr lang="en-US" altLang="en-US" sz="4800" dirty="0">
              <a:latin typeface="PF Square Sans Pro" pitchFamily="50" charset="0"/>
            </a:endParaRPr>
          </a:p>
          <a:p>
            <a:r>
              <a:rPr lang="en-US" altLang="en-US" sz="4800" dirty="0">
                <a:latin typeface="PF Square Sans Pro" pitchFamily="50" charset="0"/>
              </a:rPr>
              <a:t>[1] Photovoltaic (PV) module performance testing and energy rating - Part1: Irradiance and temperature performance measurements and Power Rating, IEC61853-1, Edition 1.0, 2011-01</a:t>
            </a:r>
          </a:p>
          <a:p>
            <a:endParaRPr lang="en-US" altLang="en-US" sz="4800" dirty="0">
              <a:latin typeface="PF Square Sans Pro" pitchFamily="50" charset="0"/>
            </a:endParaRPr>
          </a:p>
          <a:p>
            <a:r>
              <a:rPr lang="en-GB" altLang="en-US" sz="4800" dirty="0">
                <a:latin typeface="PF Square Sans Pro" pitchFamily="50" charset="0"/>
              </a:rPr>
              <a:t>[2] Robert P. Kenny, Davide </a:t>
            </a:r>
            <a:r>
              <a:rPr lang="en-GB" altLang="en-US" sz="4800" dirty="0" err="1">
                <a:latin typeface="PF Square Sans Pro" pitchFamily="50" charset="0"/>
              </a:rPr>
              <a:t>Viganó</a:t>
            </a:r>
            <a:r>
              <a:rPr lang="en-GB" altLang="en-US" sz="4800" dirty="0">
                <a:latin typeface="PF Square Sans Pro" pitchFamily="50" charset="0"/>
              </a:rPr>
              <a:t>, Elena </a:t>
            </a:r>
            <a:r>
              <a:rPr lang="en-GB" altLang="en-US" sz="4800" dirty="0" err="1">
                <a:latin typeface="PF Square Sans Pro" pitchFamily="50" charset="0"/>
              </a:rPr>
              <a:t>Salis</a:t>
            </a:r>
            <a:r>
              <a:rPr lang="en-GB" altLang="en-US" sz="4800" dirty="0">
                <a:latin typeface="PF Square Sans Pro" pitchFamily="50" charset="0"/>
              </a:rPr>
              <a:t>, Matthew Norton, Harald </a:t>
            </a:r>
            <a:r>
              <a:rPr lang="en-GB" altLang="en-US" sz="4800" dirty="0" err="1">
                <a:latin typeface="PF Square Sans Pro" pitchFamily="50" charset="0"/>
              </a:rPr>
              <a:t>Müllejans</a:t>
            </a:r>
            <a:r>
              <a:rPr lang="en-GB" altLang="en-US" sz="4800" dirty="0">
                <a:latin typeface="PF Square Sans Pro" pitchFamily="50" charset="0"/>
              </a:rPr>
              <a:t>, Willem </a:t>
            </a:r>
            <a:r>
              <a:rPr lang="en-GB" altLang="en-US" sz="4800" dirty="0" err="1">
                <a:latin typeface="PF Square Sans Pro" pitchFamily="50" charset="0"/>
              </a:rPr>
              <a:t>Zaaiman</a:t>
            </a:r>
            <a:r>
              <a:rPr lang="en-GB" altLang="en-US" sz="4800" dirty="0">
                <a:latin typeface="PF Square Sans Pro" pitchFamily="50" charset="0"/>
              </a:rPr>
              <a:t>, ‘Power rating of photovoltaic modules including validation of procedures to implement IEC 61853-1 on solar simulators and under natural sunlight’, </a:t>
            </a:r>
            <a:r>
              <a:rPr lang="en-GB" altLang="en-US" sz="4800" dirty="0" err="1">
                <a:latin typeface="PF Square Sans Pro" pitchFamily="50" charset="0"/>
              </a:rPr>
              <a:t>Prog</a:t>
            </a:r>
            <a:r>
              <a:rPr lang="en-GB" altLang="en-US" sz="4800" dirty="0">
                <a:latin typeface="PF Square Sans Pro" pitchFamily="50" charset="0"/>
              </a:rPr>
              <a:t>. </a:t>
            </a:r>
            <a:r>
              <a:rPr lang="en-GB" altLang="en-US" sz="4800" dirty="0" err="1">
                <a:latin typeface="PF Square Sans Pro" pitchFamily="50" charset="0"/>
              </a:rPr>
              <a:t>Photovolt</a:t>
            </a:r>
            <a:r>
              <a:rPr lang="en-GB" altLang="en-US" sz="4800" dirty="0">
                <a:latin typeface="PF Square Sans Pro" pitchFamily="50" charset="0"/>
              </a:rPr>
              <a:t>: Res. Appl. 2013; 21:1384–1399</a:t>
            </a:r>
            <a:endParaRPr lang="it-IT" altLang="en-US" sz="4800" dirty="0">
              <a:latin typeface="PF Square Sans Pro" pitchFamily="50" charset="0"/>
            </a:endParaRPr>
          </a:p>
          <a:p>
            <a:endParaRPr lang="en-US" altLang="en-US" sz="4800" dirty="0">
              <a:latin typeface="PF Square Sans Pro" pitchFamily="50" charset="0"/>
            </a:endParaRPr>
          </a:p>
          <a:p>
            <a:r>
              <a:rPr lang="en-US" altLang="en-US" sz="4800" dirty="0">
                <a:latin typeface="PF Square Sans Pro" pitchFamily="50" charset="0"/>
              </a:rPr>
              <a:t>[3] </a:t>
            </a:r>
            <a:r>
              <a:rPr lang="en-US" altLang="en-US" sz="4800" dirty="0" err="1">
                <a:latin typeface="PF Square Sans Pro" pitchFamily="50" charset="0"/>
              </a:rPr>
              <a:t>Adrián</a:t>
            </a:r>
            <a:r>
              <a:rPr lang="en-US" altLang="en-US" sz="4800" dirty="0">
                <a:latin typeface="PF Square Sans Pro" pitchFamily="50" charset="0"/>
              </a:rPr>
              <a:t> A. </a:t>
            </a:r>
            <a:r>
              <a:rPr lang="en-US" altLang="en-US" sz="4800" dirty="0" err="1">
                <a:latin typeface="PF Square Sans Pro" pitchFamily="50" charset="0"/>
              </a:rPr>
              <a:t>Santamaría</a:t>
            </a:r>
            <a:r>
              <a:rPr lang="en-US" altLang="en-US" sz="4800" dirty="0">
                <a:latin typeface="PF Square Sans Pro" pitchFamily="50" charset="0"/>
              </a:rPr>
              <a:t> Lancia, Giorgio </a:t>
            </a:r>
            <a:r>
              <a:rPr lang="en-US" altLang="en-US" sz="4800" dirty="0" err="1">
                <a:latin typeface="PF Square Sans Pro" pitchFamily="50" charset="0"/>
              </a:rPr>
              <a:t>Bardizza</a:t>
            </a:r>
            <a:r>
              <a:rPr lang="en-US" altLang="en-US" sz="4800" dirty="0">
                <a:latin typeface="PF Square Sans Pro" pitchFamily="50" charset="0"/>
              </a:rPr>
              <a:t>, Harald </a:t>
            </a:r>
            <a:r>
              <a:rPr lang="en-US" altLang="en-US" sz="4800" dirty="0" err="1">
                <a:latin typeface="PF Square Sans Pro" pitchFamily="50" charset="0"/>
              </a:rPr>
              <a:t>Müllejans</a:t>
            </a:r>
            <a:r>
              <a:rPr lang="en-US" altLang="en-US" sz="4800" dirty="0">
                <a:latin typeface="PF Square Sans Pro" pitchFamily="50" charset="0"/>
              </a:rPr>
              <a:t>, ‘Assessment of uncalibrated light attenuation filters constructed from industrial woven wire meshes for use in photovoltaic research’, presented at this conference: paper number 5CV.2.2</a:t>
            </a:r>
            <a:endParaRPr lang="it-IT" altLang="en-US" sz="4800" dirty="0">
              <a:latin typeface="PF Square Sans Pro" pitchFamily="50" charset="0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251520" y="1772816"/>
            <a:ext cx="8496944" cy="4536504"/>
          </a:xfrm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en-US" altLang="en-US" b="1" dirty="0">
                <a:solidFill>
                  <a:srgbClr val="004494"/>
                </a:solidFill>
                <a:latin typeface="PFSquareSansPro-Medium" charset="0"/>
              </a:rPr>
              <a:t>References</a:t>
            </a:r>
            <a:endParaRPr lang="it-IT" altLang="en-US" sz="2000" b="1" dirty="0">
              <a:latin typeface="PF Square Sans Pro" pitchFamily="50" charset="0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</a:pPr>
            <a:endParaRPr lang="en-US" altLang="en-US" sz="2000" dirty="0">
              <a:latin typeface="PF Square Sans Pro" pitchFamily="50" charset="0"/>
            </a:endParaRPr>
          </a:p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en-GB" altLang="en-US" sz="2000" dirty="0" smtClean="0">
                <a:latin typeface="PF Square Sans Pro" pitchFamily="50" charset="0"/>
              </a:rPr>
              <a:t>[1] </a:t>
            </a:r>
            <a:r>
              <a:rPr lang="en-GB" altLang="en-US" sz="2000" dirty="0">
                <a:latin typeface="PF Square Sans Pro" pitchFamily="50" charset="0"/>
              </a:rPr>
              <a:t>Robert P. Kenny, Davide </a:t>
            </a:r>
            <a:r>
              <a:rPr lang="en-GB" altLang="en-US" sz="2000" dirty="0" err="1">
                <a:latin typeface="PF Square Sans Pro" pitchFamily="50" charset="0"/>
              </a:rPr>
              <a:t>Viganó</a:t>
            </a:r>
            <a:r>
              <a:rPr lang="en-GB" altLang="en-US" sz="2000" dirty="0">
                <a:latin typeface="PF Square Sans Pro" pitchFamily="50" charset="0"/>
              </a:rPr>
              <a:t>, Elena </a:t>
            </a:r>
            <a:r>
              <a:rPr lang="en-GB" altLang="en-US" sz="2000" dirty="0" err="1">
                <a:latin typeface="PF Square Sans Pro" pitchFamily="50" charset="0"/>
              </a:rPr>
              <a:t>Salis</a:t>
            </a:r>
            <a:r>
              <a:rPr lang="en-GB" altLang="en-US" sz="2000" dirty="0">
                <a:latin typeface="PF Square Sans Pro" pitchFamily="50" charset="0"/>
              </a:rPr>
              <a:t>, Matthew Norton, Harald </a:t>
            </a:r>
            <a:r>
              <a:rPr lang="en-GB" altLang="en-US" sz="2000" dirty="0" err="1">
                <a:latin typeface="PF Square Sans Pro" pitchFamily="50" charset="0"/>
              </a:rPr>
              <a:t>Müllejans</a:t>
            </a:r>
            <a:r>
              <a:rPr lang="en-GB" altLang="en-US" sz="2000" dirty="0">
                <a:latin typeface="PF Square Sans Pro" pitchFamily="50" charset="0"/>
              </a:rPr>
              <a:t>, Willem </a:t>
            </a:r>
            <a:r>
              <a:rPr lang="en-GB" altLang="en-US" sz="2000" dirty="0" err="1">
                <a:latin typeface="PF Square Sans Pro" pitchFamily="50" charset="0"/>
              </a:rPr>
              <a:t>Zaaiman</a:t>
            </a:r>
            <a:r>
              <a:rPr lang="en-GB" altLang="en-US" sz="2000" dirty="0">
                <a:latin typeface="PF Square Sans Pro" pitchFamily="50" charset="0"/>
              </a:rPr>
              <a:t>, ‘Power rating of photovoltaic modules including validation of procedures to implement IEC 61853-1 on solar simulators and under natural sunlight’, </a:t>
            </a:r>
            <a:r>
              <a:rPr lang="en-GB" altLang="en-US" sz="2000" dirty="0" err="1">
                <a:latin typeface="PF Square Sans Pro" pitchFamily="50" charset="0"/>
              </a:rPr>
              <a:t>Prog</a:t>
            </a:r>
            <a:r>
              <a:rPr lang="en-GB" altLang="en-US" sz="2000" dirty="0">
                <a:latin typeface="PF Square Sans Pro" pitchFamily="50" charset="0"/>
              </a:rPr>
              <a:t>. </a:t>
            </a:r>
            <a:r>
              <a:rPr lang="en-GB" altLang="en-US" sz="2000" dirty="0" err="1">
                <a:latin typeface="PF Square Sans Pro" pitchFamily="50" charset="0"/>
              </a:rPr>
              <a:t>Photovolt</a:t>
            </a:r>
            <a:r>
              <a:rPr lang="en-GB" altLang="en-US" sz="2000" dirty="0">
                <a:latin typeface="PF Square Sans Pro" pitchFamily="50" charset="0"/>
              </a:rPr>
              <a:t>: Res. Appl. 2013; 21:1384–1399</a:t>
            </a:r>
            <a:endParaRPr lang="it-IT" altLang="en-US" sz="2000" dirty="0">
              <a:latin typeface="PF Square Sans Pro" pitchFamily="50" charset="0"/>
            </a:endParaRPr>
          </a:p>
          <a:p>
            <a:pPr>
              <a:lnSpc>
                <a:spcPct val="100000"/>
              </a:lnSpc>
              <a:spcBef>
                <a:spcPct val="0"/>
              </a:spcBef>
            </a:pPr>
            <a:endParaRPr lang="en-US" altLang="en-US" sz="2000" dirty="0">
              <a:latin typeface="PF Square Sans Pro" pitchFamily="50" charset="0"/>
            </a:endParaRPr>
          </a:p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en-US" altLang="en-US" sz="2000" dirty="0" smtClean="0">
                <a:latin typeface="PF Square Sans Pro" pitchFamily="50" charset="0"/>
              </a:rPr>
              <a:t>[2] </a:t>
            </a:r>
            <a:r>
              <a:rPr lang="en-US" altLang="en-US" sz="2000" dirty="0" err="1">
                <a:latin typeface="PF Square Sans Pro" pitchFamily="50" charset="0"/>
              </a:rPr>
              <a:t>Adrián</a:t>
            </a:r>
            <a:r>
              <a:rPr lang="en-US" altLang="en-US" sz="2000" dirty="0">
                <a:latin typeface="PF Square Sans Pro" pitchFamily="50" charset="0"/>
              </a:rPr>
              <a:t> A. </a:t>
            </a:r>
            <a:r>
              <a:rPr lang="en-US" altLang="en-US" sz="2000" dirty="0" err="1">
                <a:latin typeface="PF Square Sans Pro" pitchFamily="50" charset="0"/>
              </a:rPr>
              <a:t>Santamaría</a:t>
            </a:r>
            <a:r>
              <a:rPr lang="en-US" altLang="en-US" sz="2000" dirty="0">
                <a:latin typeface="PF Square Sans Pro" pitchFamily="50" charset="0"/>
              </a:rPr>
              <a:t> Lancia, Giorgio </a:t>
            </a:r>
            <a:r>
              <a:rPr lang="en-US" altLang="en-US" sz="2000" dirty="0" err="1">
                <a:latin typeface="PF Square Sans Pro" pitchFamily="50" charset="0"/>
              </a:rPr>
              <a:t>Bardizza</a:t>
            </a:r>
            <a:r>
              <a:rPr lang="en-US" altLang="en-US" sz="2000" dirty="0">
                <a:latin typeface="PF Square Sans Pro" pitchFamily="50" charset="0"/>
              </a:rPr>
              <a:t>, Harald </a:t>
            </a:r>
            <a:r>
              <a:rPr lang="en-US" altLang="en-US" sz="2000" dirty="0" err="1">
                <a:latin typeface="PF Square Sans Pro" pitchFamily="50" charset="0"/>
              </a:rPr>
              <a:t>Müllejans</a:t>
            </a:r>
            <a:r>
              <a:rPr lang="en-US" altLang="en-US" sz="2000" dirty="0">
                <a:latin typeface="PF Square Sans Pro" pitchFamily="50" charset="0"/>
              </a:rPr>
              <a:t>, ‘Assessment of uncalibrated light attenuation filters constructed from industrial woven wire meshes for use in photovoltaic research’, presented at </a:t>
            </a:r>
            <a:r>
              <a:rPr lang="en-US" altLang="en-US" sz="2000" dirty="0" smtClean="0">
                <a:latin typeface="PF Square Sans Pro" pitchFamily="50" charset="0"/>
              </a:rPr>
              <a:t>EUPVSEC conference</a:t>
            </a:r>
            <a:endParaRPr lang="it-IT" altLang="en-US" sz="2000" dirty="0">
              <a:latin typeface="PF Square Sans Pro" pitchFamily="50" charset="0"/>
            </a:endParaRPr>
          </a:p>
          <a:p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542312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-396552" y="4437112"/>
                <a:ext cx="5885680" cy="119276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solidFill>
                            <a:srgbClr val="0070C0"/>
                          </a:solidFill>
                          <a:latin typeface="Cambria Math"/>
                          <a:ea typeface="Cambria Math"/>
                        </a:rPr>
                        <m:t>𝑼</m:t>
                      </m:r>
                      <m:r>
                        <a:rPr lang="en-US" sz="2800" b="1" i="1" smtClean="0">
                          <a:solidFill>
                            <a:srgbClr val="0070C0"/>
                          </a:solidFill>
                          <a:latin typeface="Cambria Math"/>
                          <a:ea typeface="Cambria Math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sz="28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sz="2800" i="1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𝒈</m:t>
                          </m:r>
                          <m:r>
                            <a:rPr lang="en-US" sz="2800" i="1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,</m:t>
                          </m:r>
                          <m:r>
                            <a:rPr lang="en-US" sz="2800" i="1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𝒌</m:t>
                          </m:r>
                        </m:sub>
                        <m:sup/>
                        <m:e>
                          <m:r>
                            <a:rPr lang="en-US" sz="2800" i="1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𝑷</m:t>
                          </m:r>
                          <m:d>
                            <m:dPr>
                              <m:ctrlPr>
                                <a:rPr lang="en-US" sz="28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800" i="1">
                                  <a:solidFill>
                                    <a:srgbClr val="0070C0"/>
                                  </a:solidFill>
                                  <a:latin typeface="Cambria Math"/>
                                </a:rPr>
                                <m:t>𝒈</m:t>
                              </m:r>
                              <m:r>
                                <a:rPr lang="en-US" sz="2800" i="1">
                                  <a:solidFill>
                                    <a:srgbClr val="0070C0"/>
                                  </a:solidFill>
                                  <a:latin typeface="Cambria Math"/>
                                </a:rPr>
                                <m:t>,</m:t>
                              </m:r>
                              <m:r>
                                <a:rPr lang="en-US" sz="2800" i="1">
                                  <a:solidFill>
                                    <a:srgbClr val="0070C0"/>
                                  </a:solidFill>
                                  <a:latin typeface="Cambria Math"/>
                                </a:rPr>
                                <m:t>𝒌</m:t>
                              </m:r>
                            </m:e>
                          </m:d>
                        </m:e>
                      </m:nary>
                      <m:r>
                        <a:rPr lang="en-US" sz="2800" i="1">
                          <a:solidFill>
                            <a:srgbClr val="0070C0"/>
                          </a:solidFill>
                          <a:latin typeface="Cambria Math"/>
                          <a:ea typeface="Cambria Math"/>
                        </a:rPr>
                        <m:t>∆</m:t>
                      </m:r>
                      <m:r>
                        <a:rPr lang="en-US" sz="2800" i="1">
                          <a:solidFill>
                            <a:srgbClr val="0070C0"/>
                          </a:solidFill>
                          <a:latin typeface="Cambria Math"/>
                          <a:ea typeface="Cambria Math"/>
                        </a:rPr>
                        <m:t>𝒕</m:t>
                      </m:r>
                      <m:d>
                        <m:dPr>
                          <m:ctrlPr>
                            <a:rPr lang="en-US" sz="28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r>
                            <a:rPr lang="en-US" sz="2800" i="1">
                              <a:solidFill>
                                <a:srgbClr val="0070C0"/>
                              </a:solidFill>
                              <a:latin typeface="Cambria Math"/>
                              <a:ea typeface="Cambria Math"/>
                            </a:rPr>
                            <m:t>𝒈</m:t>
                          </m:r>
                          <m:r>
                            <a:rPr lang="en-US" sz="2800" i="1">
                              <a:solidFill>
                                <a:srgbClr val="0070C0"/>
                              </a:solidFill>
                              <a:latin typeface="Cambria Math"/>
                              <a:ea typeface="Cambria Math"/>
                            </a:rPr>
                            <m:t>,</m:t>
                          </m:r>
                          <m:r>
                            <a:rPr lang="en-US" sz="2800" i="1">
                              <a:solidFill>
                                <a:srgbClr val="0070C0"/>
                              </a:solidFill>
                              <a:latin typeface="Cambria Math"/>
                              <a:ea typeface="Cambria Math"/>
                            </a:rPr>
                            <m:t>𝒌</m:t>
                          </m:r>
                        </m:e>
                      </m:d>
                    </m:oMath>
                  </m:oMathPara>
                </a14:m>
                <a:endParaRPr lang="en-US" sz="3600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396552" y="4437112"/>
                <a:ext cx="5885680" cy="1192762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3970" name="Rectangle 2"/>
          <p:cNvSpPr>
            <a:spLocks noGrp="1" noChangeArrowheads="1"/>
          </p:cNvSpPr>
          <p:nvPr>
            <p:ph type="title"/>
          </p:nvPr>
        </p:nvSpPr>
        <p:spPr>
          <a:xfrm>
            <a:off x="323528" y="1268239"/>
            <a:ext cx="8229600" cy="936625"/>
          </a:xfrm>
        </p:spPr>
        <p:txBody>
          <a:bodyPr/>
          <a:lstStyle/>
          <a:p>
            <a:pPr algn="ctr"/>
            <a:r>
              <a:rPr lang="en-US" dirty="0" smtClean="0"/>
              <a:t>Energy Rating requires Power Rating at different conditions</a:t>
            </a:r>
            <a:endParaRPr lang="en-US" dirty="0"/>
          </a:p>
        </p:txBody>
      </p:sp>
      <p:sp>
        <p:nvSpPr>
          <p:cNvPr id="839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85720" y="2468364"/>
            <a:ext cx="3888432" cy="1752724"/>
          </a:xfrm>
        </p:spPr>
        <p:txBody>
          <a:bodyPr/>
          <a:lstStyle/>
          <a:p>
            <a:r>
              <a:rPr lang="en-US" b="1" dirty="0" smtClean="0"/>
              <a:t>STC measurement:</a:t>
            </a:r>
          </a:p>
          <a:p>
            <a:pPr lvl="1"/>
            <a:r>
              <a:rPr lang="en-US" b="0" dirty="0" smtClean="0"/>
              <a:t>25°C</a:t>
            </a:r>
          </a:p>
          <a:p>
            <a:pPr lvl="1"/>
            <a:r>
              <a:rPr lang="en-US" b="0" dirty="0" smtClean="0"/>
              <a:t>1000W/m</a:t>
            </a:r>
            <a:r>
              <a:rPr lang="en-US" b="0" baseline="30000" dirty="0" smtClean="0"/>
              <a:t>2</a:t>
            </a:r>
          </a:p>
          <a:p>
            <a:pPr lvl="1"/>
            <a:r>
              <a:rPr lang="en-US" b="0" dirty="0" smtClean="0"/>
              <a:t>AM1.5G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4716016" y="2062470"/>
                <a:ext cx="3168352" cy="122251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0" smtClean="0">
                          <a:solidFill>
                            <a:srgbClr val="0070C0"/>
                          </a:solidFill>
                          <a:latin typeface="Cambria Math"/>
                        </a:rPr>
                        <m:t>𝐔</m:t>
                      </m:r>
                      <m:r>
                        <a:rPr lang="en-US" sz="2800" b="1" i="0" smtClean="0">
                          <a:solidFill>
                            <a:srgbClr val="0070C0"/>
                          </a:solidFill>
                          <a:latin typeface="Cambria Math"/>
                        </a:rPr>
                        <m:t>=</m:t>
                      </m:r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US" sz="28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r>
                            <a:rPr lang="en-US" sz="2800" i="1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𝑷</m:t>
                          </m:r>
                          <m:d>
                            <m:dPr>
                              <m:ctrlPr>
                                <a:rPr lang="en-US" sz="28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800" i="1">
                                  <a:solidFill>
                                    <a:srgbClr val="0070C0"/>
                                  </a:solidFill>
                                  <a:latin typeface="Cambria Math"/>
                                </a:rPr>
                                <m:t>𝒕</m:t>
                              </m:r>
                            </m:e>
                          </m:d>
                          <m:r>
                            <a:rPr lang="en-US" sz="2800" i="1">
                              <a:solidFill>
                                <a:srgbClr val="0070C0"/>
                              </a:solidFill>
                              <a:latin typeface="Cambria Math"/>
                              <a:ea typeface="Cambria Math"/>
                            </a:rPr>
                            <m:t>𝒅𝒕</m:t>
                          </m:r>
                        </m:e>
                      </m:nary>
                    </m:oMath>
                  </m:oMathPara>
                </a14:m>
                <a:endParaRPr lang="en-US" sz="2800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16016" y="2062470"/>
                <a:ext cx="3168352" cy="1222514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4427984" y="2924944"/>
                <a:ext cx="4502780" cy="122251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>
                          <a:solidFill>
                            <a:srgbClr val="0070C0"/>
                          </a:solidFill>
                          <a:latin typeface="Cambria Math"/>
                          <a:ea typeface="Cambria Math"/>
                        </a:rPr>
                        <m:t>=</m:t>
                      </m:r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US" sz="28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r>
                            <a:rPr lang="en-US" sz="2800" i="1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𝑷</m:t>
                          </m:r>
                          <m:d>
                            <m:dPr>
                              <m:ctrlPr>
                                <a:rPr lang="en-US" sz="28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800" b="1" i="1" smtClean="0">
                                  <a:solidFill>
                                    <a:srgbClr val="0070C0"/>
                                  </a:solidFill>
                                  <a:latin typeface="Cambria Math"/>
                                </a:rPr>
                                <m:t>𝑮</m:t>
                              </m:r>
                              <m:d>
                                <m:dPr>
                                  <m:ctrlPr>
                                    <a:rPr lang="en-US" sz="2800" b="1" i="1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800" b="1" i="1" smtClean="0">
                                      <a:solidFill>
                                        <a:srgbClr val="0070C0"/>
                                      </a:solidFill>
                                      <a:latin typeface="Cambria Math"/>
                                    </a:rPr>
                                    <m:t>𝒕</m:t>
                                  </m:r>
                                </m:e>
                              </m:d>
                              <m:r>
                                <a:rPr lang="en-US" sz="2800" b="1" i="1" smtClean="0">
                                  <a:solidFill>
                                    <a:srgbClr val="0070C0"/>
                                  </a:solidFill>
                                  <a:latin typeface="Cambria Math"/>
                                </a:rPr>
                                <m:t>,</m:t>
                              </m:r>
                              <m:r>
                                <a:rPr lang="en-US" sz="2800" b="1" i="1" smtClean="0">
                                  <a:solidFill>
                                    <a:srgbClr val="0070C0"/>
                                  </a:solidFill>
                                  <a:latin typeface="Cambria Math"/>
                                </a:rPr>
                                <m:t>𝑻</m:t>
                              </m:r>
                              <m:d>
                                <m:dPr>
                                  <m:ctrlPr>
                                    <a:rPr lang="en-US" sz="2800" b="1" i="1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800" b="1" i="1" smtClean="0">
                                      <a:solidFill>
                                        <a:srgbClr val="0070C0"/>
                                      </a:solidFill>
                                      <a:latin typeface="Cambria Math"/>
                                    </a:rPr>
                                    <m:t>𝒕</m:t>
                                  </m:r>
                                </m:e>
                              </m:d>
                              <m:r>
                                <a:rPr lang="en-US" sz="2800" b="1" i="1" smtClean="0">
                                  <a:solidFill>
                                    <a:srgbClr val="0070C0"/>
                                  </a:solidFill>
                                  <a:latin typeface="Cambria Math"/>
                                </a:rPr>
                                <m:t>,...</m:t>
                              </m:r>
                            </m:e>
                          </m:d>
                          <m:r>
                            <a:rPr lang="en-US" sz="2800" b="1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𝒅𝒕</m:t>
                          </m:r>
                        </m:e>
                      </m:nary>
                    </m:oMath>
                  </m:oMathPara>
                </a14:m>
                <a:endParaRPr lang="en-US" sz="2800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27984" y="2924944"/>
                <a:ext cx="4502780" cy="1222514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Frame 1"/>
          <p:cNvSpPr/>
          <p:nvPr/>
        </p:nvSpPr>
        <p:spPr bwMode="auto">
          <a:xfrm>
            <a:off x="357728" y="2340472"/>
            <a:ext cx="3780420" cy="1880616"/>
          </a:xfrm>
          <a:prstGeom prst="frame">
            <a:avLst>
              <a:gd name="adj1" fmla="val 4532"/>
            </a:avLst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175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7600" b="1" i="0" u="none" strike="noStrike" cap="none" normalizeH="0" baseline="0" smtClean="0">
              <a:ln>
                <a:noFill/>
              </a:ln>
              <a:solidFill>
                <a:srgbClr val="FFD624"/>
              </a:solidFill>
              <a:effectLst/>
              <a:latin typeface="Verdana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5496" y="5653697"/>
            <a:ext cx="655272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en-US" sz="2000" b="0" dirty="0" smtClean="0">
                <a:solidFill>
                  <a:schemeClr val="tx1"/>
                </a:solidFill>
              </a:rPr>
              <a:t>Where:</a:t>
            </a:r>
          </a:p>
          <a:p>
            <a:pPr lvl="1"/>
            <a:r>
              <a:rPr lang="en-US" sz="2000" b="0" dirty="0" smtClean="0">
                <a:solidFill>
                  <a:schemeClr val="tx1"/>
                </a:solidFill>
              </a:rPr>
              <a:t>g=[100,200,400,600,800,1000,1100]W/m</a:t>
            </a:r>
            <a:r>
              <a:rPr lang="en-US" sz="2000" b="0" baseline="30000" dirty="0" smtClean="0">
                <a:solidFill>
                  <a:schemeClr val="tx1"/>
                </a:solidFill>
              </a:rPr>
              <a:t>2</a:t>
            </a:r>
          </a:p>
          <a:p>
            <a:pPr lvl="1"/>
            <a:r>
              <a:rPr lang="en-US" sz="2000" b="0" dirty="0" smtClean="0">
                <a:solidFill>
                  <a:schemeClr val="tx1"/>
                </a:solidFill>
              </a:rPr>
              <a:t>k=[15,25,50,75]°C</a:t>
            </a:r>
            <a:endParaRPr lang="en-US" sz="2000" b="0" dirty="0">
              <a:solidFill>
                <a:schemeClr val="tx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949924" y="4097671"/>
            <a:ext cx="36724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en-US" sz="2800" b="0" dirty="0">
                <a:solidFill>
                  <a:srgbClr val="FF0000"/>
                </a:solidFill>
              </a:rPr>
              <a:t>POWER </a:t>
            </a:r>
            <a:r>
              <a:rPr lang="en-US" sz="2800" b="0" dirty="0" smtClean="0">
                <a:solidFill>
                  <a:srgbClr val="FF0000"/>
                </a:solidFill>
              </a:rPr>
              <a:t>RATING</a:t>
            </a:r>
            <a:endParaRPr lang="en-US" sz="2800" b="0" dirty="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891832" y="4602135"/>
            <a:ext cx="27363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en-US" sz="2400" b="0" dirty="0" smtClean="0">
                <a:solidFill>
                  <a:schemeClr val="tx1"/>
                </a:solidFill>
              </a:rPr>
              <a:t>IEC 61853-1</a:t>
            </a:r>
            <a:endParaRPr lang="en-US" sz="2400" b="0" dirty="0">
              <a:solidFill>
                <a:schemeClr val="tx1"/>
              </a:solidFill>
            </a:endParaRPr>
          </a:p>
        </p:txBody>
      </p:sp>
      <p:sp>
        <p:nvSpPr>
          <p:cNvPr id="13" name="Oval 12"/>
          <p:cNvSpPr/>
          <p:nvPr/>
        </p:nvSpPr>
        <p:spPr bwMode="auto">
          <a:xfrm>
            <a:off x="1862212" y="4620891"/>
            <a:ext cx="1269628" cy="680317"/>
          </a:xfrm>
          <a:prstGeom prst="ellipse">
            <a:avLst/>
          </a:prstGeom>
          <a:noFill/>
          <a:ln w="25400">
            <a:solidFill>
              <a:srgbClr val="FF0000"/>
            </a:solidFill>
            <a:prstDash val="dash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175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7600" b="1" i="0" u="none" strike="noStrike" cap="none" normalizeH="0" baseline="0" smtClean="0">
              <a:ln>
                <a:noFill/>
              </a:ln>
              <a:solidFill>
                <a:srgbClr val="FFD624"/>
              </a:solidFill>
              <a:effectLst/>
              <a:latin typeface="Verdana" pitchFamily="34" charset="0"/>
            </a:endParaRPr>
          </a:p>
        </p:txBody>
      </p:sp>
      <p:cxnSp>
        <p:nvCxnSpPr>
          <p:cNvPr id="15" name="Straight Arrow Connector 14"/>
          <p:cNvCxnSpPr/>
          <p:nvPr/>
        </p:nvCxnSpPr>
        <p:spPr bwMode="auto">
          <a:xfrm flipV="1">
            <a:off x="3131840" y="4412027"/>
            <a:ext cx="2232248" cy="390034"/>
          </a:xfrm>
          <a:prstGeom prst="straightConnector1">
            <a:avLst/>
          </a:prstGeom>
          <a:noFill/>
          <a:ln w="25400" cap="flat" cmpd="sng" algn="ctr">
            <a:solidFill>
              <a:srgbClr val="FF0000"/>
            </a:solidFill>
            <a:prstDash val="dash"/>
            <a:round/>
            <a:headEnd type="triangl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8" name="Straight Arrow Connector 27"/>
          <p:cNvCxnSpPr/>
          <p:nvPr/>
        </p:nvCxnSpPr>
        <p:spPr bwMode="auto">
          <a:xfrm>
            <a:off x="3143240" y="5286388"/>
            <a:ext cx="1365872" cy="1588"/>
          </a:xfrm>
          <a:prstGeom prst="straightConnector1">
            <a:avLst/>
          </a:prstGeom>
          <a:noFill/>
          <a:ln w="25400" cap="flat" cmpd="sng" algn="ctr">
            <a:solidFill>
              <a:srgbClr val="00B050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5"/>
          <p:cNvSpPr txBox="1">
            <a:spLocks noGrp="1" noChangeArrowheads="1"/>
          </p:cNvSpPr>
          <p:nvPr>
            <p:ph idx="1"/>
          </p:nvPr>
        </p:nvSpPr>
        <p:spPr bwMode="auto">
          <a:xfrm>
            <a:off x="539552" y="1447140"/>
            <a:ext cx="8229600" cy="57571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20019" tIns="10010" rIns="20019" bIns="10010">
            <a:spAutoFit/>
          </a:bodyPr>
          <a:lstStyle>
            <a:lvl1pPr algn="ctr" defTabSz="200025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ctr" defTabSz="200025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ctr" defTabSz="200025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300038" algn="ctr" defTabSz="200025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ctr" defTabSz="200025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20002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20002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20002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20002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FontTx/>
              <a:buChar char="•"/>
            </a:pPr>
            <a:r>
              <a:rPr lang="en-US" sz="2800" i="0" dirty="0" err="1" smtClean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Characterising</a:t>
            </a:r>
            <a:r>
              <a:rPr lang="en-US" sz="2800" i="0" dirty="0" smtClean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PV modules</a:t>
            </a:r>
          </a:p>
          <a:p>
            <a:pPr>
              <a:buFontTx/>
              <a:buChar char="•"/>
            </a:pPr>
            <a:endParaRPr lang="en-US" sz="1000" i="0" dirty="0" smtClean="0">
              <a:solidFill>
                <a:schemeClr val="accent2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 algn="l">
              <a:buNone/>
            </a:pPr>
            <a:r>
              <a:rPr lang="en-US" i="0" dirty="0" smtClean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IEC 61853-1 specifies:</a:t>
            </a:r>
            <a:endParaRPr lang="en-US" sz="2000" b="0" i="0" dirty="0">
              <a:solidFill>
                <a:schemeClr val="accent2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3" algn="just">
              <a:spcBef>
                <a:spcPct val="50000"/>
              </a:spcBef>
              <a:buFontTx/>
              <a:buChar char="•"/>
            </a:pPr>
            <a:r>
              <a:rPr lang="en-US" sz="2000" b="0" dirty="0" smtClean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Ranges of Irradiance and Temperature</a:t>
            </a:r>
          </a:p>
          <a:p>
            <a:pPr lvl="3" algn="just">
              <a:spcBef>
                <a:spcPct val="50000"/>
              </a:spcBef>
              <a:buFontTx/>
              <a:buChar char="•"/>
            </a:pPr>
            <a:r>
              <a:rPr lang="en-US" sz="2000" b="0" dirty="0" smtClean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Different measurement methods</a:t>
            </a:r>
            <a:endParaRPr lang="en-US" sz="2000" b="0" dirty="0">
              <a:solidFill>
                <a:schemeClr val="accent2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3" algn="just">
              <a:spcBef>
                <a:spcPct val="50000"/>
              </a:spcBef>
              <a:buFontTx/>
              <a:buChar char="•"/>
            </a:pPr>
            <a:r>
              <a:rPr lang="en-US" sz="2000" b="0" dirty="0" smtClean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Interpolation methods</a:t>
            </a:r>
          </a:p>
          <a:p>
            <a:pPr marL="71438" lvl="3" indent="0" algn="just">
              <a:spcBef>
                <a:spcPct val="50000"/>
              </a:spcBef>
              <a:buNone/>
            </a:pPr>
            <a:endParaRPr lang="en-US" sz="400" b="0" dirty="0">
              <a:solidFill>
                <a:schemeClr val="accent2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71438" lvl="3" indent="0" algn="just">
              <a:spcBef>
                <a:spcPct val="50000"/>
              </a:spcBef>
              <a:buNone/>
            </a:pPr>
            <a:r>
              <a:rPr lang="en-US" dirty="0" smtClean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But:</a:t>
            </a:r>
          </a:p>
          <a:p>
            <a:pPr lvl="3" algn="just">
              <a:spcBef>
                <a:spcPct val="50000"/>
              </a:spcBef>
              <a:buFontTx/>
              <a:buChar char="•"/>
            </a:pPr>
            <a:r>
              <a:rPr lang="en-US" sz="2000" b="0" dirty="0" smtClean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Different methods cannot always meet the full ranges</a:t>
            </a:r>
          </a:p>
          <a:p>
            <a:pPr lvl="3" algn="just">
              <a:spcBef>
                <a:spcPct val="50000"/>
              </a:spcBef>
              <a:buFontTx/>
              <a:buChar char="•"/>
            </a:pPr>
            <a:r>
              <a:rPr lang="en-US" sz="2000" b="0" dirty="0" smtClean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Different measurement systems have particular limitations, e.g. ranges and uncertainties</a:t>
            </a:r>
          </a:p>
          <a:p>
            <a:pPr lvl="3" algn="just">
              <a:spcBef>
                <a:spcPct val="50000"/>
              </a:spcBef>
              <a:buFontTx/>
              <a:buChar char="•"/>
            </a:pPr>
            <a:r>
              <a:rPr lang="en-US" sz="2000" b="0" dirty="0" smtClean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Not all measurement systems are suitable for all module technologies (e.g. steady-state Vs pulsed simulators)</a:t>
            </a:r>
            <a:endParaRPr lang="en-US" sz="2000" b="0" dirty="0">
              <a:solidFill>
                <a:schemeClr val="accent2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3" algn="just">
              <a:spcBef>
                <a:spcPct val="50000"/>
              </a:spcBef>
              <a:buFontTx/>
              <a:buChar char="•"/>
            </a:pPr>
            <a:endParaRPr lang="en-US" sz="2000" b="0" dirty="0">
              <a:solidFill>
                <a:schemeClr val="accent2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9872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IEC 61853 Part 1</a:t>
            </a:r>
            <a:endParaRPr lang="it-IT" dirty="0"/>
          </a:p>
        </p:txBody>
      </p:sp>
      <p:sp>
        <p:nvSpPr>
          <p:cNvPr id="4" name="Rectangle 3"/>
          <p:cNvSpPr>
            <a:spLocks noGrp="1" noChangeArrowheads="1"/>
          </p:cNvSpPr>
          <p:nvPr>
            <p:ph idx="1"/>
          </p:nvPr>
        </p:nvSpPr>
        <p:spPr bwMode="auto">
          <a:xfrm>
            <a:off x="107504" y="2636912"/>
            <a:ext cx="4392488" cy="3529013"/>
          </a:xfrm>
          <a:solidFill>
            <a:srgbClr val="FFFFFF"/>
          </a:solidFill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>
              <a:lnSpc>
                <a:spcPct val="80000"/>
              </a:lnSpc>
              <a:buFontTx/>
              <a:buNone/>
            </a:pPr>
            <a:r>
              <a:rPr lang="en-US" sz="1800" b="1" dirty="0" smtClean="0">
                <a:solidFill>
                  <a:schemeClr val="accent2"/>
                </a:solidFill>
              </a:rPr>
              <a:t>POWER RATING</a:t>
            </a:r>
            <a:r>
              <a:rPr lang="en-US" sz="1600" dirty="0" smtClean="0">
                <a:solidFill>
                  <a:schemeClr val="accent2"/>
                </a:solidFill>
              </a:rPr>
              <a:t> 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sv-SE" sz="1600" b="1" i="1" dirty="0" smtClean="0">
                <a:solidFill>
                  <a:schemeClr val="accent2"/>
                </a:solidFill>
              </a:rPr>
              <a:t>	(FLAT PLATE MODULES)</a:t>
            </a:r>
          </a:p>
          <a:p>
            <a:pPr>
              <a:lnSpc>
                <a:spcPct val="80000"/>
              </a:lnSpc>
              <a:buFontTx/>
              <a:buNone/>
            </a:pPr>
            <a:endParaRPr lang="sv-SE" sz="1600" b="1" i="1" dirty="0" smtClean="0">
              <a:solidFill>
                <a:schemeClr val="accent2"/>
              </a:solidFill>
            </a:endParaRPr>
          </a:p>
          <a:p>
            <a:pPr>
              <a:lnSpc>
                <a:spcPct val="80000"/>
              </a:lnSpc>
            </a:pPr>
            <a:r>
              <a:rPr lang="sv-SE" sz="1600" b="1" i="1" dirty="0" smtClean="0">
                <a:solidFill>
                  <a:schemeClr val="accent2"/>
                </a:solidFill>
              </a:rPr>
              <a:t>61853-1</a:t>
            </a:r>
            <a:r>
              <a:rPr lang="en-US" sz="1600" b="1" i="1" dirty="0" smtClean="0">
                <a:solidFill>
                  <a:schemeClr val="accent2"/>
                </a:solidFill>
              </a:rPr>
              <a:t>				                                                                                     PHOTOVOLTAIC (PV) MODULE PERFORMANCE TESTING AND ENERGY RATING Part 1:  Irradiance and temperature performance measurements and Power Rating</a:t>
            </a:r>
          </a:p>
          <a:p>
            <a:pPr marL="457200" lvl="1" indent="0">
              <a:lnSpc>
                <a:spcPct val="80000"/>
              </a:lnSpc>
              <a:buNone/>
            </a:pPr>
            <a:endParaRPr lang="en-US" sz="1400" b="1" i="1" dirty="0" smtClean="0">
              <a:solidFill>
                <a:schemeClr val="accent2"/>
              </a:solidFill>
            </a:endParaRP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4683886" y="2274600"/>
            <a:ext cx="4306756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algn="ctr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ctr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ctr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ctr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ctr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sz="1600" dirty="0">
                <a:solidFill>
                  <a:srgbClr val="0070C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/>
            </a:r>
            <a:br>
              <a:rPr lang="en-US" sz="1600" dirty="0">
                <a:solidFill>
                  <a:srgbClr val="0070C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</a:br>
            <a:r>
              <a:rPr lang="en-US" sz="1600" dirty="0" smtClean="0">
                <a:solidFill>
                  <a:schemeClr val="accent2">
                    <a:lumMod val="75000"/>
                  </a:schemeClr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Power </a:t>
            </a:r>
            <a:r>
              <a:rPr lang="en-US" sz="1600" dirty="0">
                <a:solidFill>
                  <a:schemeClr val="accent2">
                    <a:lumMod val="75000"/>
                  </a:schemeClr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versus Irradiance and Temperature</a:t>
            </a:r>
            <a:r>
              <a:rPr lang="en-US" sz="1200" dirty="0">
                <a:solidFill>
                  <a:schemeClr val="accent2">
                    <a:lumMod val="75000"/>
                  </a:schemeClr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endParaRPr lang="en-US" sz="1800" b="0" dirty="0">
              <a:solidFill>
                <a:schemeClr val="accent2">
                  <a:lumMod val="75000"/>
                </a:schemeClr>
              </a:solidFill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graphicFrame>
        <p:nvGraphicFramePr>
          <p:cNvPr id="6" name="Group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68014591"/>
              </p:ext>
            </p:extLst>
          </p:nvPr>
        </p:nvGraphicFramePr>
        <p:xfrm>
          <a:off x="4547044" y="2948136"/>
          <a:ext cx="4489452" cy="3261360"/>
        </p:xfrm>
        <a:graphic>
          <a:graphicData uri="http://schemas.openxmlformats.org/drawingml/2006/table">
            <a:tbl>
              <a:tblPr>
                <a:tableStyleId>{3C2FFA5D-87B4-456A-9821-1D502468CF0F}</a:tableStyleId>
              </a:tblPr>
              <a:tblGrid>
                <a:gridCol w="720674"/>
                <a:gridCol w="1032474"/>
                <a:gridCol w="648072"/>
                <a:gridCol w="648072"/>
                <a:gridCol w="801710"/>
                <a:gridCol w="638450"/>
              </a:tblGrid>
              <a:tr h="304800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u="none" strike="noStrike" cap="none" normalizeH="0" baseline="0" dirty="0" smtClean="0">
                        <a:ln>
                          <a:noFill/>
                        </a:ln>
                        <a:effectLst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IRR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1434" marR="91434" horzOverflow="overflow"/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u="none" strike="noStrike" cap="none" normalizeH="0" baseline="0" dirty="0" smtClean="0">
                        <a:ln>
                          <a:noFill/>
                        </a:ln>
                        <a:effectLst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Spectrum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1434" marR="91434" horzOverflow="overflow"/>
                </a:tc>
                <a:tc gridSpan="4"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u="none" strike="noStrike" cap="none" normalizeH="0" baseline="0" dirty="0" smtClean="0">
                        <a:ln>
                          <a:noFill/>
                        </a:ln>
                        <a:effectLst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Module Temperature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1434" marR="91434" horzOverflow="overflow"/>
                </a:tc>
                <a:tc hMerge="1"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1434" marR="91434" horzOverflow="overflow"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</a:tr>
              <a:tr h="244475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W-m</a:t>
                      </a:r>
                      <a:r>
                        <a:rPr kumimoji="0" lang="en-US" sz="1600" u="none" strike="noStrike" cap="none" normalizeH="0" baseline="30000" dirty="0" smtClean="0">
                          <a:ln>
                            <a:noFill/>
                          </a:ln>
                          <a:effectLst/>
                        </a:rPr>
                        <a:t>-2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1434" marR="91434" horzOverflow="overflow"/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1434" marR="91434" horzOverflow="overflow"/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15</a:t>
                      </a:r>
                      <a:r>
                        <a:rPr kumimoji="0" lang="en-US" sz="1600" u="none" strike="noStrike" cap="none" normalizeH="0" baseline="0" smtClean="0">
                          <a:ln>
                            <a:noFill/>
                          </a:ln>
                          <a:effectLst/>
                          <a:sym typeface="Symbol" panose="05050102010706020507" pitchFamily="18" charset="2"/>
                        </a:rPr>
                        <a:t></a:t>
                      </a:r>
                      <a:r>
                        <a:rPr kumimoji="0" lang="en-US" sz="16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C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  <a:sym typeface="Symbol" panose="05050102010706020507" pitchFamily="18" charset="2"/>
                      </a:endParaRPr>
                    </a:p>
                  </a:txBody>
                  <a:tcPr marL="91434" marR="91434" horzOverflow="overflow"/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25</a:t>
                      </a:r>
                      <a:r>
                        <a:rPr kumimoji="0" lang="en-US" sz="1600" u="none" strike="noStrike" cap="none" normalizeH="0" baseline="0" dirty="0" smtClean="0">
                          <a:ln>
                            <a:noFill/>
                          </a:ln>
                          <a:effectLst/>
                          <a:sym typeface="Symbol" panose="05050102010706020507" pitchFamily="18" charset="2"/>
                        </a:rPr>
                        <a:t></a:t>
                      </a:r>
                      <a:r>
                        <a:rPr kumimoji="0" lang="en-US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C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  <a:sym typeface="Symbol" panose="05050102010706020507" pitchFamily="18" charset="2"/>
                      </a:endParaRPr>
                    </a:p>
                  </a:txBody>
                  <a:tcPr marL="91434" marR="91434" horzOverflow="overflow"/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50</a:t>
                      </a:r>
                      <a:r>
                        <a:rPr kumimoji="0" lang="en-US" sz="1600" u="none" strike="noStrike" cap="none" normalizeH="0" baseline="0" smtClean="0">
                          <a:ln>
                            <a:noFill/>
                          </a:ln>
                          <a:effectLst/>
                          <a:sym typeface="Symbol" panose="05050102010706020507" pitchFamily="18" charset="2"/>
                        </a:rPr>
                        <a:t></a:t>
                      </a:r>
                      <a:r>
                        <a:rPr kumimoji="0" lang="en-US" sz="16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C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  <a:sym typeface="Symbol" panose="05050102010706020507" pitchFamily="18" charset="2"/>
                      </a:endParaRPr>
                    </a:p>
                  </a:txBody>
                  <a:tcPr marL="91434" marR="91434" horzOverflow="overflow"/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75</a:t>
                      </a:r>
                      <a:r>
                        <a:rPr kumimoji="0" lang="en-US" sz="1600" u="none" strike="noStrike" cap="none" normalizeH="0" baseline="0" smtClean="0">
                          <a:ln>
                            <a:noFill/>
                          </a:ln>
                          <a:effectLst/>
                          <a:sym typeface="Symbol" panose="05050102010706020507" pitchFamily="18" charset="2"/>
                        </a:rPr>
                        <a:t></a:t>
                      </a:r>
                      <a:r>
                        <a:rPr kumimoji="0" lang="en-US" sz="16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C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  <a:sym typeface="Symbol" panose="05050102010706020507" pitchFamily="18" charset="2"/>
                      </a:endParaRPr>
                    </a:p>
                  </a:txBody>
                  <a:tcPr marL="91434" marR="91434" horzOverflow="overflow"/>
                </a:tc>
              </a:tr>
              <a:tr h="244475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1100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1434" marR="91434" horzOverflow="overflow"/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AM1.5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1434" marR="91434" horzOverflow="overflow"/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NA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1434" marR="91434" horzOverflow="overflow"/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1434" marR="91434" horzOverflow="overflow"/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1434" marR="91434" horzOverflow="overflow"/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1434" marR="91434" horzOverflow="overflow"/>
                </a:tc>
              </a:tr>
              <a:tr h="244475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6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1000</a:t>
                      </a:r>
                      <a:endParaRPr kumimoji="0" lang="de-DE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1434" marR="91434" horzOverflow="overflow"/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6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AM1.5</a:t>
                      </a:r>
                      <a:endParaRPr kumimoji="0" lang="de-DE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1434" marR="91434" horzOverflow="overflow"/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1434" marR="91434" horzOverflow="overflow"/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1434" marR="91434" horzOverflow="overflow"/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1434" marR="91434" horzOverflow="overflow"/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1434" marR="91434" horzOverflow="overflow"/>
                </a:tc>
              </a:tr>
              <a:tr h="244475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800</a:t>
                      </a:r>
                      <a:endParaRPr kumimoji="0" lang="de-DE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1434" marR="91434" horzOverflow="overflow"/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6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AM1.5</a:t>
                      </a:r>
                      <a:endParaRPr kumimoji="0" lang="de-DE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1434" marR="91434" horzOverflow="overflow"/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1434" marR="91434" horzOverflow="overflow"/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1434" marR="91434" horzOverflow="overflow"/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1434" marR="91434" horzOverflow="overflow"/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1434" marR="91434" horzOverflow="overflow"/>
                </a:tc>
              </a:tr>
              <a:tr h="244475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6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600</a:t>
                      </a:r>
                      <a:endParaRPr kumimoji="0" lang="de-DE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1434" marR="91434" horzOverflow="overflow"/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6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AM1.5</a:t>
                      </a:r>
                      <a:endParaRPr kumimoji="0" lang="de-DE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1434" marR="91434" horzOverflow="overflow"/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1434" marR="91434" horzOverflow="overflow"/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1434" marR="91434" horzOverflow="overflow"/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1434" marR="91434" horzOverflow="overflow"/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1434" marR="91434" horzOverflow="overflow"/>
                </a:tc>
              </a:tr>
              <a:tr h="244475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6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400</a:t>
                      </a:r>
                      <a:endParaRPr kumimoji="0" lang="de-DE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1434" marR="91434" horzOverflow="overflow"/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6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AM1.5</a:t>
                      </a:r>
                      <a:endParaRPr kumimoji="0" lang="de-DE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1434" marR="91434" horzOverflow="overflow"/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1434" marR="91434" horzOverflow="overflow"/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1434" marR="91434" horzOverflow="overflow"/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1434" marR="91434" horzOverflow="overflow"/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NA</a:t>
                      </a:r>
                      <a:endParaRPr kumimoji="0" lang="de-DE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1434" marR="91434" horzOverflow="overflow"/>
                </a:tc>
              </a:tr>
              <a:tr h="244475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6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200</a:t>
                      </a:r>
                      <a:endParaRPr kumimoji="0" lang="de-DE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1434" marR="91434" horzOverflow="overflow"/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6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AM1.5</a:t>
                      </a:r>
                      <a:endParaRPr kumimoji="0" lang="de-DE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1434" marR="91434" horzOverflow="overflow"/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1434" marR="91434" horzOverflow="overflow"/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1434" marR="91434" horzOverflow="overflow"/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1434" marR="91434" horzOverflow="overflow"/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6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NA</a:t>
                      </a:r>
                      <a:endParaRPr kumimoji="0" lang="de-DE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1434" marR="91434" horzOverflow="overflow"/>
                </a:tc>
              </a:tr>
              <a:tr h="244475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6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100</a:t>
                      </a:r>
                      <a:endParaRPr kumimoji="0" lang="de-DE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1434" marR="91434" horzOverflow="overflow"/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6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AM1.5</a:t>
                      </a:r>
                      <a:endParaRPr kumimoji="0" lang="de-DE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1434" marR="91434" horzOverflow="overflow"/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1434" marR="91434" horzOverflow="overflow"/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1434" marR="91434" horzOverflow="overflow"/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6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NA</a:t>
                      </a:r>
                      <a:endParaRPr kumimoji="0" lang="de-DE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1434" marR="91434" horzOverflow="overflow"/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NA</a:t>
                      </a:r>
                      <a:endParaRPr kumimoji="0" lang="de-DE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1434" marR="91434" horzOverflow="overflow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74898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5"/>
          <p:cNvSpPr txBox="1">
            <a:spLocks noGrp="1" noChangeArrowheads="1"/>
          </p:cNvSpPr>
          <p:nvPr>
            <p:ph idx="1"/>
          </p:nvPr>
        </p:nvSpPr>
        <p:spPr bwMode="auto">
          <a:xfrm>
            <a:off x="539552" y="1447140"/>
            <a:ext cx="8229600" cy="53755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20019" tIns="10010" rIns="20019" bIns="10010">
            <a:spAutoFit/>
          </a:bodyPr>
          <a:lstStyle>
            <a:lvl1pPr algn="ctr" defTabSz="200025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ctr" defTabSz="200025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ctr" defTabSz="200025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300038" algn="ctr" defTabSz="200025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ctr" defTabSz="200025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20002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20002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20002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20002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FontTx/>
              <a:buChar char="•"/>
            </a:pPr>
            <a:r>
              <a:rPr lang="en-US" sz="2800" i="0" dirty="0" smtClean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IEC 61853-1 methods</a:t>
            </a:r>
            <a:endParaRPr lang="en-US" b="0" dirty="0" smtClean="0">
              <a:solidFill>
                <a:schemeClr val="accent2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3" algn="just">
              <a:spcBef>
                <a:spcPct val="50000"/>
              </a:spcBef>
              <a:buFontTx/>
              <a:buChar char="•"/>
            </a:pPr>
            <a:endParaRPr lang="en-US" sz="2000" b="0" dirty="0" smtClean="0">
              <a:solidFill>
                <a:schemeClr val="accent2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3" algn="just">
              <a:spcBef>
                <a:spcPct val="50000"/>
              </a:spcBef>
              <a:buFontTx/>
              <a:buChar char="•"/>
            </a:pPr>
            <a:r>
              <a:rPr lang="en-US" sz="2000" b="0" dirty="0" smtClean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‘Simplified’ procedure (linear modules)</a:t>
            </a:r>
          </a:p>
          <a:p>
            <a:pPr lvl="4" algn="just">
              <a:spcBef>
                <a:spcPct val="50000"/>
              </a:spcBef>
              <a:buFont typeface="Courier New" panose="02070309020205020404" pitchFamily="49" charset="0"/>
              <a:buChar char="o"/>
            </a:pPr>
            <a:r>
              <a:rPr lang="en-US" sz="2000" b="0" dirty="0" smtClean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IEC 60904-10</a:t>
            </a:r>
            <a:endParaRPr lang="en-US" sz="2000" b="0" dirty="0">
              <a:solidFill>
                <a:schemeClr val="accent2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3" algn="just">
              <a:spcBef>
                <a:spcPct val="50000"/>
              </a:spcBef>
              <a:buFontTx/>
              <a:buChar char="•"/>
            </a:pPr>
            <a:r>
              <a:rPr lang="en-US" sz="2000" b="0" dirty="0" smtClean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Natural sunlight with tracker</a:t>
            </a:r>
          </a:p>
          <a:p>
            <a:pPr lvl="4" algn="just">
              <a:spcBef>
                <a:spcPct val="50000"/>
              </a:spcBef>
              <a:buFont typeface="Courier New" panose="02070309020205020404" pitchFamily="49" charset="0"/>
              <a:buChar char="o"/>
            </a:pPr>
            <a:r>
              <a:rPr lang="en-US" sz="2000" b="0" dirty="0" smtClean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Mesh filters/angle of incidence</a:t>
            </a:r>
            <a:endParaRPr lang="en-US" sz="2000" b="0" dirty="0">
              <a:solidFill>
                <a:schemeClr val="accent2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3" algn="just">
              <a:spcBef>
                <a:spcPct val="50000"/>
              </a:spcBef>
              <a:buFontTx/>
              <a:buChar char="•"/>
            </a:pPr>
            <a:r>
              <a:rPr lang="en-US" sz="2000" b="0" dirty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Natural sunlight </a:t>
            </a:r>
            <a:r>
              <a:rPr lang="en-US" sz="2000" b="0" dirty="0" smtClean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without tracker</a:t>
            </a:r>
          </a:p>
          <a:p>
            <a:pPr lvl="3" algn="just">
              <a:spcBef>
                <a:spcPct val="50000"/>
              </a:spcBef>
              <a:buFontTx/>
              <a:buChar char="•"/>
            </a:pPr>
            <a:r>
              <a:rPr lang="en-US" sz="2000" b="0" dirty="0" smtClean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Solar simulator</a:t>
            </a:r>
          </a:p>
          <a:p>
            <a:pPr lvl="4" algn="l">
              <a:spcBef>
                <a:spcPct val="50000"/>
              </a:spcBef>
              <a:buFont typeface="Courier New" panose="02070309020205020404" pitchFamily="49" charset="0"/>
              <a:buChar char="o"/>
            </a:pPr>
            <a:r>
              <a:rPr lang="en-US" sz="2000" b="0" dirty="0" smtClean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Distance/angle of incidence/mesh filters (calibrated or uncalibrated)/decaying flash</a:t>
            </a:r>
            <a:endParaRPr lang="en-US" sz="2000" b="0" dirty="0">
              <a:solidFill>
                <a:schemeClr val="accent2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3" algn="just">
              <a:spcBef>
                <a:spcPct val="50000"/>
              </a:spcBef>
              <a:buFontTx/>
              <a:buChar char="•"/>
            </a:pPr>
            <a:endParaRPr lang="en-US" sz="2000" b="0" dirty="0" smtClean="0">
              <a:solidFill>
                <a:schemeClr val="accent2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3" algn="just">
              <a:spcBef>
                <a:spcPct val="50000"/>
              </a:spcBef>
              <a:buFontTx/>
              <a:buChar char="•"/>
            </a:pPr>
            <a:endParaRPr lang="en-US" sz="2000" b="0" dirty="0">
              <a:solidFill>
                <a:schemeClr val="accent2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9024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5"/>
          <p:cNvSpPr txBox="1">
            <a:spLocks noGrp="1" noChangeArrowheads="1"/>
          </p:cNvSpPr>
          <p:nvPr>
            <p:ph idx="1"/>
          </p:nvPr>
        </p:nvSpPr>
        <p:spPr bwMode="auto">
          <a:xfrm>
            <a:off x="539552" y="1447140"/>
            <a:ext cx="8229600" cy="60834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20019" tIns="10010" rIns="20019" bIns="10010">
            <a:spAutoFit/>
          </a:bodyPr>
          <a:lstStyle>
            <a:lvl1pPr algn="ctr" defTabSz="200025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ctr" defTabSz="200025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ctr" defTabSz="200025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300038" algn="ctr" defTabSz="200025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ctr" defTabSz="200025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20002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20002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20002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20002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FontTx/>
              <a:buChar char="•"/>
            </a:pPr>
            <a:r>
              <a:rPr lang="en-US" sz="2800" i="0" dirty="0" smtClean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Measurement systems at ESTI</a:t>
            </a:r>
            <a:endParaRPr lang="en-US" b="0" i="0" dirty="0">
              <a:solidFill>
                <a:schemeClr val="accent2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71438" lvl="3" indent="0" algn="just">
              <a:spcBef>
                <a:spcPct val="50000"/>
              </a:spcBef>
              <a:buNone/>
            </a:pPr>
            <a:r>
              <a:rPr lang="en-US" sz="2000" b="0" dirty="0" smtClean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Irradiance variation methods</a:t>
            </a:r>
          </a:p>
          <a:p>
            <a:pPr marL="71438" lvl="3" indent="0" algn="just">
              <a:spcBef>
                <a:spcPct val="50000"/>
              </a:spcBef>
              <a:buNone/>
            </a:pPr>
            <a:endParaRPr lang="en-US" sz="400" b="0" dirty="0" smtClean="0">
              <a:solidFill>
                <a:schemeClr val="accent2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71438" lvl="3" indent="0" algn="just">
              <a:spcBef>
                <a:spcPct val="50000"/>
              </a:spcBef>
              <a:buNone/>
            </a:pPr>
            <a:r>
              <a:rPr lang="en-US" sz="2000" b="0" dirty="0" smtClean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Simulators</a:t>
            </a:r>
            <a:endParaRPr lang="en-US" sz="2000" b="0" dirty="0">
              <a:solidFill>
                <a:schemeClr val="accent2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3" algn="just">
              <a:spcBef>
                <a:spcPct val="50000"/>
              </a:spcBef>
              <a:buFontTx/>
              <a:buChar char="•"/>
            </a:pPr>
            <a:r>
              <a:rPr lang="en-US" sz="2000" b="0" dirty="0" smtClean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Pulsed: meshes/masks/flash decay </a:t>
            </a:r>
          </a:p>
          <a:p>
            <a:pPr lvl="3" algn="just">
              <a:spcBef>
                <a:spcPct val="50000"/>
              </a:spcBef>
              <a:buFontTx/>
              <a:buChar char="•"/>
            </a:pPr>
            <a:r>
              <a:rPr lang="en-US" sz="2000" b="0" dirty="0" smtClean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Steady-state: meshes/# lamps/lamp voltage</a:t>
            </a:r>
            <a:endParaRPr lang="en-US" sz="2000" b="0" dirty="0">
              <a:solidFill>
                <a:schemeClr val="accent2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3" algn="just">
              <a:spcBef>
                <a:spcPct val="50000"/>
              </a:spcBef>
              <a:buFontTx/>
              <a:buChar char="•"/>
            </a:pPr>
            <a:endParaRPr lang="en-US" sz="1800" b="0" dirty="0" smtClean="0">
              <a:solidFill>
                <a:schemeClr val="accent2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71438" lvl="3" indent="0" algn="just">
              <a:spcBef>
                <a:spcPct val="50000"/>
              </a:spcBef>
              <a:buNone/>
            </a:pPr>
            <a:r>
              <a:rPr lang="en-US" sz="2000" b="0" dirty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Natural sunlight </a:t>
            </a:r>
            <a:r>
              <a:rPr lang="en-US" sz="2000" b="0" dirty="0" smtClean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with tracker</a:t>
            </a:r>
          </a:p>
          <a:p>
            <a:pPr lvl="3" algn="just">
              <a:spcBef>
                <a:spcPct val="50000"/>
              </a:spcBef>
              <a:buSzPct val="150000"/>
              <a:buFont typeface="Arial" panose="020B0604020202020204" pitchFamily="34" charset="0"/>
              <a:buChar char="•"/>
            </a:pPr>
            <a:r>
              <a:rPr lang="en-US" sz="2000" b="0" dirty="0" smtClean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Mesh filters</a:t>
            </a:r>
          </a:p>
          <a:p>
            <a:pPr lvl="3" algn="just">
              <a:spcBef>
                <a:spcPct val="50000"/>
              </a:spcBef>
              <a:buSzPct val="150000"/>
              <a:buFont typeface="Arial" panose="020B0604020202020204" pitchFamily="34" charset="0"/>
              <a:buChar char="•"/>
            </a:pPr>
            <a:endParaRPr lang="en-US" sz="1800" b="0" dirty="0" smtClean="0">
              <a:solidFill>
                <a:schemeClr val="accent2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71438" lvl="3" indent="0" algn="just">
              <a:spcBef>
                <a:spcPct val="50000"/>
              </a:spcBef>
              <a:buNone/>
            </a:pPr>
            <a:r>
              <a:rPr lang="en-US" sz="2000" b="0" dirty="0" smtClean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Natural </a:t>
            </a:r>
            <a:r>
              <a:rPr lang="en-US" sz="2000" b="0" dirty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sunlight without </a:t>
            </a:r>
            <a:r>
              <a:rPr lang="en-US" sz="2000" b="0" dirty="0" smtClean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tracker</a:t>
            </a:r>
          </a:p>
          <a:p>
            <a:pPr lvl="3" algn="just">
              <a:spcBef>
                <a:spcPct val="50000"/>
              </a:spcBef>
              <a:buSzPct val="150000"/>
              <a:buFont typeface="Arial" panose="020B0604020202020204" pitchFamily="34" charset="0"/>
              <a:buChar char="•"/>
            </a:pPr>
            <a:r>
              <a:rPr lang="en-US" sz="2000" b="0" dirty="0" smtClean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‘The weather’</a:t>
            </a:r>
            <a:endParaRPr lang="en-US" sz="2000" b="0" dirty="0">
              <a:solidFill>
                <a:schemeClr val="accent2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71438" lvl="3" indent="0" algn="just">
              <a:spcBef>
                <a:spcPct val="50000"/>
              </a:spcBef>
              <a:buNone/>
            </a:pPr>
            <a:endParaRPr lang="en-US" sz="2000" b="0" dirty="0">
              <a:solidFill>
                <a:schemeClr val="accent2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3" algn="just">
              <a:spcBef>
                <a:spcPct val="50000"/>
              </a:spcBef>
              <a:buFontTx/>
              <a:buChar char="•"/>
            </a:pPr>
            <a:endParaRPr lang="en-US" sz="2000" b="0" dirty="0">
              <a:solidFill>
                <a:schemeClr val="accent2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0602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Immagine 26" descr="1_PASAN_PULSE.jpg"/>
          <p:cNvPicPr>
            <a:picLocks noChangeAspect="1"/>
          </p:cNvPicPr>
          <p:nvPr/>
        </p:nvPicPr>
        <p:blipFill>
          <a:blip r:embed="rId2"/>
          <a:srcRect l="5474" t="15000" r="6445" b="6904"/>
          <a:stretch>
            <a:fillRect/>
          </a:stretch>
        </p:blipFill>
        <p:spPr>
          <a:xfrm>
            <a:off x="714348" y="4572008"/>
            <a:ext cx="2857520" cy="1196171"/>
          </a:xfrm>
          <a:prstGeom prst="rect">
            <a:avLst/>
          </a:prstGeom>
          <a:solidFill>
            <a:srgbClr val="FFFFFF">
              <a:shade val="85000"/>
            </a:srgbClr>
          </a:solidFill>
          <a:ln w="19050" cap="sq">
            <a:solidFill>
              <a:srgbClr val="00B0F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83970" name="Rectangle 2"/>
          <p:cNvSpPr>
            <a:spLocks noGrp="1" noChangeArrowheads="1"/>
          </p:cNvSpPr>
          <p:nvPr>
            <p:ph type="title"/>
          </p:nvPr>
        </p:nvSpPr>
        <p:spPr>
          <a:xfrm>
            <a:off x="251520" y="1124744"/>
            <a:ext cx="8229600" cy="936625"/>
          </a:xfrm>
        </p:spPr>
        <p:txBody>
          <a:bodyPr/>
          <a:lstStyle/>
          <a:p>
            <a:pPr algn="ctr"/>
            <a:r>
              <a:rPr lang="en-US" dirty="0"/>
              <a:t>I</a:t>
            </a:r>
            <a:r>
              <a:rPr lang="en-US" dirty="0" smtClean="0"/>
              <a:t>EC 61853-1 Indoor method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-76572" y="5949280"/>
            <a:ext cx="56166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en-US" sz="2000" b="0" dirty="0" smtClean="0">
                <a:solidFill>
                  <a:schemeClr val="tx1"/>
                </a:solidFill>
              </a:rPr>
              <a:t>g=[100,200,400,600,800,1000]W/m</a:t>
            </a:r>
            <a:r>
              <a:rPr lang="en-US" sz="2000" b="0" baseline="30000" dirty="0" smtClean="0">
                <a:solidFill>
                  <a:schemeClr val="tx1"/>
                </a:solidFill>
              </a:rPr>
              <a:t>2</a:t>
            </a:r>
          </a:p>
          <a:p>
            <a:pPr lvl="1"/>
            <a:r>
              <a:rPr lang="en-US" sz="2000" b="0" dirty="0" smtClean="0">
                <a:solidFill>
                  <a:schemeClr val="tx1"/>
                </a:solidFill>
              </a:rPr>
              <a:t>k=[25,35,45,55,65]°C</a:t>
            </a:r>
            <a:endParaRPr lang="en-US" sz="2000" b="0" dirty="0">
              <a:solidFill>
                <a:schemeClr val="tx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187624" y="1916832"/>
            <a:ext cx="65527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algn="ctr"/>
            <a:r>
              <a:rPr lang="en-US" sz="2000" b="0" dirty="0" smtClean="0">
                <a:solidFill>
                  <a:schemeClr val="tx1"/>
                </a:solidFill>
              </a:rPr>
              <a:t>&lt;&lt;Procedure </a:t>
            </a:r>
            <a:r>
              <a:rPr lang="en-US" sz="2000" b="0" dirty="0">
                <a:solidFill>
                  <a:schemeClr val="tx1"/>
                </a:solidFill>
              </a:rPr>
              <a:t>with solar </a:t>
            </a:r>
            <a:r>
              <a:rPr lang="en-US" sz="2000" b="0" dirty="0" smtClean="0">
                <a:solidFill>
                  <a:schemeClr val="tx1"/>
                </a:solidFill>
              </a:rPr>
              <a:t>simulator&gt;&gt;</a:t>
            </a:r>
            <a:endParaRPr lang="en-US" sz="2000" b="0" dirty="0">
              <a:solidFill>
                <a:schemeClr val="tx1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55476" y="3418443"/>
            <a:ext cx="23762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en-US" sz="2400" b="0" dirty="0" smtClean="0">
                <a:solidFill>
                  <a:schemeClr val="tx1"/>
                </a:solidFill>
              </a:rPr>
              <a:t>decay</a:t>
            </a:r>
            <a:endParaRPr lang="en-US" sz="2400" b="0" dirty="0">
              <a:solidFill>
                <a:schemeClr val="tx1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552314" y="3437607"/>
            <a:ext cx="25202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en-US" sz="2400" b="0" dirty="0" smtClean="0">
                <a:solidFill>
                  <a:schemeClr val="tx1"/>
                </a:solidFill>
              </a:rPr>
              <a:t>masks</a:t>
            </a:r>
            <a:endParaRPr lang="en-US" sz="2400" b="0" dirty="0">
              <a:solidFill>
                <a:schemeClr val="tx1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786578" y="2643182"/>
            <a:ext cx="1563180" cy="584775"/>
          </a:xfrm>
          <a:prstGeom prst="rect">
            <a:avLst/>
          </a:prstGeom>
          <a:ln w="1905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1"/>
            <a:r>
              <a:rPr lang="en-US" sz="3200" b="0" dirty="0" smtClean="0">
                <a:solidFill>
                  <a:schemeClr val="tx1"/>
                </a:solidFill>
              </a:rPr>
              <a:t>P3B</a:t>
            </a:r>
            <a:endParaRPr lang="en-US" sz="3200" b="0" dirty="0">
              <a:solidFill>
                <a:schemeClr val="tx1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5496" y="3941663"/>
            <a:ext cx="26962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en-US" sz="2400" b="0" dirty="0" smtClean="0">
                <a:solidFill>
                  <a:schemeClr val="tx1"/>
                </a:solidFill>
              </a:rPr>
              <a:t>heated box</a:t>
            </a:r>
            <a:endParaRPr lang="en-US" sz="2400" b="0" dirty="0">
              <a:solidFill>
                <a:schemeClr val="tx1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714348" y="2571744"/>
            <a:ext cx="1643074" cy="584775"/>
          </a:xfrm>
          <a:prstGeom prst="rect">
            <a:avLst/>
          </a:prstGeom>
          <a:ln w="19050">
            <a:solidFill>
              <a:srgbClr val="00B0F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1" algn="just"/>
            <a:r>
              <a:rPr lang="en-US" sz="3200" b="0" dirty="0" smtClean="0">
                <a:solidFill>
                  <a:schemeClr val="tx1"/>
                </a:solidFill>
              </a:rPr>
              <a:t>P2B</a:t>
            </a:r>
            <a:endParaRPr lang="en-US" sz="3200" b="0" dirty="0">
              <a:solidFill>
                <a:schemeClr val="tx1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131840" y="3418443"/>
            <a:ext cx="25202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en-US" sz="2400" b="0" dirty="0" smtClean="0">
                <a:solidFill>
                  <a:schemeClr val="tx1"/>
                </a:solidFill>
              </a:rPr>
              <a:t>varying G</a:t>
            </a:r>
            <a:endParaRPr lang="en-US" sz="2400" b="0" dirty="0">
              <a:solidFill>
                <a:schemeClr val="tx1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3203848" y="3922499"/>
            <a:ext cx="25202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en-US" sz="2400" b="0" dirty="0" smtClean="0">
                <a:solidFill>
                  <a:schemeClr val="tx1"/>
                </a:solidFill>
              </a:rPr>
              <a:t>varying T</a:t>
            </a:r>
            <a:endParaRPr lang="en-US" sz="2400" b="0" dirty="0">
              <a:solidFill>
                <a:schemeClr val="tx1"/>
              </a:solidFill>
            </a:endParaRPr>
          </a:p>
        </p:txBody>
      </p:sp>
      <p:cxnSp>
        <p:nvCxnSpPr>
          <p:cNvPr id="25" name="Straight Arrow Connector 24"/>
          <p:cNvCxnSpPr/>
          <p:nvPr/>
        </p:nvCxnSpPr>
        <p:spPr bwMode="auto">
          <a:xfrm flipV="1">
            <a:off x="2500298" y="2428868"/>
            <a:ext cx="1820244" cy="428628"/>
          </a:xfrm>
          <a:prstGeom prst="straightConnector1">
            <a:avLst/>
          </a:prstGeom>
          <a:noFill/>
          <a:ln w="25400" cap="flat" cmpd="sng" algn="ctr">
            <a:solidFill>
              <a:srgbClr val="00B0F0"/>
            </a:solidFill>
            <a:prstDash val="solid"/>
            <a:round/>
            <a:headEnd type="triangl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6" name="Straight Arrow Connector 25"/>
          <p:cNvCxnSpPr/>
          <p:nvPr/>
        </p:nvCxnSpPr>
        <p:spPr bwMode="auto">
          <a:xfrm rot="10800000">
            <a:off x="4644008" y="2420890"/>
            <a:ext cx="1999694" cy="436606"/>
          </a:xfrm>
          <a:prstGeom prst="straightConnector1">
            <a:avLst/>
          </a:prstGeom>
          <a:noFill/>
          <a:ln w="25400" cap="flat" cmpd="sng" algn="ctr">
            <a:solidFill>
              <a:srgbClr val="FF0000"/>
            </a:solidFill>
            <a:prstDash val="solid"/>
            <a:round/>
            <a:headEnd type="triangl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4" name="Straight Arrow Connector 33"/>
          <p:cNvCxnSpPr/>
          <p:nvPr/>
        </p:nvCxnSpPr>
        <p:spPr bwMode="auto">
          <a:xfrm>
            <a:off x="323528" y="3365599"/>
            <a:ext cx="8464996" cy="0"/>
          </a:xfrm>
          <a:prstGeom prst="straightConnector1">
            <a:avLst/>
          </a:prstGeom>
          <a:noFill/>
          <a:ln w="12700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0" name="Straight Arrow Connector 39"/>
          <p:cNvCxnSpPr/>
          <p:nvPr/>
        </p:nvCxnSpPr>
        <p:spPr bwMode="auto">
          <a:xfrm>
            <a:off x="323528" y="3933056"/>
            <a:ext cx="8464996" cy="0"/>
          </a:xfrm>
          <a:prstGeom prst="straightConnector1">
            <a:avLst/>
          </a:prstGeom>
          <a:noFill/>
          <a:ln w="12700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1" name="Straight Arrow Connector 40"/>
          <p:cNvCxnSpPr/>
          <p:nvPr/>
        </p:nvCxnSpPr>
        <p:spPr bwMode="auto">
          <a:xfrm>
            <a:off x="370136" y="4445719"/>
            <a:ext cx="8464996" cy="0"/>
          </a:xfrm>
          <a:prstGeom prst="straightConnector1">
            <a:avLst/>
          </a:prstGeom>
          <a:noFill/>
          <a:ln w="12700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46" name="TextBox 45"/>
          <p:cNvSpPr txBox="1"/>
          <p:nvPr/>
        </p:nvSpPr>
        <p:spPr>
          <a:xfrm>
            <a:off x="6686518" y="3929066"/>
            <a:ext cx="19574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en-US" sz="2400" b="0" dirty="0" smtClean="0">
                <a:solidFill>
                  <a:schemeClr val="tx1"/>
                </a:solidFill>
              </a:rPr>
              <a:t>none</a:t>
            </a:r>
            <a:endParaRPr lang="en-US" sz="2400" b="0" dirty="0">
              <a:solidFill>
                <a:schemeClr val="tx1"/>
              </a:solidFill>
            </a:endParaRPr>
          </a:p>
        </p:txBody>
      </p:sp>
      <p:pic>
        <p:nvPicPr>
          <p:cNvPr id="28" name="Immagine 27" descr="2_mask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786446" y="4572008"/>
            <a:ext cx="3019595" cy="2021382"/>
          </a:xfrm>
          <a:prstGeom prst="rect">
            <a:avLst/>
          </a:prstGeom>
          <a:solidFill>
            <a:srgbClr val="FFFFFF">
              <a:shade val="85000"/>
            </a:srgbClr>
          </a:solidFill>
          <a:ln w="19050" cap="sq">
            <a:solidFill>
              <a:srgbClr val="FF0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4" name="TextBox 23"/>
          <p:cNvSpPr txBox="1"/>
          <p:nvPr/>
        </p:nvSpPr>
        <p:spPr>
          <a:xfrm>
            <a:off x="539552" y="5768179"/>
            <a:ext cx="161612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algn="ctr"/>
            <a:r>
              <a:rPr lang="en-US" sz="1100" b="0" dirty="0" smtClean="0">
                <a:solidFill>
                  <a:schemeClr val="tx1"/>
                </a:solidFill>
              </a:rPr>
              <a:t>Time (</a:t>
            </a:r>
            <a:r>
              <a:rPr lang="en-US" sz="1100" b="0" dirty="0" err="1" smtClean="0">
                <a:solidFill>
                  <a:schemeClr val="tx1"/>
                </a:solidFill>
              </a:rPr>
              <a:t>ms</a:t>
            </a:r>
            <a:r>
              <a:rPr lang="en-US" sz="1100" b="0" dirty="0" smtClean="0">
                <a:solidFill>
                  <a:schemeClr val="tx1"/>
                </a:solidFill>
              </a:rPr>
              <a:t>)</a:t>
            </a:r>
            <a:endParaRPr lang="en-US" sz="1100" b="0" dirty="0">
              <a:solidFill>
                <a:schemeClr val="tx1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 rot="16200000">
            <a:off x="-212217" y="5367949"/>
            <a:ext cx="147711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algn="ctr"/>
            <a:r>
              <a:rPr lang="en-US" sz="1100" b="0" dirty="0" smtClean="0">
                <a:solidFill>
                  <a:schemeClr val="tx1"/>
                </a:solidFill>
              </a:rPr>
              <a:t>Irradiance</a:t>
            </a:r>
            <a:endParaRPr lang="en-US" sz="1100" b="0" dirty="0">
              <a:solidFill>
                <a:schemeClr val="tx1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971600" y="4653136"/>
            <a:ext cx="225885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algn="ctr"/>
            <a:r>
              <a:rPr lang="en-US" sz="1400" b="0" dirty="0" smtClean="0">
                <a:solidFill>
                  <a:schemeClr val="tx1"/>
                </a:solidFill>
              </a:rPr>
              <a:t>P2B LAPSS pulse characteristic</a:t>
            </a:r>
            <a:endParaRPr lang="en-US" sz="1400" b="0" dirty="0">
              <a:solidFill>
                <a:schemeClr val="tx1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2783843" y="5543654"/>
            <a:ext cx="92406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algn="ctr"/>
            <a:r>
              <a:rPr lang="en-US" sz="1100" b="0" dirty="0" smtClean="0">
                <a:solidFill>
                  <a:schemeClr val="tx1"/>
                </a:solidFill>
              </a:rPr>
              <a:t>20</a:t>
            </a:r>
            <a:endParaRPr lang="en-US" sz="1100" b="0" dirty="0">
              <a:solidFill>
                <a:schemeClr val="tx1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119547" y="5543654"/>
            <a:ext cx="92406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algn="ctr"/>
            <a:r>
              <a:rPr lang="en-US" sz="1100" b="0" dirty="0" smtClean="0">
                <a:solidFill>
                  <a:schemeClr val="tx1"/>
                </a:solidFill>
              </a:rPr>
              <a:t>0</a:t>
            </a:r>
            <a:endParaRPr lang="en-US" sz="1100" b="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3143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 noChangeArrowheads="1"/>
          </p:cNvSpPr>
          <p:nvPr>
            <p:ph type="title"/>
          </p:nvPr>
        </p:nvSpPr>
        <p:spPr>
          <a:xfrm>
            <a:off x="251520" y="1142984"/>
            <a:ext cx="8229600" cy="936625"/>
          </a:xfrm>
        </p:spPr>
        <p:txBody>
          <a:bodyPr/>
          <a:lstStyle/>
          <a:p>
            <a:pPr algn="ctr"/>
            <a:r>
              <a:rPr lang="en-US" dirty="0" smtClean="0"/>
              <a:t>Mesh Filtering (uncalibrated)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1591172" y="1967203"/>
            <a:ext cx="65527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en-US" sz="2000" b="0" dirty="0" smtClean="0">
                <a:solidFill>
                  <a:schemeClr val="tx1"/>
                </a:solidFill>
              </a:rPr>
              <a:t>&lt;&lt;</a:t>
            </a:r>
            <a:r>
              <a:rPr lang="en-US" sz="2000" b="0" dirty="0" err="1" smtClean="0">
                <a:solidFill>
                  <a:schemeClr val="tx1"/>
                </a:solidFill>
              </a:rPr>
              <a:t>uncalibrated</a:t>
            </a:r>
            <a:r>
              <a:rPr lang="en-US" sz="2000" b="0" dirty="0" smtClean="0">
                <a:solidFill>
                  <a:schemeClr val="tx1"/>
                </a:solidFill>
              </a:rPr>
              <a:t> mesh filters&gt;&gt;</a:t>
            </a:r>
            <a:endParaRPr lang="en-US" sz="2000" b="0" dirty="0">
              <a:solidFill>
                <a:schemeClr val="tx1"/>
              </a:solidFill>
            </a:endParaRPr>
          </a:p>
        </p:txBody>
      </p:sp>
      <p:graphicFrame>
        <p:nvGraphicFramePr>
          <p:cNvPr id="6" name="Tabella 5"/>
          <p:cNvGraphicFramePr>
            <a:graphicFrameLocks noGrp="1"/>
          </p:cNvGraphicFramePr>
          <p:nvPr/>
        </p:nvGraphicFramePr>
        <p:xfrm>
          <a:off x="214282" y="2571746"/>
          <a:ext cx="4500594" cy="2767584"/>
        </p:xfrm>
        <a:graphic>
          <a:graphicData uri="http://schemas.openxmlformats.org/drawingml/2006/table">
            <a:tbl>
              <a:tblPr/>
              <a:tblGrid>
                <a:gridCol w="1348381"/>
                <a:gridCol w="1513515"/>
                <a:gridCol w="1638698"/>
              </a:tblGrid>
              <a:tr h="78610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b="1" dirty="0">
                          <a:latin typeface="Times New Roman"/>
                          <a:ea typeface="Times New Roman"/>
                          <a:cs typeface="Calibri"/>
                        </a:rPr>
                        <a:t>Mesh</a:t>
                      </a:r>
                      <a:endParaRPr lang="it-IT" sz="14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b="1" dirty="0">
                          <a:latin typeface="Times New Roman"/>
                          <a:ea typeface="Times New Roman"/>
                          <a:cs typeface="Calibri"/>
                        </a:rPr>
                        <a:t>Assembling</a:t>
                      </a:r>
                      <a:endParaRPr lang="it-IT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925" marR="34925" marT="34925" marB="349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b="1" dirty="0">
                          <a:latin typeface="Times New Roman"/>
                          <a:ea typeface="Times New Roman"/>
                          <a:cs typeface="Calibri"/>
                        </a:rPr>
                        <a:t>Typical measured mean irradiance</a:t>
                      </a:r>
                      <a:endParaRPr lang="it-IT" sz="14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b="1" dirty="0">
                          <a:latin typeface="Times New Roman"/>
                          <a:ea typeface="Times New Roman"/>
                          <a:cs typeface="Calibri"/>
                        </a:rPr>
                        <a:t>(W/m</a:t>
                      </a:r>
                      <a:r>
                        <a:rPr lang="en-GB" sz="1600" b="1" baseline="30000" dirty="0">
                          <a:latin typeface="Times New Roman"/>
                          <a:ea typeface="Times New Roman"/>
                          <a:cs typeface="Calibri"/>
                        </a:rPr>
                        <a:t>2</a:t>
                      </a:r>
                      <a:r>
                        <a:rPr lang="en-GB" sz="1600" b="1" dirty="0">
                          <a:latin typeface="Times New Roman"/>
                          <a:ea typeface="Times New Roman"/>
                          <a:cs typeface="Calibri"/>
                        </a:rPr>
                        <a:t>)</a:t>
                      </a:r>
                      <a:endParaRPr lang="it-IT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925" marR="34925" marT="34925" marB="349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b="1" dirty="0">
                          <a:latin typeface="Times New Roman"/>
                          <a:ea typeface="Times New Roman"/>
                          <a:cs typeface="Calibri"/>
                        </a:rPr>
                        <a:t>Nominal corrected irradiance</a:t>
                      </a:r>
                      <a:endParaRPr lang="it-IT" sz="14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b="1" dirty="0">
                          <a:latin typeface="Times New Roman"/>
                          <a:ea typeface="Times New Roman"/>
                          <a:cs typeface="Calibri"/>
                        </a:rPr>
                        <a:t>(W/m</a:t>
                      </a:r>
                      <a:r>
                        <a:rPr lang="en-GB" sz="1600" b="1" baseline="30000" dirty="0">
                          <a:latin typeface="Times New Roman"/>
                          <a:ea typeface="Times New Roman"/>
                          <a:cs typeface="Calibri"/>
                        </a:rPr>
                        <a:t>2</a:t>
                      </a:r>
                      <a:r>
                        <a:rPr lang="en-GB" sz="1600" b="1" dirty="0">
                          <a:latin typeface="Times New Roman"/>
                          <a:ea typeface="Times New Roman"/>
                          <a:cs typeface="Calibri"/>
                        </a:rPr>
                        <a:t>)</a:t>
                      </a:r>
                      <a:endParaRPr lang="it-IT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925" marR="34925" marT="34925" marB="349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427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latin typeface="Times New Roman"/>
                          <a:ea typeface="Times New Roman"/>
                          <a:cs typeface="Calibri"/>
                        </a:rPr>
                        <a:t>A</a:t>
                      </a:r>
                      <a:endParaRPr lang="it-IT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925" marR="34925" marT="34925" marB="349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latin typeface="Times New Roman"/>
                          <a:ea typeface="Times New Roman"/>
                          <a:cs typeface="Calibri"/>
                        </a:rPr>
                        <a:t>≈ 740</a:t>
                      </a:r>
                      <a:endParaRPr lang="it-IT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925" marR="34925" marT="34925" marB="349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latin typeface="Times New Roman"/>
                          <a:ea typeface="Times New Roman"/>
                          <a:cs typeface="Calibri"/>
                        </a:rPr>
                        <a:t>800</a:t>
                      </a:r>
                      <a:endParaRPr lang="it-IT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925" marR="34925" marT="34925" marB="349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427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latin typeface="Times New Roman"/>
                          <a:ea typeface="Times New Roman"/>
                          <a:cs typeface="Calibri"/>
                        </a:rPr>
                        <a:t>Bx</a:t>
                      </a:r>
                      <a:endParaRPr lang="it-IT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925" marR="34925" marT="34925" marB="349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latin typeface="Times New Roman"/>
                          <a:ea typeface="Times New Roman"/>
                          <a:cs typeface="Calibri"/>
                        </a:rPr>
                        <a:t>≈ 635</a:t>
                      </a:r>
                      <a:endParaRPr lang="it-IT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925" marR="34925" marT="34925" marB="349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latin typeface="Times New Roman"/>
                          <a:ea typeface="Times New Roman"/>
                          <a:cs typeface="Calibri"/>
                        </a:rPr>
                        <a:t>600</a:t>
                      </a:r>
                      <a:endParaRPr lang="it-IT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925" marR="34925" marT="34925" marB="349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427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latin typeface="Times New Roman"/>
                          <a:ea typeface="Times New Roman"/>
                          <a:cs typeface="Calibri"/>
                        </a:rPr>
                        <a:t>B1·B2</a:t>
                      </a:r>
                      <a:endParaRPr lang="it-IT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925" marR="34925" marT="34925" marB="349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latin typeface="Times New Roman"/>
                          <a:ea typeface="Times New Roman"/>
                          <a:cs typeface="Calibri"/>
                        </a:rPr>
                        <a:t>≈ 405</a:t>
                      </a:r>
                      <a:endParaRPr lang="it-IT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925" marR="34925" marT="34925" marB="349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latin typeface="Times New Roman"/>
                          <a:ea typeface="Times New Roman"/>
                          <a:cs typeface="Calibri"/>
                        </a:rPr>
                        <a:t>400</a:t>
                      </a:r>
                      <a:endParaRPr lang="it-IT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925" marR="34925" marT="34925" marB="349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427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latin typeface="Times New Roman"/>
                          <a:ea typeface="Times New Roman"/>
                          <a:cs typeface="Calibri"/>
                        </a:rPr>
                        <a:t>A·B1·B2·Cx</a:t>
                      </a:r>
                      <a:endParaRPr lang="it-IT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925" marR="34925" marT="34925" marB="349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latin typeface="Times New Roman"/>
                          <a:ea typeface="Times New Roman"/>
                          <a:cs typeface="Calibri"/>
                        </a:rPr>
                        <a:t>≈ 195</a:t>
                      </a:r>
                      <a:endParaRPr lang="it-IT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925" marR="34925" marT="34925" marB="349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latin typeface="Times New Roman"/>
                          <a:ea typeface="Times New Roman"/>
                          <a:cs typeface="Calibri"/>
                        </a:rPr>
                        <a:t>200</a:t>
                      </a:r>
                      <a:endParaRPr lang="it-IT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925" marR="34925" marT="34925" marB="349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427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latin typeface="Times New Roman"/>
                          <a:ea typeface="Times New Roman"/>
                          <a:cs typeface="Calibri"/>
                        </a:rPr>
                        <a:t>A·B1·B2·C1·C2</a:t>
                      </a:r>
                      <a:endParaRPr lang="it-IT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925" marR="34925" marT="34925" marB="349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latin typeface="Times New Roman"/>
                          <a:ea typeface="Times New Roman"/>
                          <a:cs typeface="Calibri"/>
                        </a:rPr>
                        <a:t>≈ 125</a:t>
                      </a:r>
                      <a:r>
                        <a:rPr lang="en-GB" sz="1400" baseline="30000" dirty="0">
                          <a:latin typeface="Times New Roman"/>
                          <a:ea typeface="Times New Roman"/>
                          <a:cs typeface="Calibri"/>
                        </a:rPr>
                        <a:t> </a:t>
                      </a:r>
                      <a:endParaRPr lang="it-IT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925" marR="34925" marT="34925" marB="349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latin typeface="Times New Roman"/>
                          <a:ea typeface="Times New Roman"/>
                          <a:cs typeface="Calibri"/>
                        </a:rPr>
                        <a:t>100</a:t>
                      </a:r>
                      <a:endParaRPr lang="it-IT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925" marR="34925" marT="34925" marB="349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5" name="Immagine 4" descr="3_mesh_in.JPG"/>
          <p:cNvPicPr>
            <a:picLocks noChangeAspect="1"/>
          </p:cNvPicPr>
          <p:nvPr/>
        </p:nvPicPr>
        <p:blipFill>
          <a:blip r:embed="rId3" cstate="print"/>
          <a:srcRect l="12458" t="4645" r="11352" b="4768"/>
          <a:stretch>
            <a:fillRect/>
          </a:stretch>
        </p:blipFill>
        <p:spPr>
          <a:xfrm>
            <a:off x="4857752" y="2571744"/>
            <a:ext cx="3929090" cy="3127235"/>
          </a:xfrm>
          <a:prstGeom prst="rect">
            <a:avLst/>
          </a:prstGeom>
        </p:spPr>
      </p:pic>
      <p:sp>
        <p:nvSpPr>
          <p:cNvPr id="8" name="TextBox 8"/>
          <p:cNvSpPr txBox="1"/>
          <p:nvPr/>
        </p:nvSpPr>
        <p:spPr>
          <a:xfrm>
            <a:off x="-71470" y="5581689"/>
            <a:ext cx="707236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en-US" sz="2000" b="0" dirty="0" smtClean="0">
                <a:solidFill>
                  <a:schemeClr val="tx1"/>
                </a:solidFill>
              </a:rPr>
              <a:t>Constraints:</a:t>
            </a:r>
          </a:p>
          <a:p>
            <a:pPr lvl="1">
              <a:buFont typeface="Arial" pitchFamily="34" charset="0"/>
              <a:buChar char="•"/>
            </a:pPr>
            <a:r>
              <a:rPr lang="en-US" sz="2000" b="0" dirty="0" smtClean="0">
                <a:solidFill>
                  <a:schemeClr val="tx1"/>
                </a:solidFill>
              </a:rPr>
              <a:t>IEC 60891 within 30%</a:t>
            </a:r>
          </a:p>
          <a:p>
            <a:pPr lvl="1">
              <a:buFont typeface="Arial" pitchFamily="34" charset="0"/>
              <a:buChar char="•"/>
            </a:pPr>
            <a:r>
              <a:rPr lang="en-US" sz="2000" b="0" dirty="0" smtClean="0">
                <a:solidFill>
                  <a:schemeClr val="tx1"/>
                </a:solidFill>
              </a:rPr>
              <a:t>IEC 61853-1 less than 100W/m</a:t>
            </a:r>
            <a:r>
              <a:rPr lang="en-US" sz="2000" b="0" baseline="30000" dirty="0" smtClean="0">
                <a:solidFill>
                  <a:schemeClr val="tx1"/>
                </a:solidFill>
              </a:rPr>
              <a:t>2</a:t>
            </a:r>
            <a:endParaRPr lang="en-US" sz="2000" b="0" dirty="0">
              <a:solidFill>
                <a:schemeClr val="tx1"/>
              </a:solidFill>
            </a:endParaRPr>
          </a:p>
        </p:txBody>
      </p:sp>
      <p:sp>
        <p:nvSpPr>
          <p:cNvPr id="10" name="CasellaDiTesto 9"/>
          <p:cNvSpPr txBox="1"/>
          <p:nvPr/>
        </p:nvSpPr>
        <p:spPr>
          <a:xfrm>
            <a:off x="6286512" y="4572008"/>
            <a:ext cx="78581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dirty="0" smtClean="0"/>
              <a:t>900</a:t>
            </a:r>
            <a:endParaRPr lang="it-IT" sz="2000" dirty="0"/>
          </a:p>
        </p:txBody>
      </p:sp>
      <p:sp>
        <p:nvSpPr>
          <p:cNvPr id="11" name="CasellaDiTesto 10"/>
          <p:cNvSpPr txBox="1"/>
          <p:nvPr/>
        </p:nvSpPr>
        <p:spPr>
          <a:xfrm>
            <a:off x="7715272" y="3357562"/>
            <a:ext cx="107157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dirty="0" smtClean="0"/>
              <a:t>1300</a:t>
            </a:r>
            <a:endParaRPr lang="it-IT" sz="2000" dirty="0"/>
          </a:p>
        </p:txBody>
      </p:sp>
      <p:cxnSp>
        <p:nvCxnSpPr>
          <p:cNvPr id="12" name="Straight Arrow Connector 25"/>
          <p:cNvCxnSpPr/>
          <p:nvPr/>
        </p:nvCxnSpPr>
        <p:spPr bwMode="auto">
          <a:xfrm rot="5400000" flipH="1" flipV="1">
            <a:off x="6750859" y="3679033"/>
            <a:ext cx="2000264" cy="71438"/>
          </a:xfrm>
          <a:prstGeom prst="straightConnector1">
            <a:avLst/>
          </a:prstGeom>
          <a:noFill/>
          <a:ln w="25400" cap="flat" cmpd="sng" algn="ctr">
            <a:solidFill>
              <a:srgbClr val="FFC000"/>
            </a:solidFill>
            <a:prstDash val="solid"/>
            <a:round/>
            <a:headEnd type="diamond" w="med" len="med"/>
            <a:tailEnd type="diamond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6" name="Straight Arrow Connector 25"/>
          <p:cNvCxnSpPr/>
          <p:nvPr/>
        </p:nvCxnSpPr>
        <p:spPr bwMode="auto">
          <a:xfrm>
            <a:off x="6429388" y="4500570"/>
            <a:ext cx="785818" cy="285752"/>
          </a:xfrm>
          <a:prstGeom prst="straightConnector1">
            <a:avLst/>
          </a:prstGeom>
          <a:noFill/>
          <a:ln w="25400" cap="flat" cmpd="sng" algn="ctr">
            <a:solidFill>
              <a:srgbClr val="FFC000"/>
            </a:solidFill>
            <a:prstDash val="solid"/>
            <a:round/>
            <a:headEnd type="diamond" w="med" len="med"/>
            <a:tailEnd type="diamond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2" name="Parentesi graffa chiusa 21"/>
          <p:cNvSpPr/>
          <p:nvPr/>
        </p:nvSpPr>
        <p:spPr bwMode="auto">
          <a:xfrm>
            <a:off x="7429520" y="4714884"/>
            <a:ext cx="285752" cy="428628"/>
          </a:xfrm>
          <a:prstGeom prst="rightBrace">
            <a:avLst>
              <a:gd name="adj1" fmla="val 14798"/>
              <a:gd name="adj2" fmla="val 51368"/>
            </a:avLst>
          </a:prstGeom>
          <a:noFill/>
          <a:ln w="19050">
            <a:solidFill>
              <a:srgbClr val="00B0F0"/>
            </a:solidFill>
          </a:ln>
          <a:effectLst/>
          <a:scene3d>
            <a:camera prst="orthographicFront">
              <a:rot lat="0" lon="0" rev="18000000"/>
            </a:camera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175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7600" b="1" i="0" u="none" strike="noStrike" cap="none" normalizeH="0" baseline="0" smtClean="0">
              <a:ln>
                <a:noFill/>
              </a:ln>
              <a:solidFill>
                <a:srgbClr val="FFD624"/>
              </a:solidFill>
              <a:effectLst/>
              <a:latin typeface="Verdana" pitchFamily="34" charset="0"/>
            </a:endParaRPr>
          </a:p>
        </p:txBody>
      </p:sp>
      <p:sp>
        <p:nvSpPr>
          <p:cNvPr id="23" name="CasellaDiTesto 22"/>
          <p:cNvSpPr txBox="1"/>
          <p:nvPr/>
        </p:nvSpPr>
        <p:spPr>
          <a:xfrm>
            <a:off x="7358082" y="5000636"/>
            <a:ext cx="78581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dirty="0" smtClean="0">
                <a:solidFill>
                  <a:srgbClr val="00B0F0"/>
                </a:solidFill>
              </a:rPr>
              <a:t>150</a:t>
            </a:r>
            <a:endParaRPr lang="it-IT" sz="2000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0449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lide_Master">
  <a:themeElements>
    <a:clrScheme name="Slide_Master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Slide_Master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3175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7600" b="1" i="0" u="none" strike="noStrike" cap="none" normalizeH="0" baseline="0" smtClean="0">
            <a:ln>
              <a:noFill/>
            </a:ln>
            <a:solidFill>
              <a:srgbClr val="FFD624"/>
            </a:solidFill>
            <a:effectLst/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3175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7600" b="1" i="0" u="none" strike="noStrike" cap="none" normalizeH="0" baseline="0" smtClean="0">
            <a:ln>
              <a:noFill/>
            </a:ln>
            <a:solidFill>
              <a:srgbClr val="FFD624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Slide_Master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_Master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_Master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_Master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_Master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_Master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_Master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_Master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_Master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_Master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_Master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_Master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6939</TotalTime>
  <Words>1889</Words>
  <Application>Microsoft Office PowerPoint</Application>
  <PresentationFormat>On-screen Show (4:3)</PresentationFormat>
  <Paragraphs>783</Paragraphs>
  <Slides>27</Slides>
  <Notes>2</Notes>
  <HiddenSlides>2</HiddenSlides>
  <MMClips>0</MMClips>
  <ScaleCrop>false</ScaleCrop>
  <HeadingPairs>
    <vt:vector size="8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9" baseType="lpstr">
      <vt:lpstr>Arial</vt:lpstr>
      <vt:lpstr>Calibri</vt:lpstr>
      <vt:lpstr>Cambria Math</vt:lpstr>
      <vt:lpstr>Courier New</vt:lpstr>
      <vt:lpstr>PF Square Sans Pro</vt:lpstr>
      <vt:lpstr>PFSquareSansPro-Medium</vt:lpstr>
      <vt:lpstr>Symbol</vt:lpstr>
      <vt:lpstr>Times New Roman</vt:lpstr>
      <vt:lpstr>Verdana</vt:lpstr>
      <vt:lpstr>Wingdings</vt:lpstr>
      <vt:lpstr>Slide_Master</vt:lpstr>
      <vt:lpstr>Clip</vt:lpstr>
      <vt:lpstr> Performance of PV modules under different irradiances and temperatures </vt:lpstr>
      <vt:lpstr>PowerPoint Presentation</vt:lpstr>
      <vt:lpstr>Energy Rating requires Power Rating at different conditions</vt:lpstr>
      <vt:lpstr>PowerPoint Presentation</vt:lpstr>
      <vt:lpstr>IEC 61853 Part 1</vt:lpstr>
      <vt:lpstr>PowerPoint Presentation</vt:lpstr>
      <vt:lpstr>PowerPoint Presentation</vt:lpstr>
      <vt:lpstr>IEC 61853-1 Indoor method</vt:lpstr>
      <vt:lpstr>Mesh Filtering (uncalibrated)</vt:lpstr>
      <vt:lpstr>Outdoor with tracker</vt:lpstr>
      <vt:lpstr>Outdoor field (ENRA)</vt:lpstr>
      <vt:lpstr>IV Curve Corrections</vt:lpstr>
      <vt:lpstr>Results</vt:lpstr>
      <vt:lpstr>Results (poly-Si)</vt:lpstr>
      <vt:lpstr>Results (CdTe)</vt:lpstr>
      <vt:lpstr>Non uniformity</vt:lpstr>
      <vt:lpstr>Mesh Filtering - improved filters</vt:lpstr>
      <vt:lpstr>Self-Reference method</vt:lpstr>
      <vt:lpstr>Pasan 3B improved meshes (c-Si)</vt:lpstr>
      <vt:lpstr>Pasan 3B improved meshes (CdTe)</vt:lpstr>
      <vt:lpstr>Comparing indoor and outdoor methods</vt:lpstr>
      <vt:lpstr>Comparing outdoor methods</vt:lpstr>
      <vt:lpstr>Comparing outdoor methods</vt:lpstr>
      <vt:lpstr>Comparing outdoor methods</vt:lpstr>
      <vt:lpstr>What about PV systems?</vt:lpstr>
      <vt:lpstr>Results &amp; Conclusions</vt:lpstr>
      <vt:lpstr>PowerPoint Presentation</vt:lpstr>
    </vt:vector>
  </TitlesOfParts>
  <Company>European Commission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turneem</dc:creator>
  <cp:lastModifiedBy>Robert KENNY</cp:lastModifiedBy>
  <cp:revision>315</cp:revision>
  <cp:lastPrinted>2012-09-20T16:03:31Z</cp:lastPrinted>
  <dcterms:created xsi:type="dcterms:W3CDTF">2011-10-28T10:25:18Z</dcterms:created>
  <dcterms:modified xsi:type="dcterms:W3CDTF">2017-03-30T23:14:29Z</dcterms:modified>
</cp:coreProperties>
</file>