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2.xml" ContentType="application/vnd.openxmlformats-officedocument.presentationml.tags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446" r:id="rId2"/>
    <p:sldId id="600" r:id="rId3"/>
    <p:sldId id="601" r:id="rId4"/>
    <p:sldId id="603" r:id="rId5"/>
    <p:sldId id="602" r:id="rId6"/>
    <p:sldId id="604" r:id="rId7"/>
    <p:sldId id="611" r:id="rId8"/>
    <p:sldId id="613" r:id="rId9"/>
    <p:sldId id="605" r:id="rId10"/>
    <p:sldId id="606" r:id="rId11"/>
    <p:sldId id="607" r:id="rId12"/>
    <p:sldId id="609" r:id="rId13"/>
    <p:sldId id="610" r:id="rId14"/>
    <p:sldId id="608" r:id="rId15"/>
    <p:sldId id="614" r:id="rId16"/>
    <p:sldId id="612" r:id="rId17"/>
    <p:sldId id="617" r:id="rId18"/>
  </p:sldIdLst>
  <p:sldSz cx="9144000" cy="6858000" type="screen4x3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C0C0"/>
    <a:srgbClr val="3476B7"/>
    <a:srgbClr val="0070B7"/>
    <a:srgbClr val="91B3DB"/>
    <a:srgbClr val="317CBC"/>
    <a:srgbClr val="BD0D2E"/>
    <a:srgbClr val="95BFD6"/>
    <a:srgbClr val="EAEEF1"/>
    <a:srgbClr val="DE9529"/>
    <a:srgbClr val="BED4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44" autoAdjust="0"/>
    <p:restoredTop sz="94660"/>
  </p:normalViewPr>
  <p:slideViewPr>
    <p:cSldViewPr showGuides="1">
      <p:cViewPr varScale="1">
        <p:scale>
          <a:sx n="67" d="100"/>
          <a:sy n="67" d="100"/>
        </p:scale>
        <p:origin x="-1308" y="-96"/>
      </p:cViewPr>
      <p:guideLst>
        <p:guide orient="horz" pos="572"/>
        <p:guide orient="horz" pos="3838"/>
        <p:guide orient="horz" pos="799"/>
        <p:guide orient="horz" pos="3748"/>
        <p:guide orient="horz" pos="1117"/>
        <p:guide orient="horz" pos="1026"/>
        <p:guide orient="horz" pos="2296"/>
        <p:guide orient="horz" pos="3657"/>
        <p:guide orient="horz" pos="1298"/>
        <p:guide pos="340"/>
        <p:guide pos="5420"/>
        <p:guide pos="2848"/>
        <p:guide pos="2913"/>
        <p:guide pos="256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C323D7-05B1-4802-B505-3007C292057C}" type="datetimeFigureOut">
              <a:rPr lang="de-DE" smtClean="0"/>
              <a:t>30.03.2017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B73F4D-C231-4DFE-893D-296042D3F9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51283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958" cy="496809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1098" y="1"/>
            <a:ext cx="2944958" cy="496809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8A5B9BCF-E477-4849-A688-D1C7B7D3AC3E}" type="datetimeFigureOut">
              <a:rPr lang="de-DE" smtClean="0"/>
              <a:t>30.03.2017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606" y="4715711"/>
            <a:ext cx="5438464" cy="4466511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243"/>
            <a:ext cx="2944958" cy="496809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1098" y="9428243"/>
            <a:ext cx="2944958" cy="496809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3F5E76BD-0F95-4A05-A980-115409B1F10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2965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606" y="4715711"/>
            <a:ext cx="5438464" cy="4466511"/>
          </a:xfrm>
        </p:spPr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E76BD-0F95-4A05-A980-115409B1F10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61797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607" y="4715713"/>
            <a:ext cx="5438465" cy="4466512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E76BD-0F95-4A05-A980-115409B1F10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0305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607" y="4715713"/>
            <a:ext cx="5438465" cy="4466512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E76BD-0F95-4A05-A980-115409B1F10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0305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607" y="4715713"/>
            <a:ext cx="5438465" cy="4466512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E76BD-0F95-4A05-A980-115409B1F10E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0305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607" y="4715713"/>
            <a:ext cx="5438465" cy="4466512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E76BD-0F95-4A05-A980-115409B1F10E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0305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607" y="4715713"/>
            <a:ext cx="5438465" cy="4466512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E76BD-0F95-4A05-A980-115409B1F10E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0305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607" y="4715713"/>
            <a:ext cx="5438465" cy="4466512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E76BD-0F95-4A05-A980-115409B1F10E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0305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607" y="4715713"/>
            <a:ext cx="5438465" cy="4466512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E76BD-0F95-4A05-A980-115409B1F10E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0305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451" y="4714876"/>
            <a:ext cx="5438775" cy="44672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10B54-ACA8-4868-9CFB-7F7ED5F31702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399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607" y="4715713"/>
            <a:ext cx="5438465" cy="4466512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E76BD-0F95-4A05-A980-115409B1F10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030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607" y="4715713"/>
            <a:ext cx="5438465" cy="4466512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E76BD-0F95-4A05-A980-115409B1F10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0305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607" y="4715713"/>
            <a:ext cx="5438465" cy="4466512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E76BD-0F95-4A05-A980-115409B1F10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0305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607" y="4715713"/>
            <a:ext cx="5438465" cy="4466512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E76BD-0F95-4A05-A980-115409B1F10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0305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607" y="4715713"/>
            <a:ext cx="5438465" cy="4466512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E76BD-0F95-4A05-A980-115409B1F10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0305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607" y="4715713"/>
            <a:ext cx="5438465" cy="4466512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E76BD-0F95-4A05-A980-115409B1F10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0305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607" y="4715713"/>
            <a:ext cx="5438465" cy="4466512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E76BD-0F95-4A05-A980-115409B1F10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0305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607" y="4715713"/>
            <a:ext cx="5438465" cy="4466512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E76BD-0F95-4A05-A980-115409B1F10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030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092825"/>
          </a:xfrm>
          <a:solidFill>
            <a:schemeClr val="bg1"/>
          </a:solidFill>
        </p:spPr>
        <p:txBody>
          <a:bodyPr/>
          <a:lstStyle/>
          <a:p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625200"/>
            <a:ext cx="6030000" cy="730800"/>
          </a:xfrm>
          <a:solidFill>
            <a:schemeClr val="tx2">
              <a:alpha val="80000"/>
            </a:schemeClr>
          </a:solidFill>
        </p:spPr>
        <p:txBody>
          <a:bodyPr lIns="540000" bIns="36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356000"/>
            <a:ext cx="6030000" cy="360000"/>
          </a:xfrm>
          <a:solidFill>
            <a:schemeClr val="tx2">
              <a:alpha val="80000"/>
            </a:schemeClr>
          </a:solidFill>
        </p:spPr>
        <p:txBody>
          <a:bodyPr lIns="540000" bIns="36000"/>
          <a:lstStyle>
            <a:lvl1pPr marL="0" indent="0" algn="l">
              <a:buNone/>
              <a:defRPr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97260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07.11.2013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Presentation PVKLIMA-project, TÜV Rheinland</a:t>
            </a:r>
            <a:endParaRPr lang="de-DE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CCD513-A99A-4064-983A-6F4D1974C28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425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07.11.2013</a:t>
            </a: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Presentation PVKLIMA-project, TÜV Rheinland</a:t>
            </a:r>
            <a:endParaRPr lang="de-DE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1EE70E-7757-498F-B8DB-0E9E497BAA8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9528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Zwischen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07.11.2013</a:t>
            </a: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Presentation PVKLIMA-project, TÜV Rheinland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0D73F-1F63-43D2-8015-5E130AB4E484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5" hasCustomPrompt="1"/>
          </p:nvPr>
        </p:nvSpPr>
        <p:spPr>
          <a:xfrm>
            <a:off x="539750" y="1268413"/>
            <a:ext cx="8049446" cy="360362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800" b="1" baseline="0"/>
            </a:lvl1pPr>
            <a:lvl2pPr marL="355600" indent="0">
              <a:buFontTx/>
              <a:buNone/>
              <a:defRPr b="1"/>
            </a:lvl2pPr>
            <a:lvl3pPr marL="715963" indent="0">
              <a:buFontTx/>
              <a:buNone/>
              <a:defRPr b="1"/>
            </a:lvl3pPr>
            <a:lvl4pPr marL="1076325" indent="0">
              <a:buFontTx/>
              <a:buNone/>
              <a:defRPr b="1"/>
            </a:lvl4pPr>
            <a:lvl5pPr marL="1428750" indent="0">
              <a:buFontTx/>
              <a:buNone/>
              <a:defRPr b="1"/>
            </a:lvl5pPr>
          </a:lstStyle>
          <a:p>
            <a:pPr lvl="0"/>
            <a:r>
              <a:rPr lang="de-DE" dirty="0" smtClean="0"/>
              <a:t>Zwischenüberschrift bearbeiten</a:t>
            </a:r>
          </a:p>
        </p:txBody>
      </p:sp>
    </p:spTree>
    <p:extLst>
      <p:ext uri="{BB962C8B-B14F-4D97-AF65-F5344CB8AC3E}">
        <p14:creationId xmlns:p14="http://schemas.microsoft.com/office/powerpoint/2010/main" val="3908838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750" y="1773238"/>
            <a:ext cx="8049446" cy="4032250"/>
          </a:xfr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 sz="1600"/>
            </a:lvl1pPr>
            <a:lvl2pPr>
              <a:spcBef>
                <a:spcPts val="0"/>
              </a:spcBef>
              <a:spcAft>
                <a:spcPts val="600"/>
              </a:spcAft>
              <a:defRPr sz="1600"/>
            </a:lvl2pPr>
            <a:lvl3pPr>
              <a:spcBef>
                <a:spcPts val="0"/>
              </a:spcBef>
              <a:spcAft>
                <a:spcPts val="600"/>
              </a:spcAft>
              <a:defRPr sz="1600"/>
            </a:lvl3pPr>
            <a:lvl4pPr>
              <a:spcBef>
                <a:spcPts val="0"/>
              </a:spcBef>
              <a:spcAft>
                <a:spcPts val="600"/>
              </a:spcAft>
              <a:defRPr sz="1600"/>
            </a:lvl4pPr>
            <a:lvl5pPr>
              <a:spcBef>
                <a:spcPts val="0"/>
              </a:spcBef>
              <a:spcAft>
                <a:spcPts val="600"/>
              </a:spcAft>
              <a:defRPr sz="16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07.11.2013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Presentation PVKLIMA-project, TÜV Rheinland</a:t>
            </a: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737EE-6D6B-4FC2-820B-A8CC40D22E9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1268413"/>
            <a:ext cx="8049446" cy="360362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800" b="1" baseline="0"/>
            </a:lvl1pPr>
            <a:lvl2pPr marL="355600" indent="0">
              <a:buFontTx/>
              <a:buNone/>
              <a:defRPr b="1"/>
            </a:lvl2pPr>
            <a:lvl3pPr marL="715963" indent="0">
              <a:buFontTx/>
              <a:buNone/>
              <a:defRPr b="1"/>
            </a:lvl3pPr>
            <a:lvl4pPr marL="1076325" indent="0">
              <a:buFontTx/>
              <a:buNone/>
              <a:defRPr b="1"/>
            </a:lvl4pPr>
            <a:lvl5pPr marL="1428750" indent="0">
              <a:buFontTx/>
              <a:buNone/>
              <a:defRPr b="1"/>
            </a:lvl5pPr>
          </a:lstStyle>
          <a:p>
            <a:pPr lvl="0"/>
            <a:r>
              <a:rPr lang="de-DE" dirty="0" smtClean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475446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07.11.2013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Presentation PVKLIMA-project, TÜV Rheinland</a:t>
            </a: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A65F15-0C3F-4F37-8A2B-5C3D70C430B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539750" y="2"/>
            <a:ext cx="8049446" cy="89385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 dirty="0" smtClean="0"/>
              <a:t>Titel durch Klicken hinzufügen</a:t>
            </a:r>
            <a:endParaRPr lang="de-DE" dirty="0"/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3"/>
          </p:nvPr>
        </p:nvSpPr>
        <p:spPr>
          <a:xfrm>
            <a:off x="0" y="908050"/>
            <a:ext cx="9144000" cy="5184775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6501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07.11.2013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Presentation PVKLIMA-project, TÜV Rheinland</a:t>
            </a: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737EE-6D6B-4FC2-820B-A8CC40D22E9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1268413"/>
            <a:ext cx="8049446" cy="360362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800" b="1" baseline="0"/>
            </a:lvl1pPr>
            <a:lvl2pPr marL="355600" indent="0">
              <a:buFontTx/>
              <a:buNone/>
              <a:defRPr b="1"/>
            </a:lvl2pPr>
            <a:lvl3pPr marL="715963" indent="0">
              <a:buFontTx/>
              <a:buNone/>
              <a:defRPr b="1"/>
            </a:lvl3pPr>
            <a:lvl4pPr marL="1076325" indent="0">
              <a:buFontTx/>
              <a:buNone/>
              <a:defRPr b="1"/>
            </a:lvl4pPr>
            <a:lvl5pPr marL="1428750" indent="0">
              <a:buFontTx/>
              <a:buNone/>
              <a:defRPr b="1"/>
            </a:lvl5pPr>
          </a:lstStyle>
          <a:p>
            <a:pPr lvl="0"/>
            <a:r>
              <a:rPr lang="de-DE" dirty="0" smtClean="0"/>
              <a:t>Click to add subtitle</a:t>
            </a:r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4"/>
          </p:nvPr>
        </p:nvSpPr>
        <p:spPr>
          <a:xfrm>
            <a:off x="539552" y="1772816"/>
            <a:ext cx="8049600" cy="4032448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7939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07.11.2013</a:t>
            </a: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Presentation PVKLIMA-project, TÜV Rheinland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0D73F-1F63-43D2-8015-5E130AB4E484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39750" y="1773238"/>
            <a:ext cx="3981450" cy="40322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624388" y="1773238"/>
            <a:ext cx="3979862" cy="40322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5" hasCustomPrompt="1"/>
          </p:nvPr>
        </p:nvSpPr>
        <p:spPr>
          <a:xfrm>
            <a:off x="539750" y="1268413"/>
            <a:ext cx="8049446" cy="360362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800" b="1" baseline="0"/>
            </a:lvl1pPr>
            <a:lvl2pPr marL="355600" indent="0">
              <a:buFontTx/>
              <a:buNone/>
              <a:defRPr b="1"/>
            </a:lvl2pPr>
            <a:lvl3pPr marL="715963" indent="0">
              <a:buFontTx/>
              <a:buNone/>
              <a:defRPr b="1"/>
            </a:lvl3pPr>
            <a:lvl4pPr marL="1076325" indent="0">
              <a:buFontTx/>
              <a:buNone/>
              <a:defRPr b="1"/>
            </a:lvl4pPr>
            <a:lvl5pPr marL="1428750" indent="0">
              <a:buFontTx/>
              <a:buNone/>
              <a:defRPr b="1"/>
            </a:lvl5pPr>
          </a:lstStyle>
          <a:p>
            <a:pPr lvl="0"/>
            <a:r>
              <a:rPr lang="de-DE" dirty="0" smtClean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577702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07.11.2013</a:t>
            </a: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Presentation PVKLIMA-project, TÜV Rheinland</a:t>
            </a:r>
            <a:endParaRPr lang="de-DE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6CD3D3-E64A-4B1D-8C8D-EEB31217726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11" name="Inhaltsplatzhalter 3"/>
          <p:cNvSpPr>
            <a:spLocks noGrp="1"/>
          </p:cNvSpPr>
          <p:nvPr>
            <p:ph sz="half" idx="14"/>
          </p:nvPr>
        </p:nvSpPr>
        <p:spPr>
          <a:xfrm>
            <a:off x="4068000" y="1773239"/>
            <a:ext cx="4536250" cy="4032250"/>
          </a:xfr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 sz="1600"/>
            </a:lvl1pPr>
            <a:lvl2pPr>
              <a:spcBef>
                <a:spcPts val="0"/>
              </a:spcBef>
              <a:spcAft>
                <a:spcPts val="600"/>
              </a:spcAft>
              <a:defRPr sz="1600"/>
            </a:lvl2pPr>
            <a:lvl3pPr>
              <a:spcBef>
                <a:spcPts val="0"/>
              </a:spcBef>
              <a:spcAft>
                <a:spcPts val="600"/>
              </a:spcAft>
              <a:defRPr sz="1600"/>
            </a:lvl3pPr>
            <a:lvl4pPr>
              <a:spcBef>
                <a:spcPts val="0"/>
              </a:spcBef>
              <a:spcAft>
                <a:spcPts val="600"/>
              </a:spcAft>
              <a:defRPr sz="1600"/>
            </a:lvl4pPr>
            <a:lvl5pPr>
              <a:spcBef>
                <a:spcPts val="0"/>
              </a:spcBef>
              <a:spcAft>
                <a:spcPts val="600"/>
              </a:spcAft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5"/>
          </p:nvPr>
        </p:nvSpPr>
        <p:spPr>
          <a:xfrm>
            <a:off x="539750" y="1268413"/>
            <a:ext cx="3240000" cy="2160000"/>
          </a:xfrm>
        </p:spPr>
        <p:txBody>
          <a:bodyPr/>
          <a:lstStyle/>
          <a:p>
            <a:endParaRPr lang="de-DE"/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539750" y="2"/>
            <a:ext cx="8049446" cy="893850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68000" y="1268413"/>
            <a:ext cx="4536250" cy="360362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800" b="1" baseline="0"/>
            </a:lvl1pPr>
            <a:lvl2pPr marL="355600" indent="0">
              <a:buFontTx/>
              <a:buNone/>
              <a:defRPr b="1"/>
            </a:lvl2pPr>
            <a:lvl3pPr marL="715963" indent="0">
              <a:buFontTx/>
              <a:buNone/>
              <a:defRPr b="1"/>
            </a:lvl3pPr>
            <a:lvl4pPr marL="1076325" indent="0">
              <a:buFontTx/>
              <a:buNone/>
              <a:defRPr b="1"/>
            </a:lvl4pPr>
            <a:lvl5pPr marL="1428750" indent="0">
              <a:buFontTx/>
              <a:buNone/>
              <a:defRPr b="1"/>
            </a:lvl5pPr>
          </a:lstStyle>
          <a:p>
            <a:pPr lvl="0"/>
            <a:r>
              <a:rPr lang="de-DE" dirty="0" smtClean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366047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07.11.2013</a:t>
            </a: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Presentation PVKLIMA-project, TÜV Rheinland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0D73F-1F63-43D2-8015-5E130AB4E484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6" name="Inhaltsplatzhalter 3"/>
          <p:cNvSpPr>
            <a:spLocks noGrp="1"/>
          </p:cNvSpPr>
          <p:nvPr>
            <p:ph sz="half" idx="14"/>
          </p:nvPr>
        </p:nvSpPr>
        <p:spPr>
          <a:xfrm>
            <a:off x="4068000" y="1773239"/>
            <a:ext cx="4536250" cy="4032250"/>
          </a:xfr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 sz="1600"/>
            </a:lvl1pPr>
            <a:lvl2pPr>
              <a:spcBef>
                <a:spcPts val="0"/>
              </a:spcBef>
              <a:spcAft>
                <a:spcPts val="600"/>
              </a:spcAft>
              <a:defRPr sz="1600"/>
            </a:lvl2pPr>
            <a:lvl3pPr>
              <a:spcBef>
                <a:spcPts val="0"/>
              </a:spcBef>
              <a:spcAft>
                <a:spcPts val="600"/>
              </a:spcAft>
              <a:defRPr sz="1600"/>
            </a:lvl3pPr>
            <a:lvl4pPr>
              <a:spcBef>
                <a:spcPts val="0"/>
              </a:spcBef>
              <a:spcAft>
                <a:spcPts val="600"/>
              </a:spcAft>
              <a:defRPr sz="1600"/>
            </a:lvl4pPr>
            <a:lvl5pPr>
              <a:spcBef>
                <a:spcPts val="0"/>
              </a:spcBef>
              <a:spcAft>
                <a:spcPts val="600"/>
              </a:spcAft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Bildplatzhalter 12"/>
          <p:cNvSpPr>
            <a:spLocks noGrp="1"/>
          </p:cNvSpPr>
          <p:nvPr>
            <p:ph type="pic" sz="quarter" idx="15"/>
          </p:nvPr>
        </p:nvSpPr>
        <p:spPr>
          <a:xfrm>
            <a:off x="539750" y="1268413"/>
            <a:ext cx="3240000" cy="2160000"/>
          </a:xfrm>
        </p:spPr>
        <p:txBody>
          <a:bodyPr/>
          <a:lstStyle/>
          <a:p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68000" y="1268413"/>
            <a:ext cx="4536250" cy="360362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800" b="1" baseline="0"/>
            </a:lvl1pPr>
            <a:lvl2pPr marL="355600" indent="0">
              <a:buFontTx/>
              <a:buNone/>
              <a:defRPr b="1"/>
            </a:lvl2pPr>
            <a:lvl3pPr marL="715963" indent="0">
              <a:buFontTx/>
              <a:buNone/>
              <a:defRPr b="1"/>
            </a:lvl3pPr>
            <a:lvl4pPr marL="1076325" indent="0">
              <a:buFontTx/>
              <a:buNone/>
              <a:defRPr b="1"/>
            </a:lvl4pPr>
            <a:lvl5pPr marL="1428750" indent="0">
              <a:buFontTx/>
              <a:buNone/>
              <a:defRPr b="1"/>
            </a:lvl5pPr>
          </a:lstStyle>
          <a:p>
            <a:pPr lvl="0"/>
            <a:r>
              <a:rPr lang="de-DE" dirty="0" smtClean="0"/>
              <a:t>Click to add subtitle</a:t>
            </a:r>
          </a:p>
        </p:txBody>
      </p:sp>
      <p:sp>
        <p:nvSpPr>
          <p:cNvPr id="9" name="Bildplatzhalter 12"/>
          <p:cNvSpPr>
            <a:spLocks noGrp="1"/>
          </p:cNvSpPr>
          <p:nvPr>
            <p:ph type="pic" sz="quarter" idx="16"/>
          </p:nvPr>
        </p:nvSpPr>
        <p:spPr>
          <a:xfrm>
            <a:off x="539552" y="3645264"/>
            <a:ext cx="3240000" cy="216000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5445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07.11.2013</a:t>
            </a: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Presentation PVKLIMA-project, TÜV Rheinland</a:t>
            </a:r>
            <a:endParaRPr lang="de-DE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6CD3D3-E64A-4B1D-8C8D-EEB31217726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11" name="Inhaltsplatzhalter 3"/>
          <p:cNvSpPr>
            <a:spLocks noGrp="1"/>
          </p:cNvSpPr>
          <p:nvPr>
            <p:ph sz="half" idx="14"/>
          </p:nvPr>
        </p:nvSpPr>
        <p:spPr>
          <a:xfrm>
            <a:off x="4067175" y="1773237"/>
            <a:ext cx="4537075" cy="4032251"/>
          </a:xfr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 sz="1600"/>
            </a:lvl1pPr>
            <a:lvl2pPr>
              <a:spcBef>
                <a:spcPts val="0"/>
              </a:spcBef>
              <a:spcAft>
                <a:spcPts val="600"/>
              </a:spcAft>
              <a:defRPr sz="1600"/>
            </a:lvl2pPr>
            <a:lvl3pPr>
              <a:spcBef>
                <a:spcPts val="0"/>
              </a:spcBef>
              <a:spcAft>
                <a:spcPts val="600"/>
              </a:spcAft>
              <a:defRPr sz="1600"/>
            </a:lvl3pPr>
            <a:lvl4pPr>
              <a:spcBef>
                <a:spcPts val="0"/>
              </a:spcBef>
              <a:spcAft>
                <a:spcPts val="600"/>
              </a:spcAft>
              <a:defRPr sz="1600"/>
            </a:lvl4pPr>
            <a:lvl5pPr>
              <a:spcBef>
                <a:spcPts val="0"/>
              </a:spcBef>
              <a:spcAft>
                <a:spcPts val="600"/>
              </a:spcAft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5"/>
          </p:nvPr>
        </p:nvSpPr>
        <p:spPr>
          <a:xfrm>
            <a:off x="539750" y="1268413"/>
            <a:ext cx="3240162" cy="4537075"/>
          </a:xfrm>
        </p:spPr>
        <p:txBody>
          <a:bodyPr/>
          <a:lstStyle/>
          <a:p>
            <a:endParaRPr lang="de-DE"/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539750" y="2"/>
            <a:ext cx="8049446" cy="893850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68000" y="1268413"/>
            <a:ext cx="4536250" cy="360362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800" b="1" baseline="0"/>
            </a:lvl1pPr>
            <a:lvl2pPr marL="355600" indent="0">
              <a:buFontTx/>
              <a:buNone/>
              <a:defRPr b="1"/>
            </a:lvl2pPr>
            <a:lvl3pPr marL="715963" indent="0">
              <a:buFontTx/>
              <a:buNone/>
              <a:defRPr b="1"/>
            </a:lvl3pPr>
            <a:lvl4pPr marL="1076325" indent="0">
              <a:buFontTx/>
              <a:buNone/>
              <a:defRPr b="1"/>
            </a:lvl4pPr>
            <a:lvl5pPr marL="1428750" indent="0">
              <a:buFontTx/>
              <a:buNone/>
              <a:defRPr b="1"/>
            </a:lvl5pPr>
          </a:lstStyle>
          <a:p>
            <a:pPr lvl="0"/>
            <a:r>
              <a:rPr lang="de-DE" dirty="0" smtClean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826575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07.11.2013</a:t>
            </a: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Presentation PVKLIMA-project, TÜV Rheinland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0D73F-1F63-43D2-8015-5E130AB4E484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5" hasCustomPrompt="1"/>
          </p:nvPr>
        </p:nvSpPr>
        <p:spPr>
          <a:xfrm>
            <a:off x="539750" y="1268413"/>
            <a:ext cx="8049446" cy="360362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800" b="1" baseline="0"/>
            </a:lvl1pPr>
            <a:lvl2pPr marL="355600" indent="0">
              <a:buFontTx/>
              <a:buNone/>
              <a:defRPr b="1"/>
            </a:lvl2pPr>
            <a:lvl3pPr marL="715963" indent="0">
              <a:buFontTx/>
              <a:buNone/>
              <a:defRPr b="1"/>
            </a:lvl3pPr>
            <a:lvl4pPr marL="1076325" indent="0">
              <a:buFontTx/>
              <a:buNone/>
              <a:defRPr b="1"/>
            </a:lvl4pPr>
            <a:lvl5pPr marL="1428750" indent="0">
              <a:buFontTx/>
              <a:buNone/>
              <a:defRPr b="1"/>
            </a:lvl5pPr>
          </a:lstStyle>
          <a:p>
            <a:pPr lvl="0"/>
            <a:r>
              <a:rPr lang="de-DE" dirty="0" smtClean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671962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IO_EK=694;MIO_UPDATE=True;MIO_VERSION=21.12.2012 14:49:37;MIO_DBID=0697DB97-ABE8-48BD-A7C2-0968716355E1;MIO_LASTDOWNLOADED=21.12.2012 14:49:3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8" descr="logo_bar_16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2000"/>
            <a:ext cx="914400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000" y="6228000"/>
            <a:ext cx="1782000" cy="456978"/>
          </a:xfrm>
          <a:prstGeom prst="rect">
            <a:avLst/>
          </a:prstGeom>
        </p:spPr>
      </p:pic>
      <p:pic>
        <p:nvPicPr>
          <p:cNvPr id="1026" name="Picture 15" descr="PP-Blauer Balken Oben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2"/>
            <a:ext cx="8049446" cy="89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Titelmasterformat durch Klicken bearbeiten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268413"/>
            <a:ext cx="8049446" cy="453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Textmasterformate durch Klicken bearbeiten</a:t>
            </a:r>
          </a:p>
          <a:p>
            <a:pPr lvl="1"/>
            <a:r>
              <a:rPr lang="en-GB" noProof="0" smtClean="0"/>
              <a:t>Zweite Ebene</a:t>
            </a:r>
          </a:p>
          <a:p>
            <a:pPr lvl="2"/>
            <a:r>
              <a:rPr lang="en-GB" noProof="0" smtClean="0"/>
              <a:t>Dritte Ebene</a:t>
            </a:r>
          </a:p>
          <a:p>
            <a:pPr lvl="3"/>
            <a:r>
              <a:rPr lang="en-GB" noProof="0" smtClean="0"/>
              <a:t>Vierte Ebene</a:t>
            </a:r>
          </a:p>
          <a:p>
            <a:pPr lvl="4"/>
            <a:r>
              <a:rPr lang="en-GB" noProof="0" smtClean="0"/>
              <a:t>Fünfte Ebene</a:t>
            </a:r>
            <a:endParaRPr lang="en-GB" noProof="0" dirty="0" smtClean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45238"/>
            <a:ext cx="76200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>
              <a:defRPr sz="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de-DE" noProof="0" smtClean="0"/>
              <a:t>07.11.2013</a:t>
            </a:r>
            <a:endParaRPr lang="en-GB" noProof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76400" y="6345238"/>
            <a:ext cx="3581400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>
              <a:defRPr sz="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0" smtClean="0"/>
              <a:t>Presentation PVKLIMA-project, TÜV Rheinland</a:t>
            </a:r>
            <a:endParaRPr lang="en-GB" noProof="0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28600" y="6345238"/>
            <a:ext cx="6858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8A0D73F-1F63-43D2-8015-5E130AB4E484}" type="slidenum">
              <a:rPr lang="en-GB" noProof="0" smtClean="0"/>
              <a:pPr>
                <a:defRPr/>
              </a:pPr>
              <a:t>‹Nr.›</a:t>
            </a:fld>
            <a:endParaRPr lang="en-GB" noProof="0"/>
          </a:p>
        </p:txBody>
      </p:sp>
      <p:sp>
        <p:nvSpPr>
          <p:cNvPr id="1033" name="SHAPEAUTHOR"/>
          <p:cNvSpPr>
            <a:spLocks noChangeArrowheads="1"/>
          </p:cNvSpPr>
          <p:nvPr/>
        </p:nvSpPr>
        <p:spPr bwMode="auto">
          <a:xfrm>
            <a:off x="4114800" y="6324600"/>
            <a:ext cx="1447800" cy="40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36000" rIns="0" bIns="0"/>
          <a:lstStyle/>
          <a:p>
            <a:endParaRPr lang="en-GB" sz="800" noProof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34" name="SHAPEVERSION"/>
          <p:cNvSpPr>
            <a:spLocks noChangeArrowheads="1"/>
          </p:cNvSpPr>
          <p:nvPr/>
        </p:nvSpPr>
        <p:spPr bwMode="auto">
          <a:xfrm>
            <a:off x="5715000" y="6324600"/>
            <a:ext cx="1066800" cy="40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36000" rIns="0" bIns="0"/>
          <a:lstStyle/>
          <a:p>
            <a:endParaRPr lang="en-GB" sz="800" noProof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3" hidden="1"/>
          <p:cNvSpPr/>
          <p:nvPr>
            <p:custDataLst>
              <p:tags r:id="rId14"/>
            </p:custDataLst>
          </p:nvPr>
        </p:nvSpPr>
        <p:spPr bwMode="auto">
          <a:xfrm>
            <a:off x="-1270000" y="-1270000"/>
            <a:ext cx="1588" cy="1588"/>
          </a:xfrm>
          <a:prstGeom prst="ellipse">
            <a:avLst/>
          </a:prstGeom>
          <a:noFill/>
          <a:ln w="3175" cap="flat" cmpd="sng" algn="ctr">
            <a:solidFill>
              <a:schemeClr val="tx1">
                <a:alpha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4EBF0">
                    <a:alpha val="8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742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9pPr>
    </p:titleStyle>
    <p:bodyStyle>
      <a:lvl1pPr marL="176213" indent="-176213" algn="l" rtl="0" eaLnBrk="0" fontAlgn="base" hangingPunct="0">
        <a:lnSpc>
          <a:spcPct val="100000"/>
        </a:lnSpc>
        <a:spcBef>
          <a:spcPts val="0"/>
        </a:spcBef>
        <a:spcAft>
          <a:spcPts val="600"/>
        </a:spcAft>
        <a:buClr>
          <a:srgbClr val="000000"/>
        </a:buClr>
        <a:buFont typeface="Wingdings" pitchFamily="2" charset="2"/>
        <a:buChar char="§"/>
        <a:defRPr sz="16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36575" indent="-176213" algn="l" rtl="0" eaLnBrk="0" fontAlgn="base" hangingPunct="0">
        <a:lnSpc>
          <a:spcPct val="100000"/>
        </a:lnSpc>
        <a:spcBef>
          <a:spcPts val="0"/>
        </a:spcBef>
        <a:spcAft>
          <a:spcPts val="600"/>
        </a:spcAft>
        <a:buClr>
          <a:srgbClr val="000000"/>
        </a:buClr>
        <a:buFont typeface="Arial" pitchFamily="34" charset="0"/>
        <a:buChar char="-"/>
        <a:defRPr sz="160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896938" indent="-176213" algn="l" rtl="0" eaLnBrk="0" fontAlgn="base" hangingPunct="0">
        <a:lnSpc>
          <a:spcPct val="100000"/>
        </a:lnSpc>
        <a:spcBef>
          <a:spcPts val="0"/>
        </a:spcBef>
        <a:spcAft>
          <a:spcPts val="600"/>
        </a:spcAft>
        <a:buClr>
          <a:srgbClr val="000000"/>
        </a:buClr>
        <a:buFont typeface="Arial" pitchFamily="34" charset="0"/>
        <a:buChar char="-"/>
        <a:defRPr sz="160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258888" indent="-185738" algn="l" rtl="0" eaLnBrk="0" fontAlgn="base" hangingPunct="0">
        <a:lnSpc>
          <a:spcPct val="100000"/>
        </a:lnSpc>
        <a:spcBef>
          <a:spcPts val="0"/>
        </a:spcBef>
        <a:spcAft>
          <a:spcPts val="600"/>
        </a:spcAft>
        <a:buClr>
          <a:srgbClr val="000000"/>
        </a:buClr>
        <a:buFont typeface="Arial" pitchFamily="34" charset="0"/>
        <a:buChar char="-"/>
        <a:defRPr sz="1600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1611313" indent="-176213" algn="l" rtl="0" eaLnBrk="0" fontAlgn="base" hangingPunct="0">
        <a:lnSpc>
          <a:spcPct val="100000"/>
        </a:lnSpc>
        <a:spcBef>
          <a:spcPts val="0"/>
        </a:spcBef>
        <a:spcAft>
          <a:spcPts val="600"/>
        </a:spcAft>
        <a:buClr>
          <a:srgbClr val="000000"/>
        </a:buClr>
        <a:buFont typeface="Arial" pitchFamily="34" charset="0"/>
        <a:buChar char="-"/>
        <a:defRPr sz="16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2062163" indent="-176213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rgbClr val="000000"/>
        </a:buClr>
        <a:buChar char="-"/>
        <a:defRPr>
          <a:solidFill>
            <a:schemeClr val="tx1"/>
          </a:solidFill>
          <a:latin typeface="+mn-lt"/>
        </a:defRPr>
      </a:lvl6pPr>
      <a:lvl7pPr marL="2519363" indent="-176213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rgbClr val="000000"/>
        </a:buClr>
        <a:buChar char="-"/>
        <a:defRPr>
          <a:solidFill>
            <a:schemeClr val="tx1"/>
          </a:solidFill>
          <a:latin typeface="+mn-lt"/>
        </a:defRPr>
      </a:lvl7pPr>
      <a:lvl8pPr marL="2976563" indent="-176213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rgbClr val="000000"/>
        </a:buClr>
        <a:buChar char="-"/>
        <a:defRPr>
          <a:solidFill>
            <a:schemeClr val="tx1"/>
          </a:solidFill>
          <a:latin typeface="+mn-lt"/>
        </a:defRPr>
      </a:lvl8pPr>
      <a:lvl9pPr marL="3433763" indent="-176213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rgbClr val="000000"/>
        </a:buClr>
        <a:buChar char="-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8.png"/><Relationship Id="rId5" Type="http://schemas.openxmlformats.org/officeDocument/2006/relationships/image" Target="../media/image27.wmf"/><Relationship Id="rId4" Type="http://schemas.openxmlformats.org/officeDocument/2006/relationships/oleObject" Target="../embeddings/oleObject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0.png"/><Relationship Id="rId5" Type="http://schemas.openxmlformats.org/officeDocument/2006/relationships/image" Target="../media/image29.wmf"/><Relationship Id="rId4" Type="http://schemas.openxmlformats.org/officeDocument/2006/relationships/oleObject" Target="../embeddings/oleObject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2.xml"/><Relationship Id="rId5" Type="http://schemas.microsoft.com/office/2007/relationships/hdphoto" Target="../media/hdphoto1.wdp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0"/>
            <a:ext cx="9158288" cy="594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0" y="1124744"/>
            <a:ext cx="7452320" cy="2448272"/>
          </a:xfrm>
        </p:spPr>
        <p:txBody>
          <a:bodyPr/>
          <a:lstStyle/>
          <a:p>
            <a:r>
              <a:rPr lang="en-GB" dirty="0" smtClean="0"/>
              <a:t>Measurement techniques for energy rating of 	    PV modules at TÜV Rheinland PV test laboratories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sz="1600" dirty="0" smtClean="0"/>
              <a:t>7</a:t>
            </a:r>
            <a:r>
              <a:rPr lang="en-GB" sz="1600" baseline="30000" dirty="0" smtClean="0"/>
              <a:t>th</a:t>
            </a:r>
            <a:r>
              <a:rPr lang="en-GB" sz="1600" dirty="0" smtClean="0"/>
              <a:t> Energy Rating and Module Performance Modelling Workshop</a:t>
            </a:r>
            <a:br>
              <a:rPr lang="en-GB" sz="1600" dirty="0" smtClean="0"/>
            </a:br>
            <a:r>
              <a:rPr lang="en-GB" sz="1600" dirty="0" smtClean="0"/>
              <a:t>30/31 March 2017, Lugano, Switzerland</a:t>
            </a:r>
            <a:br>
              <a:rPr lang="en-GB" sz="1600" dirty="0" smtClean="0"/>
            </a:br>
            <a:r>
              <a:rPr lang="en-GB" sz="1600" dirty="0"/>
              <a:t/>
            </a:r>
            <a:br>
              <a:rPr lang="en-GB" sz="1600" dirty="0"/>
            </a:br>
            <a:r>
              <a:rPr lang="en-GB" sz="1600" dirty="0" smtClean="0"/>
              <a:t>Werner Herrmann, Markus Schweiger</a:t>
            </a:r>
            <a:r>
              <a:rPr lang="en-GB" sz="1600" dirty="0" smtClean="0"/>
              <a:t/>
            </a:r>
            <a:br>
              <a:rPr lang="en-GB" sz="1600" dirty="0" smtClean="0"/>
            </a:br>
            <a:r>
              <a:rPr lang="en-GB" sz="1600" dirty="0" smtClean="0"/>
              <a:t>TÜV Rheinland Energy GmbH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11898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484510"/>
            <a:ext cx="4032448" cy="2600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2"/>
            <a:ext cx="8388734" cy="893850"/>
          </a:xfrm>
        </p:spPr>
        <p:txBody>
          <a:bodyPr/>
          <a:lstStyle/>
          <a:p>
            <a:r>
              <a:rPr lang="en-US" b="1" dirty="0" smtClean="0">
                <a:solidFill>
                  <a:srgbClr val="000000"/>
                </a:solidFill>
              </a:rPr>
              <a:t>Spectral response</a:t>
            </a:r>
            <a:br>
              <a:rPr lang="en-US" b="1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Spread of SR curves for different PV technologies</a:t>
            </a:r>
            <a:endParaRPr lang="en-GB" dirty="0"/>
          </a:p>
        </p:txBody>
      </p:sp>
      <p:sp>
        <p:nvSpPr>
          <p:cNvPr id="8" name="Datumsplatzhalter 3"/>
          <p:cNvSpPr txBox="1">
            <a:spLocks noGrp="1"/>
          </p:cNvSpPr>
          <p:nvPr/>
        </p:nvSpPr>
        <p:spPr bwMode="auto">
          <a:xfrm>
            <a:off x="914400" y="6345238"/>
            <a:ext cx="76200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3600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46E1FDA-E711-481D-80B4-D2D4334631C3}" type="datetime1">
              <a:rPr lang="de-DE" sz="800">
                <a:cs typeface="Arial" charset="0"/>
              </a:rPr>
              <a:pPr eaLnBrk="1" hangingPunct="1"/>
              <a:t>30.03.2017</a:t>
            </a:fld>
            <a:endParaRPr lang="de-DE" sz="800" dirty="0">
              <a:cs typeface="Arial" charset="0"/>
            </a:endParaRPr>
          </a:p>
        </p:txBody>
      </p:sp>
      <p:sp>
        <p:nvSpPr>
          <p:cNvPr id="9" name="Foliennummernplatzhalter 5"/>
          <p:cNvSpPr txBox="1">
            <a:spLocks noGrp="1"/>
          </p:cNvSpPr>
          <p:nvPr/>
        </p:nvSpPr>
        <p:spPr bwMode="auto">
          <a:xfrm>
            <a:off x="228600" y="6345238"/>
            <a:ext cx="6858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3600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fld id="{AC984FA8-4454-4682-A3CF-F62E810491ED}" type="slidenum">
              <a:rPr lang="de-DE" sz="800">
                <a:cs typeface="Arial" charset="0"/>
              </a:rPr>
              <a:pPr algn="ctr" eaLnBrk="1" hangingPunct="1"/>
              <a:t>10</a:t>
            </a:fld>
            <a:endParaRPr lang="de-DE" sz="800">
              <a:cs typeface="Arial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1872208" y="6309320"/>
            <a:ext cx="39959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/>
              <a:t>7</a:t>
            </a:r>
            <a:r>
              <a:rPr lang="en-GB" sz="1000" baseline="30000" dirty="0"/>
              <a:t>th</a:t>
            </a:r>
            <a:r>
              <a:rPr lang="en-GB" sz="1000" dirty="0"/>
              <a:t> Energy Rating and Module Performance Modelling Workshop</a:t>
            </a:r>
            <a:br>
              <a:rPr lang="en-GB" sz="1000" dirty="0"/>
            </a:br>
            <a:r>
              <a:rPr lang="en-GB" sz="1000" dirty="0"/>
              <a:t>30/31 March 2017, Lugano, Switzerland</a:t>
            </a:r>
            <a:endParaRPr lang="de-DE" sz="1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4" y="980728"/>
            <a:ext cx="4062135" cy="2619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403" y="908720"/>
            <a:ext cx="4088069" cy="2636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hteck 3"/>
          <p:cNvSpPr/>
          <p:nvPr/>
        </p:nvSpPr>
        <p:spPr>
          <a:xfrm>
            <a:off x="485774" y="3852337"/>
            <a:ext cx="4062135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5738" indent="-185738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kern="1500" dirty="0" smtClean="0"/>
              <a:t>Spread of SR curves is observed for all PV technologies</a:t>
            </a:r>
          </a:p>
          <a:p>
            <a:pPr marL="185738" indent="-185738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kern="1500" dirty="0" smtClean="0"/>
              <a:t>Future advances in cell technology will increase the spread </a:t>
            </a:r>
            <a:endParaRPr lang="en-US" kern="1500" dirty="0"/>
          </a:p>
        </p:txBody>
      </p:sp>
    </p:spTree>
    <p:extLst>
      <p:ext uri="{BB962C8B-B14F-4D97-AF65-F5344CB8AC3E}">
        <p14:creationId xmlns:p14="http://schemas.microsoft.com/office/powerpoint/2010/main" val="240903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2"/>
            <a:ext cx="8388734" cy="893850"/>
          </a:xfrm>
        </p:spPr>
        <p:txBody>
          <a:bodyPr/>
          <a:lstStyle/>
          <a:p>
            <a:r>
              <a:rPr lang="en-US" b="1" dirty="0" smtClean="0">
                <a:solidFill>
                  <a:srgbClr val="000000"/>
                </a:solidFill>
              </a:rPr>
              <a:t>Angular response</a:t>
            </a:r>
            <a:br>
              <a:rPr lang="en-US" b="1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Concepts </a:t>
            </a:r>
            <a:r>
              <a:rPr lang="en-US" dirty="0">
                <a:solidFill>
                  <a:srgbClr val="000000"/>
                </a:solidFill>
              </a:rPr>
              <a:t>for angular response measurement on cell level</a:t>
            </a:r>
          </a:p>
        </p:txBody>
      </p:sp>
      <p:sp>
        <p:nvSpPr>
          <p:cNvPr id="8" name="Datumsplatzhalter 3"/>
          <p:cNvSpPr txBox="1">
            <a:spLocks noGrp="1"/>
          </p:cNvSpPr>
          <p:nvPr/>
        </p:nvSpPr>
        <p:spPr bwMode="auto">
          <a:xfrm>
            <a:off x="914400" y="6345238"/>
            <a:ext cx="76200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3600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46E1FDA-E711-481D-80B4-D2D4334631C3}" type="datetime1">
              <a:rPr lang="de-DE" sz="800">
                <a:cs typeface="Arial" charset="0"/>
              </a:rPr>
              <a:pPr eaLnBrk="1" hangingPunct="1"/>
              <a:t>30.03.2017</a:t>
            </a:fld>
            <a:endParaRPr lang="de-DE" sz="800" dirty="0">
              <a:cs typeface="Arial" charset="0"/>
            </a:endParaRPr>
          </a:p>
        </p:txBody>
      </p:sp>
      <p:sp>
        <p:nvSpPr>
          <p:cNvPr id="9" name="Foliennummernplatzhalter 5"/>
          <p:cNvSpPr txBox="1">
            <a:spLocks noGrp="1"/>
          </p:cNvSpPr>
          <p:nvPr/>
        </p:nvSpPr>
        <p:spPr bwMode="auto">
          <a:xfrm>
            <a:off x="228600" y="6345238"/>
            <a:ext cx="6858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3600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fld id="{AC984FA8-4454-4682-A3CF-F62E810491ED}" type="slidenum">
              <a:rPr lang="de-DE" sz="800">
                <a:cs typeface="Arial" charset="0"/>
              </a:rPr>
              <a:pPr algn="ctr" eaLnBrk="1" hangingPunct="1"/>
              <a:t>11</a:t>
            </a:fld>
            <a:endParaRPr lang="de-DE" sz="800">
              <a:cs typeface="Arial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1872208" y="6309320"/>
            <a:ext cx="39959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/>
              <a:t>7</a:t>
            </a:r>
            <a:r>
              <a:rPr lang="en-GB" sz="1000" baseline="30000" dirty="0"/>
              <a:t>th</a:t>
            </a:r>
            <a:r>
              <a:rPr lang="en-GB" sz="1000" dirty="0"/>
              <a:t> Energy Rating and Module Performance Modelling Workshop</a:t>
            </a:r>
            <a:br>
              <a:rPr lang="en-GB" sz="1000" dirty="0"/>
            </a:br>
            <a:r>
              <a:rPr lang="en-GB" sz="1000" dirty="0"/>
              <a:t>30/31 March 2017, Lugano, Switzerland</a:t>
            </a:r>
            <a:endParaRPr lang="de-DE" sz="10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429000"/>
            <a:ext cx="2140808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429000"/>
            <a:ext cx="2268252" cy="2128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hteck 11"/>
          <p:cNvSpPr/>
          <p:nvPr/>
        </p:nvSpPr>
        <p:spPr>
          <a:xfrm>
            <a:off x="575556" y="981886"/>
            <a:ext cx="25562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800" b="1" kern="1500" dirty="0" smtClean="0"/>
              <a:t>Manufacture of a mini-module:</a:t>
            </a:r>
          </a:p>
          <a:p>
            <a:pPr marL="185738" indent="-185738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kern="1500" dirty="0" smtClean="0"/>
              <a:t>Identical optical construction compared to PV module</a:t>
            </a:r>
          </a:p>
          <a:p>
            <a:pPr marL="185738" indent="-185738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kern="1500" dirty="0" smtClean="0"/>
              <a:t>Test cell = center cell</a:t>
            </a:r>
          </a:p>
        </p:txBody>
      </p:sp>
      <p:sp>
        <p:nvSpPr>
          <p:cNvPr id="13" name="Rechteck 12"/>
          <p:cNvSpPr/>
          <p:nvPr/>
        </p:nvSpPr>
        <p:spPr bwMode="auto">
          <a:xfrm>
            <a:off x="1511660" y="4149080"/>
            <a:ext cx="756084" cy="720080"/>
          </a:xfrm>
          <a:prstGeom prst="rect">
            <a:avLst/>
          </a:prstGeom>
          <a:solidFill>
            <a:srgbClr val="FF0000">
              <a:alpha val="25000"/>
            </a:srgbClr>
          </a:solidFill>
          <a:ln w="3175" cap="flat" cmpd="sng" algn="ctr">
            <a:solidFill>
              <a:schemeClr val="accent5">
                <a:alpha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3131840" y="980728"/>
            <a:ext cx="228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1200"/>
              </a:spcAft>
            </a:pPr>
            <a:r>
              <a:rPr lang="en-US" sz="1800" b="1" kern="1500" dirty="0" smtClean="0">
                <a:solidFill>
                  <a:srgbClr val="000000"/>
                </a:solidFill>
              </a:rPr>
              <a:t>Destructive        test method: </a:t>
            </a:r>
          </a:p>
          <a:p>
            <a:pPr marL="185738" indent="-185738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kern="1500" dirty="0" smtClean="0">
                <a:solidFill>
                  <a:srgbClr val="000000"/>
                </a:solidFill>
              </a:rPr>
              <a:t>PV </a:t>
            </a:r>
            <a:r>
              <a:rPr lang="en-US" kern="1500" dirty="0">
                <a:solidFill>
                  <a:srgbClr val="000000"/>
                </a:solidFill>
              </a:rPr>
              <a:t>module </a:t>
            </a:r>
            <a:endParaRPr lang="en-US" kern="1500" dirty="0" smtClean="0">
              <a:solidFill>
                <a:srgbClr val="000000"/>
              </a:solidFill>
            </a:endParaRPr>
          </a:p>
          <a:p>
            <a:pPr marL="185738" indent="-185738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kern="1500" dirty="0" smtClean="0">
                <a:solidFill>
                  <a:srgbClr val="000000"/>
                </a:solidFill>
              </a:rPr>
              <a:t>Test </a:t>
            </a:r>
            <a:r>
              <a:rPr lang="en-US" kern="1500" dirty="0">
                <a:solidFill>
                  <a:srgbClr val="000000"/>
                </a:solidFill>
              </a:rPr>
              <a:t>cell </a:t>
            </a:r>
            <a:r>
              <a:rPr lang="en-US" kern="1500" dirty="0" smtClean="0">
                <a:solidFill>
                  <a:srgbClr val="000000"/>
                </a:solidFill>
              </a:rPr>
              <a:t>is electrically contacted </a:t>
            </a:r>
            <a:r>
              <a:rPr lang="en-US" kern="1500" dirty="0">
                <a:solidFill>
                  <a:srgbClr val="000000"/>
                </a:solidFill>
              </a:rPr>
              <a:t>through </a:t>
            </a:r>
            <a:r>
              <a:rPr lang="en-US" kern="1500" dirty="0" smtClean="0">
                <a:solidFill>
                  <a:srgbClr val="000000"/>
                </a:solidFill>
              </a:rPr>
              <a:t>backsheet</a:t>
            </a:r>
            <a:endParaRPr lang="en-US" kern="1500" dirty="0">
              <a:solidFill>
                <a:srgbClr val="000000"/>
              </a:solidFill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5806376" y="980728"/>
            <a:ext cx="29060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</a:pPr>
            <a:r>
              <a:rPr lang="en-US" sz="1800" b="1" kern="1500" dirty="0" smtClean="0">
                <a:solidFill>
                  <a:srgbClr val="FF0000"/>
                </a:solidFill>
              </a:rPr>
              <a:t>TUV </a:t>
            </a:r>
            <a:r>
              <a:rPr lang="en-US" sz="1800" b="1" kern="1500" dirty="0">
                <a:solidFill>
                  <a:srgbClr val="FF0000"/>
                </a:solidFill>
              </a:rPr>
              <a:t>non-destructive </a:t>
            </a:r>
            <a:r>
              <a:rPr lang="en-US" sz="1800" b="1" kern="1500" dirty="0" smtClean="0">
                <a:solidFill>
                  <a:srgbClr val="FF0000"/>
                </a:solidFill>
              </a:rPr>
              <a:t> test </a:t>
            </a:r>
            <a:r>
              <a:rPr lang="en-US" sz="1800" b="1" kern="1500" dirty="0">
                <a:solidFill>
                  <a:srgbClr val="FF0000"/>
                </a:solidFill>
              </a:rPr>
              <a:t>method: </a:t>
            </a:r>
            <a:endParaRPr lang="en-US" sz="1800" b="1" kern="1500" dirty="0" smtClean="0">
              <a:solidFill>
                <a:srgbClr val="FF0000"/>
              </a:solidFill>
            </a:endParaRPr>
          </a:p>
          <a:p>
            <a:pPr marL="185738" lvl="0" indent="-185738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kern="1500" dirty="0" smtClean="0">
                <a:solidFill>
                  <a:srgbClr val="000000"/>
                </a:solidFill>
              </a:rPr>
              <a:t>PV module</a:t>
            </a:r>
          </a:p>
          <a:p>
            <a:pPr marL="185738" lvl="0" indent="-185738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kern="1500" dirty="0" smtClean="0">
                <a:solidFill>
                  <a:srgbClr val="000000"/>
                </a:solidFill>
              </a:rPr>
              <a:t>Isc </a:t>
            </a:r>
            <a:r>
              <a:rPr lang="en-US" kern="1500" dirty="0">
                <a:solidFill>
                  <a:srgbClr val="000000"/>
                </a:solidFill>
              </a:rPr>
              <a:t>of test cell is concluded from </a:t>
            </a:r>
            <a:r>
              <a:rPr lang="en-US" kern="1500" dirty="0" smtClean="0">
                <a:solidFill>
                  <a:srgbClr val="000000"/>
                </a:solidFill>
              </a:rPr>
              <a:t>PV module I-V curve under partially shading</a:t>
            </a:r>
            <a:endParaRPr lang="en-US" kern="1500" baseline="30000" dirty="0" smtClean="0">
              <a:solidFill>
                <a:srgbClr val="000000"/>
              </a:solidFill>
            </a:endParaRPr>
          </a:p>
        </p:txBody>
      </p:sp>
      <p:sp>
        <p:nvSpPr>
          <p:cNvPr id="16" name="Rechteck 15"/>
          <p:cNvSpPr/>
          <p:nvPr/>
        </p:nvSpPr>
        <p:spPr bwMode="auto">
          <a:xfrm>
            <a:off x="5734368" y="980728"/>
            <a:ext cx="2978092" cy="4716524"/>
          </a:xfrm>
          <a:prstGeom prst="rect">
            <a:avLst/>
          </a:prstGeom>
          <a:noFill/>
          <a:ln w="31750" cap="flat" cmpd="sng" algn="ctr">
            <a:solidFill>
              <a:srgbClr val="FF0000">
                <a:alpha val="8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098" name="Picture 2" descr="T:\435\Team-Verzeichnisse\F u E\TUV_Vorträge\Herrmann\2017\Modelling-Workshop_SUPSI\Angular-Response-Measurementi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466107"/>
            <a:ext cx="2520280" cy="2091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744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2"/>
            <a:ext cx="8388734" cy="893850"/>
          </a:xfrm>
        </p:spPr>
        <p:txBody>
          <a:bodyPr/>
          <a:lstStyle/>
          <a:p>
            <a:r>
              <a:rPr lang="en-US" b="1" dirty="0" smtClean="0">
                <a:solidFill>
                  <a:srgbClr val="000000"/>
                </a:solidFill>
              </a:rPr>
              <a:t>Angular response</a:t>
            </a:r>
            <a:br>
              <a:rPr lang="en-US" b="1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Non-destructive angular </a:t>
            </a:r>
            <a:r>
              <a:rPr lang="en-US" dirty="0">
                <a:solidFill>
                  <a:srgbClr val="000000"/>
                </a:solidFill>
              </a:rPr>
              <a:t>response </a:t>
            </a:r>
            <a:r>
              <a:rPr lang="en-US" dirty="0" smtClean="0">
                <a:solidFill>
                  <a:srgbClr val="000000"/>
                </a:solidFill>
              </a:rPr>
              <a:t>measurement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Datumsplatzhalter 3"/>
          <p:cNvSpPr txBox="1">
            <a:spLocks noGrp="1"/>
          </p:cNvSpPr>
          <p:nvPr/>
        </p:nvSpPr>
        <p:spPr bwMode="auto">
          <a:xfrm>
            <a:off x="914400" y="6345238"/>
            <a:ext cx="76200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3600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46E1FDA-E711-481D-80B4-D2D4334631C3}" type="datetime1">
              <a:rPr lang="de-DE" sz="800">
                <a:cs typeface="Arial" charset="0"/>
              </a:rPr>
              <a:pPr eaLnBrk="1" hangingPunct="1"/>
              <a:t>30.03.2017</a:t>
            </a:fld>
            <a:endParaRPr lang="de-DE" sz="800" dirty="0">
              <a:cs typeface="Arial" charset="0"/>
            </a:endParaRPr>
          </a:p>
        </p:txBody>
      </p:sp>
      <p:sp>
        <p:nvSpPr>
          <p:cNvPr id="9" name="Foliennummernplatzhalter 5"/>
          <p:cNvSpPr txBox="1">
            <a:spLocks noGrp="1"/>
          </p:cNvSpPr>
          <p:nvPr/>
        </p:nvSpPr>
        <p:spPr bwMode="auto">
          <a:xfrm>
            <a:off x="228600" y="6345238"/>
            <a:ext cx="6858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3600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fld id="{AC984FA8-4454-4682-A3CF-F62E810491ED}" type="slidenum">
              <a:rPr lang="de-DE" sz="800">
                <a:cs typeface="Arial" charset="0"/>
              </a:rPr>
              <a:pPr algn="ctr" eaLnBrk="1" hangingPunct="1"/>
              <a:t>12</a:t>
            </a:fld>
            <a:endParaRPr lang="de-DE" sz="800">
              <a:cs typeface="Arial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1872208" y="6309320"/>
            <a:ext cx="39959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/>
              <a:t>7</a:t>
            </a:r>
            <a:r>
              <a:rPr lang="en-GB" sz="1000" baseline="30000" dirty="0"/>
              <a:t>th</a:t>
            </a:r>
            <a:r>
              <a:rPr lang="en-GB" sz="1000" dirty="0"/>
              <a:t> Energy Rating and Module Performance Modelling Workshop</a:t>
            </a:r>
            <a:br>
              <a:rPr lang="en-GB" sz="1000" dirty="0"/>
            </a:br>
            <a:r>
              <a:rPr lang="en-GB" sz="1000" dirty="0"/>
              <a:t>30/31 March 2017, Lugano, Switzerland</a:t>
            </a:r>
            <a:endParaRPr lang="de-DE" sz="1000" dirty="0"/>
          </a:p>
        </p:txBody>
      </p:sp>
      <p:sp>
        <p:nvSpPr>
          <p:cNvPr id="17" name="Rechteck 16"/>
          <p:cNvSpPr/>
          <p:nvPr/>
        </p:nvSpPr>
        <p:spPr>
          <a:xfrm>
            <a:off x="467544" y="980728"/>
            <a:ext cx="799269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Aft>
                <a:spcPts val="600"/>
              </a:spcAft>
            </a:pPr>
            <a:r>
              <a:rPr lang="en-US" b="1" dirty="0" smtClean="0"/>
              <a:t>Measurements for each AoI setting:</a:t>
            </a:r>
          </a:p>
          <a:p>
            <a:pPr marL="342900" indent="-342900">
              <a:lnSpc>
                <a:spcPct val="125000"/>
              </a:lnSpc>
              <a:spcAft>
                <a:spcPts val="0"/>
              </a:spcAft>
              <a:buFont typeface="+mj-lt"/>
              <a:buAutoNum type="alphaLcParenR"/>
            </a:pPr>
            <a:r>
              <a:rPr lang="en-US" dirty="0" smtClean="0"/>
              <a:t>I-V curve of fully irradiated PV module with N cells </a:t>
            </a:r>
            <a:r>
              <a:rPr lang="en-US" dirty="0" smtClean="0">
                <a:sym typeface="Wingdings"/>
              </a:rPr>
              <a:t> </a:t>
            </a:r>
            <a:r>
              <a:rPr lang="en-US" b="1" dirty="0">
                <a:solidFill>
                  <a:srgbClr val="FF0000"/>
                </a:solidFill>
              </a:rPr>
              <a:t>(I-V)</a:t>
            </a:r>
            <a:r>
              <a:rPr lang="en-US" b="1" baseline="-25000" dirty="0">
                <a:solidFill>
                  <a:srgbClr val="FF0000"/>
                </a:solidFill>
              </a:rPr>
              <a:t>N</a:t>
            </a:r>
            <a:r>
              <a:rPr lang="en-US" dirty="0">
                <a:solidFill>
                  <a:srgbClr val="FF0000"/>
                </a:solidFill>
              </a:rPr>
              <a:t> </a:t>
            </a:r>
            <a:endParaRPr lang="en-US" b="1" baseline="-25000" dirty="0" smtClean="0">
              <a:solidFill>
                <a:srgbClr val="FF0000"/>
              </a:solidFill>
            </a:endParaRPr>
          </a:p>
          <a:p>
            <a:pPr marL="342900" indent="-342900">
              <a:lnSpc>
                <a:spcPct val="125000"/>
              </a:lnSpc>
              <a:spcAft>
                <a:spcPts val="600"/>
              </a:spcAft>
              <a:buFont typeface="+mj-lt"/>
              <a:buAutoNum type="alphaLcParenR"/>
            </a:pPr>
            <a:r>
              <a:rPr lang="en-US" dirty="0" smtClean="0"/>
              <a:t>I-V curve of PV module with test cell 50% partially shaded </a:t>
            </a:r>
            <a:r>
              <a:rPr lang="en-US" dirty="0" smtClean="0">
                <a:sym typeface="Wingdings"/>
              </a:rPr>
              <a:t> </a:t>
            </a:r>
            <a:r>
              <a:rPr lang="en-US" b="1" dirty="0" smtClean="0">
                <a:solidFill>
                  <a:schemeClr val="tx2"/>
                </a:solidFill>
              </a:rPr>
              <a:t>(I-V)</a:t>
            </a:r>
            <a:r>
              <a:rPr lang="en-US" b="1" baseline="-25000" dirty="0" smtClean="0">
                <a:solidFill>
                  <a:schemeClr val="tx2"/>
                </a:solidFill>
              </a:rPr>
              <a:t>50%</a:t>
            </a:r>
            <a:endParaRPr lang="en-US" b="1" dirty="0" smtClean="0">
              <a:solidFill>
                <a:schemeClr val="tx2"/>
              </a:solidFill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09" y="3106995"/>
            <a:ext cx="4566967" cy="2948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Rechteck 24"/>
          <p:cNvSpPr/>
          <p:nvPr/>
        </p:nvSpPr>
        <p:spPr bwMode="auto">
          <a:xfrm>
            <a:off x="4788025" y="3645024"/>
            <a:ext cx="1224135" cy="504056"/>
          </a:xfrm>
          <a:prstGeom prst="rect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4938849" y="3710190"/>
            <a:ext cx="107331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Isc of test cell: 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2.83 A</a:t>
            </a:r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27" name="Gerade Verbindung mit Pfeil 26"/>
          <p:cNvCxnSpPr/>
          <p:nvPr/>
        </p:nvCxnSpPr>
        <p:spPr bwMode="auto">
          <a:xfrm flipH="1">
            <a:off x="4494154" y="4149080"/>
            <a:ext cx="293871" cy="503788"/>
          </a:xfrm>
          <a:prstGeom prst="straightConnector1">
            <a:avLst/>
          </a:prstGeom>
          <a:noFill/>
          <a:ln w="15875" cap="flat" cmpd="sng" algn="ctr">
            <a:solidFill>
              <a:srgbClr val="FF0000">
                <a:alpha val="80000"/>
              </a:srgbClr>
            </a:solidFill>
            <a:prstDash val="solid"/>
            <a:round/>
            <a:headEnd type="none" w="med" len="med"/>
            <a:tailEnd type="oval" w="sm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4EBF0">
                    <a:alpha val="8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Rechteck 27"/>
          <p:cNvSpPr/>
          <p:nvPr/>
        </p:nvSpPr>
        <p:spPr>
          <a:xfrm>
            <a:off x="1043608" y="4941168"/>
            <a:ext cx="3026791" cy="66941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>
              <a:lnSpc>
                <a:spcPct val="125000"/>
              </a:lnSpc>
              <a:spcAft>
                <a:spcPts val="0"/>
              </a:spcAft>
              <a:tabLst>
                <a:tab pos="1343025" algn="l"/>
              </a:tabLst>
            </a:pPr>
            <a:r>
              <a:rPr lang="en-US" sz="1000" b="1" dirty="0" smtClean="0">
                <a:solidFill>
                  <a:srgbClr val="FF0000"/>
                </a:solidFill>
              </a:rPr>
              <a:t>–  I-V curve (I-V)</a:t>
            </a:r>
            <a:r>
              <a:rPr lang="en-US" sz="1000" b="1" baseline="-25000" dirty="0" smtClean="0">
                <a:solidFill>
                  <a:srgbClr val="FF0000"/>
                </a:solidFill>
              </a:rPr>
              <a:t>N</a:t>
            </a:r>
            <a:r>
              <a:rPr lang="en-US" sz="1000" b="1" dirty="0" smtClean="0">
                <a:solidFill>
                  <a:srgbClr val="FF0000"/>
                </a:solidFill>
              </a:rPr>
              <a:t> 	: Non-shaded, N cells</a:t>
            </a:r>
            <a:endParaRPr lang="en-US" sz="1000" b="1" baseline="-25000" dirty="0">
              <a:solidFill>
                <a:srgbClr val="FF0000"/>
              </a:solidFill>
            </a:endParaRPr>
          </a:p>
          <a:p>
            <a:pPr>
              <a:lnSpc>
                <a:spcPct val="125000"/>
              </a:lnSpc>
              <a:spcAft>
                <a:spcPts val="0"/>
              </a:spcAft>
              <a:tabLst>
                <a:tab pos="1343025" algn="l"/>
              </a:tabLst>
            </a:pPr>
            <a:r>
              <a:rPr lang="en-US" sz="1000" b="1" dirty="0" smtClean="0">
                <a:solidFill>
                  <a:srgbClr val="00B050"/>
                </a:solidFill>
              </a:rPr>
              <a:t>–  I-V curve (I-V)</a:t>
            </a:r>
            <a:r>
              <a:rPr lang="en-US" sz="1000" b="1" baseline="-25000" dirty="0" smtClean="0">
                <a:solidFill>
                  <a:srgbClr val="00B050"/>
                </a:solidFill>
              </a:rPr>
              <a:t>N-1</a:t>
            </a:r>
            <a:r>
              <a:rPr lang="en-US" sz="1000" b="1" dirty="0" smtClean="0">
                <a:solidFill>
                  <a:srgbClr val="00B050"/>
                </a:solidFill>
              </a:rPr>
              <a:t> 	: Non-shaded, (N-1) cells</a:t>
            </a:r>
          </a:p>
          <a:p>
            <a:pPr>
              <a:lnSpc>
                <a:spcPct val="125000"/>
              </a:lnSpc>
              <a:spcAft>
                <a:spcPts val="0"/>
              </a:spcAft>
              <a:tabLst>
                <a:tab pos="1343025" algn="l"/>
              </a:tabLst>
            </a:pPr>
            <a:r>
              <a:rPr lang="en-US" sz="1000" b="1" dirty="0">
                <a:solidFill>
                  <a:schemeClr val="tx2"/>
                </a:solidFill>
              </a:rPr>
              <a:t>–  I-V curve (</a:t>
            </a:r>
            <a:r>
              <a:rPr lang="en-US" sz="1000" b="1" dirty="0" smtClean="0">
                <a:solidFill>
                  <a:schemeClr val="tx2"/>
                </a:solidFill>
              </a:rPr>
              <a:t>I-V)</a:t>
            </a:r>
            <a:r>
              <a:rPr lang="en-US" sz="1000" b="1" baseline="-25000" dirty="0" smtClean="0">
                <a:solidFill>
                  <a:schemeClr val="tx2"/>
                </a:solidFill>
              </a:rPr>
              <a:t>50%</a:t>
            </a:r>
            <a:r>
              <a:rPr lang="en-US" sz="1000" b="1" dirty="0">
                <a:solidFill>
                  <a:schemeClr val="tx2"/>
                </a:solidFill>
              </a:rPr>
              <a:t>	</a:t>
            </a:r>
            <a:r>
              <a:rPr lang="en-US" sz="1000" b="1" dirty="0" smtClean="0">
                <a:solidFill>
                  <a:schemeClr val="tx2"/>
                </a:solidFill>
              </a:rPr>
              <a:t>: Test cell 50% shaded</a:t>
            </a:r>
            <a:endParaRPr lang="en-US" sz="1000" b="1" dirty="0">
              <a:solidFill>
                <a:schemeClr val="tx2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467544" y="2060848"/>
            <a:ext cx="799269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Aft>
                <a:spcPts val="600"/>
              </a:spcAft>
            </a:pPr>
            <a:r>
              <a:rPr lang="en-US" b="1" dirty="0" smtClean="0"/>
              <a:t>Calculations for each AoI setting:</a:t>
            </a:r>
          </a:p>
          <a:p>
            <a:pPr marL="342900" indent="-342900">
              <a:lnSpc>
                <a:spcPct val="125000"/>
              </a:lnSpc>
              <a:spcAft>
                <a:spcPts val="0"/>
              </a:spcAft>
              <a:buFont typeface="+mj-lt"/>
              <a:buAutoNum type="alphaLcParenR"/>
            </a:pPr>
            <a:r>
              <a:rPr lang="en-US" dirty="0" smtClean="0"/>
              <a:t>PV module </a:t>
            </a:r>
            <a:r>
              <a:rPr lang="en-US" dirty="0"/>
              <a:t>I-V curve of </a:t>
            </a:r>
            <a:r>
              <a:rPr lang="en-US" dirty="0" smtClean="0"/>
              <a:t>(N-1) </a:t>
            </a:r>
            <a:r>
              <a:rPr lang="en-US" dirty="0"/>
              <a:t>solar cells </a:t>
            </a:r>
            <a:r>
              <a:rPr lang="en-US" dirty="0">
                <a:sym typeface="Wingdings"/>
              </a:rPr>
              <a:t></a:t>
            </a:r>
            <a:r>
              <a:rPr lang="en-US" dirty="0"/>
              <a:t> </a:t>
            </a:r>
            <a:r>
              <a:rPr lang="en-US" b="1" dirty="0">
                <a:solidFill>
                  <a:srgbClr val="00B050"/>
                </a:solidFill>
              </a:rPr>
              <a:t>(I-V)</a:t>
            </a:r>
            <a:r>
              <a:rPr lang="en-US" b="1" baseline="-25000" dirty="0">
                <a:solidFill>
                  <a:srgbClr val="00B050"/>
                </a:solidFill>
              </a:rPr>
              <a:t>N-1</a:t>
            </a:r>
          </a:p>
          <a:p>
            <a:pPr marL="342900" indent="-342900">
              <a:lnSpc>
                <a:spcPct val="125000"/>
              </a:lnSpc>
              <a:spcAft>
                <a:spcPts val="600"/>
              </a:spcAft>
              <a:buFont typeface="+mj-lt"/>
              <a:buAutoNum type="alphaLcParenR" startAt="3"/>
            </a:pPr>
            <a:r>
              <a:rPr lang="en-US" dirty="0"/>
              <a:t>Intercept point between I-V curves (I-V)</a:t>
            </a:r>
            <a:r>
              <a:rPr lang="en-US" baseline="-25000" dirty="0"/>
              <a:t>N-1</a:t>
            </a:r>
            <a:r>
              <a:rPr lang="en-US" dirty="0"/>
              <a:t> and (I-V)</a:t>
            </a:r>
            <a:r>
              <a:rPr lang="en-US" baseline="-25000" dirty="0"/>
              <a:t>50</a:t>
            </a:r>
            <a:r>
              <a:rPr lang="en-US" baseline="-25000" dirty="0" smtClean="0"/>
              <a:t>%</a:t>
            </a:r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</a:t>
            </a:r>
            <a:r>
              <a:rPr lang="en-US" b="1" dirty="0" smtClean="0">
                <a:sym typeface="Wingdings"/>
              </a:rPr>
              <a:t> Isc of test cell</a:t>
            </a:r>
            <a:endParaRPr lang="en-US" b="1" baseline="-25000" dirty="0"/>
          </a:p>
        </p:txBody>
      </p:sp>
      <p:sp>
        <p:nvSpPr>
          <p:cNvPr id="6" name="Rechteck 5"/>
          <p:cNvSpPr/>
          <p:nvPr/>
        </p:nvSpPr>
        <p:spPr>
          <a:xfrm>
            <a:off x="5220072" y="5462993"/>
            <a:ext cx="3851920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spcBef>
                <a:spcPct val="20000"/>
              </a:spcBef>
              <a:buClr>
                <a:srgbClr val="C00F0F"/>
              </a:buClr>
              <a:defRPr/>
            </a:pPr>
            <a:r>
              <a:rPr lang="en-GB" sz="800" u="sng" dirty="0" smtClean="0"/>
              <a:t>Reference:</a:t>
            </a:r>
            <a:endParaRPr lang="en-GB" sz="800" u="sng" dirty="0"/>
          </a:p>
          <a:p>
            <a:pPr marL="0" indent="0">
              <a:spcBef>
                <a:spcPct val="20000"/>
              </a:spcBef>
              <a:buClr>
                <a:srgbClr val="C00F0F"/>
              </a:buClr>
              <a:defRPr/>
            </a:pPr>
            <a:r>
              <a:rPr lang="en-GB" sz="800" dirty="0" smtClean="0"/>
              <a:t>W. Herrmann </a:t>
            </a:r>
            <a:r>
              <a:rPr lang="en-GB" sz="800" dirty="0"/>
              <a:t>et al.: </a:t>
            </a:r>
            <a:r>
              <a:rPr lang="en-US" sz="800" dirty="0"/>
              <a:t>Solar simulator measurement procedures for determination of the angular characteristic of PV </a:t>
            </a:r>
            <a:r>
              <a:rPr lang="en-US" sz="800" dirty="0" smtClean="0"/>
              <a:t>modules, 29th </a:t>
            </a:r>
            <a:r>
              <a:rPr lang="en-US" sz="800" dirty="0"/>
              <a:t>EU PVSEC, Amsterdam, 2014</a:t>
            </a:r>
            <a:endParaRPr lang="en-GB" sz="800" dirty="0"/>
          </a:p>
        </p:txBody>
      </p:sp>
      <p:sp>
        <p:nvSpPr>
          <p:cNvPr id="4" name="Rechteck 3"/>
          <p:cNvSpPr/>
          <p:nvPr/>
        </p:nvSpPr>
        <p:spPr>
          <a:xfrm>
            <a:off x="5220072" y="4293096"/>
            <a:ext cx="37444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541338" algn="l"/>
              </a:tabLst>
            </a:pPr>
            <a:r>
              <a:rPr lang="en-US" sz="1200" u="sng" dirty="0" smtClean="0"/>
              <a:t>Note:</a:t>
            </a:r>
          </a:p>
          <a:p>
            <a:pPr>
              <a:tabLst>
                <a:tab pos="541338" algn="l"/>
              </a:tabLst>
            </a:pPr>
            <a:r>
              <a:rPr lang="en-US" sz="1200" dirty="0" smtClean="0"/>
              <a:t>Steps in I-V curves originate from non-uniform illumination of the PV module when rotating around the vertical axis through the module center.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85051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2"/>
            <a:ext cx="8388734" cy="893850"/>
          </a:xfrm>
        </p:spPr>
        <p:txBody>
          <a:bodyPr/>
          <a:lstStyle/>
          <a:p>
            <a:r>
              <a:rPr lang="en-US" b="1" dirty="0" smtClean="0">
                <a:solidFill>
                  <a:srgbClr val="000000"/>
                </a:solidFill>
              </a:rPr>
              <a:t>Angular response</a:t>
            </a:r>
            <a:br>
              <a:rPr lang="en-US" b="1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Non-destructive angular </a:t>
            </a:r>
            <a:r>
              <a:rPr lang="en-US" dirty="0">
                <a:solidFill>
                  <a:srgbClr val="000000"/>
                </a:solidFill>
              </a:rPr>
              <a:t>response </a:t>
            </a:r>
            <a:r>
              <a:rPr lang="en-US" dirty="0" smtClean="0">
                <a:solidFill>
                  <a:srgbClr val="000000"/>
                </a:solidFill>
              </a:rPr>
              <a:t>measurement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Datumsplatzhalter 3"/>
          <p:cNvSpPr txBox="1">
            <a:spLocks noGrp="1"/>
          </p:cNvSpPr>
          <p:nvPr/>
        </p:nvSpPr>
        <p:spPr bwMode="auto">
          <a:xfrm>
            <a:off x="914400" y="6345238"/>
            <a:ext cx="76200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3600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46E1FDA-E711-481D-80B4-D2D4334631C3}" type="datetime1">
              <a:rPr lang="de-DE" sz="800">
                <a:cs typeface="Arial" charset="0"/>
              </a:rPr>
              <a:pPr eaLnBrk="1" hangingPunct="1"/>
              <a:t>30.03.2017</a:t>
            </a:fld>
            <a:endParaRPr lang="de-DE" sz="800" dirty="0">
              <a:cs typeface="Arial" charset="0"/>
            </a:endParaRPr>
          </a:p>
        </p:txBody>
      </p:sp>
      <p:sp>
        <p:nvSpPr>
          <p:cNvPr id="9" name="Foliennummernplatzhalter 5"/>
          <p:cNvSpPr txBox="1">
            <a:spLocks noGrp="1"/>
          </p:cNvSpPr>
          <p:nvPr/>
        </p:nvSpPr>
        <p:spPr bwMode="auto">
          <a:xfrm>
            <a:off x="228600" y="6345238"/>
            <a:ext cx="6858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3600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fld id="{AC984FA8-4454-4682-A3CF-F62E810491ED}" type="slidenum">
              <a:rPr lang="de-DE" sz="800">
                <a:cs typeface="Arial" charset="0"/>
              </a:rPr>
              <a:pPr algn="ctr" eaLnBrk="1" hangingPunct="1"/>
              <a:t>13</a:t>
            </a:fld>
            <a:endParaRPr lang="de-DE" sz="800">
              <a:cs typeface="Arial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1872208" y="6309320"/>
            <a:ext cx="39959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/>
              <a:t>7</a:t>
            </a:r>
            <a:r>
              <a:rPr lang="en-GB" sz="1000" baseline="30000" dirty="0"/>
              <a:t>th</a:t>
            </a:r>
            <a:r>
              <a:rPr lang="en-GB" sz="1000" dirty="0"/>
              <a:t> Energy Rating and Module Performance Modelling Workshop</a:t>
            </a:r>
            <a:br>
              <a:rPr lang="en-GB" sz="1000" dirty="0"/>
            </a:br>
            <a:r>
              <a:rPr lang="en-GB" sz="1000" dirty="0"/>
              <a:t>30/31 March 2017, Lugano, Switzerland</a:t>
            </a:r>
            <a:endParaRPr lang="de-DE" sz="1000" dirty="0"/>
          </a:p>
        </p:txBody>
      </p:sp>
      <p:sp>
        <p:nvSpPr>
          <p:cNvPr id="4" name="Rechteck 3"/>
          <p:cNvSpPr/>
          <p:nvPr/>
        </p:nvSpPr>
        <p:spPr>
          <a:xfrm>
            <a:off x="467544" y="1052736"/>
            <a:ext cx="60163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5000"/>
              </a:lnSpc>
              <a:spcAft>
                <a:spcPts val="600"/>
              </a:spcAft>
            </a:pPr>
            <a:r>
              <a:rPr lang="en-US" b="1" dirty="0" smtClean="0"/>
              <a:t>Angular response  (AR) curve /Incident angle modifier (IAM)</a:t>
            </a:r>
            <a:endParaRPr lang="en-US" b="1" dirty="0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3966151"/>
              </p:ext>
            </p:extLst>
          </p:nvPr>
        </p:nvGraphicFramePr>
        <p:xfrm>
          <a:off x="2339975" y="1484784"/>
          <a:ext cx="2260600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0" name="Formel" r:id="rId4" imgW="1587240" imgH="419040" progId="Equation.3">
                  <p:embed/>
                </p:oleObj>
              </mc:Choice>
              <mc:Fallback>
                <p:oleObj name="Formel" r:id="rId4" imgW="1587240" imgH="419040" progId="Equation.3">
                  <p:embed/>
                  <p:pic>
                    <p:nvPicPr>
                      <p:cNvPr id="0" name="Objek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1484784"/>
                        <a:ext cx="2260600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200" name="Picture 5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74181"/>
            <a:ext cx="6120680" cy="394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hteck 5"/>
          <p:cNvSpPr/>
          <p:nvPr/>
        </p:nvSpPr>
        <p:spPr>
          <a:xfrm>
            <a:off x="4666666" y="4993431"/>
            <a:ext cx="1489510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400" b="1" dirty="0"/>
              <a:t>c</a:t>
            </a:r>
            <a:r>
              <a:rPr lang="en-US" sz="1400" b="1" dirty="0" smtClean="0"/>
              <a:t>-Si PV module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17100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2"/>
            <a:ext cx="8388734" cy="893850"/>
          </a:xfrm>
        </p:spPr>
        <p:txBody>
          <a:bodyPr/>
          <a:lstStyle/>
          <a:p>
            <a:r>
              <a:rPr lang="en-US" b="1" dirty="0" smtClean="0">
                <a:solidFill>
                  <a:srgbClr val="000000"/>
                </a:solidFill>
              </a:rPr>
              <a:t>Angular response</a:t>
            </a:r>
            <a:br>
              <a:rPr lang="en-US" b="1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Angular response range of different glass types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Datumsplatzhalter 3"/>
          <p:cNvSpPr txBox="1">
            <a:spLocks noGrp="1"/>
          </p:cNvSpPr>
          <p:nvPr/>
        </p:nvSpPr>
        <p:spPr bwMode="auto">
          <a:xfrm>
            <a:off x="914400" y="6345238"/>
            <a:ext cx="76200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3600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46E1FDA-E711-481D-80B4-D2D4334631C3}" type="datetime1">
              <a:rPr lang="de-DE" sz="800">
                <a:cs typeface="Arial" charset="0"/>
              </a:rPr>
              <a:pPr eaLnBrk="1" hangingPunct="1"/>
              <a:t>30.03.2017</a:t>
            </a:fld>
            <a:endParaRPr lang="de-DE" sz="800" dirty="0">
              <a:cs typeface="Arial" charset="0"/>
            </a:endParaRPr>
          </a:p>
        </p:txBody>
      </p:sp>
      <p:sp>
        <p:nvSpPr>
          <p:cNvPr id="9" name="Foliennummernplatzhalter 5"/>
          <p:cNvSpPr txBox="1">
            <a:spLocks noGrp="1"/>
          </p:cNvSpPr>
          <p:nvPr/>
        </p:nvSpPr>
        <p:spPr bwMode="auto">
          <a:xfrm>
            <a:off x="228600" y="6345238"/>
            <a:ext cx="6858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3600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fld id="{AC984FA8-4454-4682-A3CF-F62E810491ED}" type="slidenum">
              <a:rPr lang="de-DE" sz="800">
                <a:cs typeface="Arial" charset="0"/>
              </a:rPr>
              <a:pPr algn="ctr" eaLnBrk="1" hangingPunct="1"/>
              <a:t>14</a:t>
            </a:fld>
            <a:endParaRPr lang="de-DE" sz="800">
              <a:cs typeface="Arial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1872208" y="6309320"/>
            <a:ext cx="39959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/>
              <a:t>7</a:t>
            </a:r>
            <a:r>
              <a:rPr lang="en-GB" sz="1000" baseline="30000" dirty="0"/>
              <a:t>th</a:t>
            </a:r>
            <a:r>
              <a:rPr lang="en-GB" sz="1000" dirty="0"/>
              <a:t> Energy Rating and Module Performance Modelling Workshop</a:t>
            </a:r>
            <a:br>
              <a:rPr lang="en-GB" sz="1000" dirty="0"/>
            </a:br>
            <a:r>
              <a:rPr lang="en-GB" sz="1000" dirty="0"/>
              <a:t>30/31 March 2017, Lugano, Switzerland</a:t>
            </a:r>
            <a:endParaRPr lang="de-DE" sz="1000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9034205"/>
              </p:ext>
            </p:extLst>
          </p:nvPr>
        </p:nvGraphicFramePr>
        <p:xfrm>
          <a:off x="5724128" y="1022673"/>
          <a:ext cx="2778359" cy="6455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5" name="Formel" r:id="rId4" imgW="2070000" imgH="482400" progId="Equation.3">
                  <p:embed/>
                </p:oleObj>
              </mc:Choice>
              <mc:Fallback>
                <p:oleObj name="Formel" r:id="rId4" imgW="2070000" imgH="4824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128" y="1022673"/>
                        <a:ext cx="2778359" cy="64554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hteck 4"/>
          <p:cNvSpPr/>
          <p:nvPr/>
        </p:nvSpPr>
        <p:spPr>
          <a:xfrm>
            <a:off x="467544" y="1146230"/>
            <a:ext cx="5400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kern="1500" dirty="0" smtClean="0"/>
              <a:t>Modelling of angular response curve (IEC 61853-2):</a:t>
            </a:r>
            <a:endParaRPr lang="de-DE" dirty="0"/>
          </a:p>
        </p:txBody>
      </p:sp>
      <p:sp>
        <p:nvSpPr>
          <p:cNvPr id="10" name="Rechteck 9"/>
          <p:cNvSpPr/>
          <p:nvPr/>
        </p:nvSpPr>
        <p:spPr>
          <a:xfrm>
            <a:off x="563767" y="1484784"/>
            <a:ext cx="488146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kern="1500" dirty="0" smtClean="0"/>
              <a:t>Good fit in the angular range &lt; 80</a:t>
            </a:r>
            <a:r>
              <a:rPr lang="en-US" kern="1500" dirty="0" smtClean="0"/>
              <a:t>° (RSME &lt;1%)</a:t>
            </a:r>
            <a:endParaRPr lang="en-US" kern="1500" dirty="0" smtClean="0"/>
          </a:p>
          <a:p>
            <a:pPr marL="285750" indent="-285750">
              <a:buFont typeface="Wingdings" panose="05000000000000000000" pitchFamily="2" charset="2"/>
              <a:buChar char="§"/>
              <a:tabLst>
                <a:tab pos="2868613" algn="l"/>
              </a:tabLst>
            </a:pPr>
            <a:r>
              <a:rPr lang="en-US" kern="1500" dirty="0" smtClean="0"/>
              <a:t>Standard float glass (SFG): 	</a:t>
            </a:r>
            <a:r>
              <a:rPr lang="en-US" kern="1500" dirty="0" err="1" smtClean="0"/>
              <a:t>a</a:t>
            </a:r>
            <a:r>
              <a:rPr lang="en-US" kern="1500" baseline="-25000" dirty="0" err="1" smtClean="0"/>
              <a:t>r</a:t>
            </a:r>
            <a:r>
              <a:rPr lang="en-US" kern="1500" dirty="0" smtClean="0"/>
              <a:t> = </a:t>
            </a:r>
            <a:r>
              <a:rPr lang="en-US" kern="1500" dirty="0" smtClean="0"/>
              <a:t>0.159</a:t>
            </a:r>
            <a:endParaRPr lang="en-US" kern="1500" dirty="0" smtClean="0"/>
          </a:p>
          <a:p>
            <a:pPr marL="285750" indent="-285750">
              <a:buFont typeface="Wingdings" panose="05000000000000000000" pitchFamily="2" charset="2"/>
              <a:buChar char="§"/>
              <a:tabLst>
                <a:tab pos="2868613" algn="l"/>
              </a:tabLst>
            </a:pPr>
            <a:r>
              <a:rPr lang="en-US" kern="1500" dirty="0" smtClean="0"/>
              <a:t>AR coated glass (ARC): 	</a:t>
            </a:r>
            <a:r>
              <a:rPr lang="en-US" kern="1500" dirty="0" err="1" smtClean="0"/>
              <a:t>a</a:t>
            </a:r>
            <a:r>
              <a:rPr lang="en-US" kern="1500" baseline="-25000" dirty="0" err="1" smtClean="0"/>
              <a:t>r</a:t>
            </a:r>
            <a:r>
              <a:rPr lang="en-US" kern="1500" dirty="0" smtClean="0"/>
              <a:t> = </a:t>
            </a:r>
            <a:r>
              <a:rPr lang="en-US" kern="1500" dirty="0" smtClean="0"/>
              <a:t>0.144</a:t>
            </a:r>
            <a:endParaRPr lang="de-DE" dirty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1907227"/>
              </p:ext>
            </p:extLst>
          </p:nvPr>
        </p:nvGraphicFramePr>
        <p:xfrm>
          <a:off x="5364088" y="1951072"/>
          <a:ext cx="1656184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092"/>
                <a:gridCol w="828092"/>
              </a:tblGrid>
              <a:tr h="248688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Type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err="1" smtClean="0"/>
                        <a:t>a</a:t>
                      </a:r>
                      <a:r>
                        <a:rPr lang="de-DE" sz="1200" baseline="-25000" dirty="0" err="1" smtClean="0"/>
                        <a:t>r</a:t>
                      </a:r>
                      <a:endParaRPr lang="de-DE" sz="1200" baseline="-25000" dirty="0"/>
                    </a:p>
                  </a:txBody>
                  <a:tcPr/>
                </a:tc>
              </a:tr>
              <a:tr h="248688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latin typeface="+mn-lt"/>
                        </a:rPr>
                        <a:t>SFG1</a:t>
                      </a:r>
                      <a:endParaRPr lang="de-DE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0.167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248688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latin typeface="+mn-lt"/>
                        </a:rPr>
                        <a:t>SFG2</a:t>
                      </a:r>
                      <a:endParaRPr lang="de-DE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0.154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248688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latin typeface="+mn-lt"/>
                        </a:rPr>
                        <a:t>SFG3</a:t>
                      </a:r>
                      <a:endParaRPr lang="de-DE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0.166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248688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latin typeface="+mn-lt"/>
                        </a:rPr>
                        <a:t>SFG4</a:t>
                      </a:r>
                      <a:endParaRPr lang="de-DE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0.165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248688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latin typeface="+mn-lt"/>
                        </a:rPr>
                        <a:t>SFG5</a:t>
                      </a:r>
                      <a:endParaRPr lang="de-DE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0.159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248688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latin typeface="+mn-lt"/>
                        </a:rPr>
                        <a:t>SFG6</a:t>
                      </a:r>
                      <a:endParaRPr lang="de-DE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0.155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248688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latin typeface="+mn-lt"/>
                        </a:rPr>
                        <a:t>SFG7</a:t>
                      </a:r>
                      <a:endParaRPr lang="de-DE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0.153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248688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latin typeface="+mn-lt"/>
                        </a:rPr>
                        <a:t>SFG8</a:t>
                      </a:r>
                      <a:endParaRPr lang="de-DE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0.149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248688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latin typeface="+mn-lt"/>
                        </a:rPr>
                        <a:t>SFG9</a:t>
                      </a:r>
                      <a:endParaRPr lang="de-DE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0.157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248688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latin typeface="+mn-lt"/>
                        </a:rPr>
                        <a:t>SFG10</a:t>
                      </a:r>
                      <a:endParaRPr lang="de-DE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0.163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248688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latin typeface="+mn-lt"/>
                        </a:rPr>
                        <a:t>SFG11</a:t>
                      </a:r>
                      <a:endParaRPr lang="de-DE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0.155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248688">
                <a:tc>
                  <a:txBody>
                    <a:bodyPr/>
                    <a:lstStyle/>
                    <a:p>
                      <a:r>
                        <a:rPr lang="de-DE" sz="1200" b="1" dirty="0" smtClean="0">
                          <a:latin typeface="+mn-lt"/>
                        </a:rPr>
                        <a:t>Average</a:t>
                      </a:r>
                      <a:endParaRPr lang="de-DE" sz="12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dirty="0" smtClean="0">
                          <a:latin typeface="+mn-lt"/>
                        </a:rPr>
                        <a:t>0.159</a:t>
                      </a:r>
                      <a:endParaRPr lang="de-DE" sz="1200" b="1" dirty="0">
                        <a:latin typeface="+mn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5137" name="Picture 1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20888"/>
            <a:ext cx="4679854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2" name="Tabel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8600422"/>
              </p:ext>
            </p:extLst>
          </p:nvPr>
        </p:nvGraphicFramePr>
        <p:xfrm>
          <a:off x="7236296" y="1951072"/>
          <a:ext cx="1656184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092"/>
                <a:gridCol w="828092"/>
              </a:tblGrid>
              <a:tr h="248688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Type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err="1" smtClean="0"/>
                        <a:t>a</a:t>
                      </a:r>
                      <a:r>
                        <a:rPr lang="de-DE" sz="1200" baseline="-25000" dirty="0" err="1" smtClean="0"/>
                        <a:t>r</a:t>
                      </a:r>
                      <a:endParaRPr lang="de-DE" sz="1200" baseline="-25000" dirty="0"/>
                    </a:p>
                  </a:txBody>
                  <a:tcPr/>
                </a:tc>
              </a:tr>
              <a:tr h="248688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latin typeface="+mn-lt"/>
                        </a:rPr>
                        <a:t>ARC1</a:t>
                      </a:r>
                      <a:endParaRPr lang="de-DE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0.151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248688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latin typeface="+mn-lt"/>
                        </a:rPr>
                        <a:t>ARC2</a:t>
                      </a:r>
                      <a:endParaRPr lang="de-DE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0.133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248688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latin typeface="+mn-lt"/>
                        </a:rPr>
                        <a:t>ARC3</a:t>
                      </a:r>
                      <a:endParaRPr lang="de-DE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0.164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248688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latin typeface="+mn-lt"/>
                        </a:rPr>
                        <a:t>ARC4</a:t>
                      </a:r>
                      <a:endParaRPr lang="de-DE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0.163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248688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latin typeface="+mn-lt"/>
                        </a:rPr>
                        <a:t>ARC5</a:t>
                      </a:r>
                      <a:endParaRPr lang="de-DE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0.133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248688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latin typeface="+mn-lt"/>
                        </a:rPr>
                        <a:t>ARC6</a:t>
                      </a:r>
                      <a:endParaRPr lang="de-DE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0.139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248688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latin typeface="+mn-lt"/>
                        </a:rPr>
                        <a:t>ARC7</a:t>
                      </a:r>
                      <a:endParaRPr lang="de-DE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0.142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248688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latin typeface="+mn-lt"/>
                        </a:rPr>
                        <a:t>ARC8</a:t>
                      </a:r>
                      <a:endParaRPr lang="de-DE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0.141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248688">
                <a:tc>
                  <a:txBody>
                    <a:bodyPr/>
                    <a:lstStyle/>
                    <a:p>
                      <a:r>
                        <a:rPr lang="de-DE" sz="1200" b="1" dirty="0" smtClean="0">
                          <a:latin typeface="+mn-lt"/>
                        </a:rPr>
                        <a:t>Average</a:t>
                      </a:r>
                      <a:endParaRPr lang="de-DE" sz="12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0.144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pSp>
        <p:nvGrpSpPr>
          <p:cNvPr id="15" name="Gruppieren 14"/>
          <p:cNvGrpSpPr/>
          <p:nvPr/>
        </p:nvGrpSpPr>
        <p:grpSpPr>
          <a:xfrm>
            <a:off x="1187624" y="4335487"/>
            <a:ext cx="2376264" cy="461665"/>
            <a:chOff x="1403648" y="4293096"/>
            <a:chExt cx="2376264" cy="461665"/>
          </a:xfrm>
        </p:grpSpPr>
        <p:sp>
          <p:nvSpPr>
            <p:cNvPr id="11" name="Rechteck 10"/>
            <p:cNvSpPr/>
            <p:nvPr/>
          </p:nvSpPr>
          <p:spPr>
            <a:xfrm>
              <a:off x="1403648" y="4293096"/>
              <a:ext cx="2376264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1200" kern="1500" dirty="0" smtClean="0"/>
                <a:t>        Standard </a:t>
              </a:r>
              <a:r>
                <a:rPr lang="en-US" sz="1200" kern="1500" dirty="0"/>
                <a:t>float glass (</a:t>
              </a:r>
              <a:r>
                <a:rPr lang="en-US" sz="1200" kern="1500" dirty="0" smtClean="0"/>
                <a:t>SFG)</a:t>
              </a:r>
            </a:p>
            <a:p>
              <a:r>
                <a:rPr lang="en-US" sz="1200" kern="1500" dirty="0" smtClean="0"/>
                <a:t>        AR coted glass (ARC) </a:t>
              </a:r>
              <a:endParaRPr lang="de-DE" sz="1200" dirty="0"/>
            </a:p>
          </p:txBody>
        </p:sp>
        <p:cxnSp>
          <p:nvCxnSpPr>
            <p:cNvPr id="14" name="Gerade Verbindung 13"/>
            <p:cNvCxnSpPr/>
            <p:nvPr/>
          </p:nvCxnSpPr>
          <p:spPr bwMode="auto">
            <a:xfrm>
              <a:off x="1475656" y="4437112"/>
              <a:ext cx="288032" cy="0"/>
            </a:xfrm>
            <a:prstGeom prst="line">
              <a:avLst/>
            </a:prstGeom>
            <a:noFill/>
            <a:ln w="12700" cap="flat" cmpd="sng" algn="ctr">
              <a:solidFill>
                <a:schemeClr val="tx2">
                  <a:alpha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4EBF0">
                      <a:alpha val="8000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Gerade Verbindung 16"/>
            <p:cNvCxnSpPr/>
            <p:nvPr/>
          </p:nvCxnSpPr>
          <p:spPr bwMode="auto">
            <a:xfrm>
              <a:off x="1475656" y="4606290"/>
              <a:ext cx="288032" cy="0"/>
            </a:xfrm>
            <a:prstGeom prst="line">
              <a:avLst/>
            </a:prstGeom>
            <a:noFill/>
            <a:ln w="12700" cap="flat" cmpd="sng" algn="ctr">
              <a:solidFill>
                <a:srgbClr val="FF0000">
                  <a:alpha val="8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4EBF0">
                      <a:alpha val="8000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9" name="Rechteck 18"/>
          <p:cNvSpPr/>
          <p:nvPr/>
        </p:nvSpPr>
        <p:spPr>
          <a:xfrm>
            <a:off x="467544" y="5445224"/>
            <a:ext cx="849694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Clr>
                <a:srgbClr val="C00F0F"/>
              </a:buClr>
              <a:defRPr/>
            </a:pPr>
            <a:r>
              <a:rPr lang="en-GB" sz="800" u="sng" dirty="0" smtClean="0"/>
              <a:t>References:</a:t>
            </a:r>
            <a:endParaRPr lang="en-GB" sz="800" u="sng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rgbClr val="C00F0F"/>
              </a:buClr>
              <a:defRPr/>
            </a:pPr>
            <a:r>
              <a:rPr lang="en-GB" sz="800" dirty="0" smtClean="0"/>
              <a:t>W. Herrmann </a:t>
            </a:r>
            <a:r>
              <a:rPr lang="en-GB" sz="800" dirty="0"/>
              <a:t>et al.: </a:t>
            </a:r>
            <a:r>
              <a:rPr lang="en-US" sz="800" dirty="0"/>
              <a:t>Optical characteristics of PV module front glasses – Incidence angle effects of various glass types and impact on annual energy </a:t>
            </a:r>
            <a:r>
              <a:rPr lang="en-US" sz="800" dirty="0" smtClean="0"/>
              <a:t>yield, 28</a:t>
            </a:r>
            <a:r>
              <a:rPr lang="en-US" sz="800" baseline="30000" dirty="0" smtClean="0"/>
              <a:t>th</a:t>
            </a:r>
            <a:r>
              <a:rPr lang="en-US" sz="800" dirty="0" smtClean="0"/>
              <a:t> EU PVSEC, Paris, 2013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rgbClr val="C00F0F"/>
              </a:buClr>
              <a:defRPr/>
            </a:pPr>
            <a:r>
              <a:rPr lang="en-US" sz="800" dirty="0" smtClean="0"/>
              <a:t>N. </a:t>
            </a:r>
            <a:r>
              <a:rPr lang="en-US" sz="800" dirty="0"/>
              <a:t>Martin et al.: Calculation of the PV modules angular </a:t>
            </a:r>
            <a:r>
              <a:rPr lang="en-US" sz="800" dirty="0" smtClean="0"/>
              <a:t>losses under field </a:t>
            </a:r>
            <a:r>
              <a:rPr lang="en-US" sz="800" dirty="0"/>
              <a:t>conditions by </a:t>
            </a:r>
            <a:r>
              <a:rPr lang="en-US" sz="800" dirty="0" smtClean="0"/>
              <a:t>means of </a:t>
            </a:r>
            <a:r>
              <a:rPr lang="en-US" sz="800" dirty="0"/>
              <a:t>an analytical model, Solar Energy Materials &amp; Solar Cells 70 (2001) </a:t>
            </a:r>
            <a:r>
              <a:rPr lang="en-US" sz="800" dirty="0" smtClean="0"/>
              <a:t>25-38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272955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2"/>
            <a:ext cx="8388734" cy="893850"/>
          </a:xfrm>
        </p:spPr>
        <p:txBody>
          <a:bodyPr/>
          <a:lstStyle/>
          <a:p>
            <a:r>
              <a:rPr lang="en-US" b="1" dirty="0" smtClean="0">
                <a:solidFill>
                  <a:srgbClr val="000000"/>
                </a:solidFill>
              </a:rPr>
              <a:t>Nominal module operating temperature</a:t>
            </a:r>
            <a:br>
              <a:rPr lang="en-US" b="1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IEC 61853-2 procedure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Datumsplatzhalter 3"/>
          <p:cNvSpPr txBox="1">
            <a:spLocks noGrp="1"/>
          </p:cNvSpPr>
          <p:nvPr/>
        </p:nvSpPr>
        <p:spPr bwMode="auto">
          <a:xfrm>
            <a:off x="914400" y="6345238"/>
            <a:ext cx="76200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3600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46E1FDA-E711-481D-80B4-D2D4334631C3}" type="datetime1">
              <a:rPr lang="de-DE" sz="800">
                <a:cs typeface="Arial" charset="0"/>
              </a:rPr>
              <a:pPr eaLnBrk="1" hangingPunct="1"/>
              <a:t>30.03.2017</a:t>
            </a:fld>
            <a:endParaRPr lang="de-DE" sz="800" dirty="0">
              <a:cs typeface="Arial" charset="0"/>
            </a:endParaRPr>
          </a:p>
        </p:txBody>
      </p:sp>
      <p:sp>
        <p:nvSpPr>
          <p:cNvPr id="9" name="Foliennummernplatzhalter 5"/>
          <p:cNvSpPr txBox="1">
            <a:spLocks noGrp="1"/>
          </p:cNvSpPr>
          <p:nvPr/>
        </p:nvSpPr>
        <p:spPr bwMode="auto">
          <a:xfrm>
            <a:off x="228600" y="6345238"/>
            <a:ext cx="6858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3600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fld id="{AC984FA8-4454-4682-A3CF-F62E810491ED}" type="slidenum">
              <a:rPr lang="de-DE" sz="800">
                <a:cs typeface="Arial" charset="0"/>
              </a:rPr>
              <a:pPr algn="ctr" eaLnBrk="1" hangingPunct="1"/>
              <a:t>15</a:t>
            </a:fld>
            <a:endParaRPr lang="de-DE" sz="800">
              <a:cs typeface="Arial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1872208" y="6309320"/>
            <a:ext cx="39959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/>
              <a:t>7</a:t>
            </a:r>
            <a:r>
              <a:rPr lang="en-GB" sz="1000" baseline="30000" dirty="0"/>
              <a:t>th</a:t>
            </a:r>
            <a:r>
              <a:rPr lang="en-GB" sz="1000" dirty="0"/>
              <a:t> Energy Rating and Module Performance Modelling Workshop</a:t>
            </a:r>
            <a:br>
              <a:rPr lang="en-GB" sz="1000" dirty="0"/>
            </a:br>
            <a:r>
              <a:rPr lang="en-GB" sz="1000" dirty="0"/>
              <a:t>30/31 March 2017, Lugano, Switzerland</a:t>
            </a:r>
            <a:endParaRPr lang="de-DE" sz="1000" dirty="0"/>
          </a:p>
        </p:txBody>
      </p:sp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92" y="1484784"/>
            <a:ext cx="2633276" cy="607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hteck 20"/>
          <p:cNvSpPr/>
          <p:nvPr/>
        </p:nvSpPr>
        <p:spPr>
          <a:xfrm>
            <a:off x="3683484" y="1509139"/>
            <a:ext cx="32403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5024438" algn="l"/>
              </a:tabLst>
            </a:pPr>
            <a:r>
              <a:rPr lang="en-US" dirty="0" smtClean="0"/>
              <a:t>u</a:t>
            </a:r>
            <a:r>
              <a:rPr lang="en-US" baseline="-25000" dirty="0" smtClean="0"/>
              <a:t>0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 Impact of solar irradiance</a:t>
            </a:r>
            <a:endParaRPr lang="en-US" dirty="0" smtClean="0"/>
          </a:p>
          <a:p>
            <a:pPr>
              <a:spcAft>
                <a:spcPts val="0"/>
              </a:spcAft>
              <a:tabLst>
                <a:tab pos="5024438" algn="l"/>
              </a:tabLst>
            </a:pPr>
            <a:r>
              <a:rPr lang="en-US" dirty="0" smtClean="0"/>
              <a:t>u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 Impact of wind speed (WS)</a:t>
            </a:r>
            <a:endParaRPr lang="en-US" dirty="0"/>
          </a:p>
        </p:txBody>
      </p:sp>
      <p:sp>
        <p:nvSpPr>
          <p:cNvPr id="23" name="Rechteck 22"/>
          <p:cNvSpPr/>
          <p:nvPr/>
        </p:nvSpPr>
        <p:spPr>
          <a:xfrm>
            <a:off x="467544" y="1124744"/>
            <a:ext cx="5400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kern="1500" dirty="0" smtClean="0"/>
              <a:t>Modelling of module operating temperature:</a:t>
            </a:r>
            <a:endParaRPr lang="en-US" dirty="0"/>
          </a:p>
        </p:txBody>
      </p:sp>
      <p:sp>
        <p:nvSpPr>
          <p:cNvPr id="25" name="Rechteck 24"/>
          <p:cNvSpPr/>
          <p:nvPr/>
        </p:nvSpPr>
        <p:spPr>
          <a:xfrm>
            <a:off x="571177" y="3513567"/>
            <a:ext cx="4327065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b="1" dirty="0" smtClean="0"/>
              <a:t>Problems: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 smtClean="0"/>
              <a:t>Required wind speed interval of 4 m/s is too large for urban test locations</a:t>
            </a:r>
          </a:p>
          <a:p>
            <a:pPr lvl="0">
              <a:spcAft>
                <a:spcPts val="1200"/>
              </a:spcAft>
              <a:tabLst>
                <a:tab pos="271463" algn="l"/>
              </a:tabLst>
            </a:pPr>
            <a:r>
              <a:rPr lang="en-US" dirty="0" smtClean="0">
                <a:solidFill>
                  <a:srgbClr val="000000"/>
                </a:solidFill>
                <a:sym typeface="Wingdings"/>
              </a:rPr>
              <a:t>	 Reduce minimum WS interval to 3 m/s</a:t>
            </a:r>
            <a:r>
              <a:rPr lang="en-US" dirty="0" smtClean="0"/>
              <a:t> 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 smtClean="0"/>
              <a:t>Data filtering still results in large scattering of accepted data points </a:t>
            </a:r>
          </a:p>
          <a:p>
            <a:pPr>
              <a:spcAft>
                <a:spcPts val="1200"/>
              </a:spcAft>
              <a:tabLst>
                <a:tab pos="271463" algn="l"/>
              </a:tabLst>
            </a:pPr>
            <a:r>
              <a:rPr lang="en-US" dirty="0" smtClean="0">
                <a:sym typeface="Wingdings"/>
              </a:rPr>
              <a:t>	 </a:t>
            </a:r>
            <a:r>
              <a:rPr lang="en-US" dirty="0" smtClean="0"/>
              <a:t>Wind direction should be considered</a:t>
            </a:r>
            <a:endParaRPr lang="en-US" dirty="0"/>
          </a:p>
        </p:txBody>
      </p:sp>
      <p:sp>
        <p:nvSpPr>
          <p:cNvPr id="13" name="Rechteck 12"/>
          <p:cNvSpPr/>
          <p:nvPr/>
        </p:nvSpPr>
        <p:spPr>
          <a:xfrm>
            <a:off x="3683484" y="2184904"/>
            <a:ext cx="50649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u="sng" dirty="0" smtClean="0">
                <a:solidFill>
                  <a:srgbClr val="000000"/>
                </a:solidFill>
              </a:rPr>
              <a:t>Note:</a:t>
            </a:r>
          </a:p>
          <a:p>
            <a:r>
              <a:rPr lang="en-US" sz="1200" dirty="0" smtClean="0">
                <a:solidFill>
                  <a:srgbClr val="000000"/>
                </a:solidFill>
              </a:rPr>
              <a:t>Coefficients are dependent on installation conditions and test location</a:t>
            </a:r>
            <a:endParaRPr lang="en-US" sz="1200" dirty="0"/>
          </a:p>
        </p:txBody>
      </p:sp>
      <p:sp>
        <p:nvSpPr>
          <p:cNvPr id="31" name="Textfeld 30"/>
          <p:cNvSpPr txBox="1"/>
          <p:nvPr/>
        </p:nvSpPr>
        <p:spPr>
          <a:xfrm>
            <a:off x="8155995" y="2790585"/>
            <a:ext cx="664477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/>
            </a:solidFill>
          </a:ln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!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2" name="Rechteck 31"/>
          <p:cNvSpPr/>
          <p:nvPr/>
        </p:nvSpPr>
        <p:spPr bwMode="auto">
          <a:xfrm>
            <a:off x="595155" y="2790585"/>
            <a:ext cx="7560840" cy="504056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Rechteck 32"/>
          <p:cNvSpPr/>
          <p:nvPr/>
        </p:nvSpPr>
        <p:spPr>
          <a:xfrm>
            <a:off x="755576" y="2873336"/>
            <a:ext cx="71287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en-US" b="1" dirty="0" smtClean="0">
                <a:solidFill>
                  <a:srgbClr val="000000"/>
                </a:solidFill>
              </a:rPr>
              <a:t>Data filtering  </a:t>
            </a:r>
            <a:r>
              <a:rPr lang="en-US" b="1" dirty="0" smtClean="0">
                <a:solidFill>
                  <a:srgbClr val="000000"/>
                </a:solidFill>
                <a:sym typeface="Wingdings"/>
              </a:rPr>
              <a:t> </a:t>
            </a:r>
            <a:r>
              <a:rPr lang="en-US" b="1" dirty="0" smtClean="0">
                <a:solidFill>
                  <a:srgbClr val="000000"/>
                </a:solidFill>
              </a:rPr>
              <a:t>No valid data set for Cologne since March 2016!</a:t>
            </a:r>
            <a:endParaRPr lang="en-US" b="1" dirty="0">
              <a:solidFill>
                <a:srgbClr val="00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243" y="3429000"/>
            <a:ext cx="4051201" cy="2567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feil nach links und rechts 4"/>
          <p:cNvSpPr/>
          <p:nvPr/>
        </p:nvSpPr>
        <p:spPr bwMode="auto">
          <a:xfrm>
            <a:off x="5940152" y="5105668"/>
            <a:ext cx="2880320" cy="435648"/>
          </a:xfrm>
          <a:prstGeom prst="leftRightArrow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Required WS interval</a:t>
            </a:r>
          </a:p>
        </p:txBody>
      </p:sp>
    </p:spTree>
    <p:extLst>
      <p:ext uri="{BB962C8B-B14F-4D97-AF65-F5344CB8AC3E}">
        <p14:creationId xmlns:p14="http://schemas.microsoft.com/office/powerpoint/2010/main" val="189396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2"/>
            <a:ext cx="8388734" cy="893850"/>
          </a:xfrm>
        </p:spPr>
        <p:txBody>
          <a:bodyPr/>
          <a:lstStyle/>
          <a:p>
            <a:r>
              <a:rPr lang="en-US" b="1" dirty="0" smtClean="0">
                <a:solidFill>
                  <a:srgbClr val="000000"/>
                </a:solidFill>
              </a:rPr>
              <a:t>Conclusions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Datumsplatzhalter 3"/>
          <p:cNvSpPr txBox="1">
            <a:spLocks noGrp="1"/>
          </p:cNvSpPr>
          <p:nvPr/>
        </p:nvSpPr>
        <p:spPr bwMode="auto">
          <a:xfrm>
            <a:off x="914400" y="6345238"/>
            <a:ext cx="76200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3600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46E1FDA-E711-481D-80B4-D2D4334631C3}" type="datetime1">
              <a:rPr lang="de-DE" sz="800">
                <a:cs typeface="Arial" charset="0"/>
              </a:rPr>
              <a:pPr eaLnBrk="1" hangingPunct="1"/>
              <a:t>30.03.2017</a:t>
            </a:fld>
            <a:endParaRPr lang="de-DE" sz="800" dirty="0">
              <a:cs typeface="Arial" charset="0"/>
            </a:endParaRPr>
          </a:p>
        </p:txBody>
      </p:sp>
      <p:sp>
        <p:nvSpPr>
          <p:cNvPr id="9" name="Foliennummernplatzhalter 5"/>
          <p:cNvSpPr txBox="1">
            <a:spLocks noGrp="1"/>
          </p:cNvSpPr>
          <p:nvPr/>
        </p:nvSpPr>
        <p:spPr bwMode="auto">
          <a:xfrm>
            <a:off x="228600" y="6345238"/>
            <a:ext cx="6858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3600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fld id="{AC984FA8-4454-4682-A3CF-F62E810491ED}" type="slidenum">
              <a:rPr lang="de-DE" sz="800">
                <a:cs typeface="Arial" charset="0"/>
              </a:rPr>
              <a:pPr algn="ctr" eaLnBrk="1" hangingPunct="1"/>
              <a:t>16</a:t>
            </a:fld>
            <a:endParaRPr lang="de-DE" sz="800">
              <a:cs typeface="Arial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1872208" y="6309320"/>
            <a:ext cx="39959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/>
              <a:t>7</a:t>
            </a:r>
            <a:r>
              <a:rPr lang="en-GB" sz="1000" baseline="30000" dirty="0"/>
              <a:t>th</a:t>
            </a:r>
            <a:r>
              <a:rPr lang="en-GB" sz="1000" dirty="0"/>
              <a:t> Energy Rating and Module Performance Modelling Workshop</a:t>
            </a:r>
            <a:br>
              <a:rPr lang="en-GB" sz="1000" dirty="0"/>
            </a:br>
            <a:r>
              <a:rPr lang="en-GB" sz="1000" dirty="0"/>
              <a:t>30/31 March 2017, Lugano, Switzerland</a:t>
            </a:r>
            <a:endParaRPr lang="de-DE" sz="1000" dirty="0"/>
          </a:p>
        </p:txBody>
      </p:sp>
      <p:sp>
        <p:nvSpPr>
          <p:cNvPr id="4" name="Rechteck 3"/>
          <p:cNvSpPr/>
          <p:nvPr/>
        </p:nvSpPr>
        <p:spPr>
          <a:xfrm>
            <a:off x="467544" y="1196752"/>
            <a:ext cx="7848872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1800" dirty="0" smtClean="0"/>
              <a:t>Within all PV technologies (thin-film and c-Si) significant scattering of energy yield performance was observed</a:t>
            </a:r>
          </a:p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1800" dirty="0" smtClean="0"/>
              <a:t>Individual performance characterization of a module type is required </a:t>
            </a:r>
          </a:p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1800" dirty="0" smtClean="0"/>
              <a:t>Data sheet information of PV modules does not cover the needs for energy rating</a:t>
            </a:r>
          </a:p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1800" dirty="0" smtClean="0"/>
              <a:t>Test requirements of IEC 61853-1 and IEC 61853-2 shall be improved to perform measurements with reasonable constrains of costs and time</a:t>
            </a:r>
          </a:p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1800" dirty="0" smtClean="0"/>
              <a:t>IEC 60891 shall be applied to reduce test work in the laboratory</a:t>
            </a:r>
          </a:p>
        </p:txBody>
      </p:sp>
    </p:spTree>
    <p:extLst>
      <p:ext uri="{BB962C8B-B14F-4D97-AF65-F5344CB8AC3E}">
        <p14:creationId xmlns:p14="http://schemas.microsoft.com/office/powerpoint/2010/main" val="353985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1EE70E-7757-498F-B8DB-0E9E497BAA87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7" name="Grafik 6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93296"/>
          </a:xfrm>
          <a:prstGeom prst="rect">
            <a:avLst/>
          </a:prstGeom>
        </p:spPr>
      </p:pic>
      <p:sp>
        <p:nvSpPr>
          <p:cNvPr id="10" name="Rectangle 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252000"/>
            <a:ext cx="9180000" cy="900000"/>
          </a:xfrm>
          <a:prstGeom prst="rect">
            <a:avLst/>
          </a:prstGeom>
          <a:solidFill>
            <a:schemeClr val="tx2">
              <a:alpha val="80000"/>
            </a:schemeClr>
          </a:solidFill>
          <a:ln w="12700" algn="ctr">
            <a:noFill/>
            <a:round/>
            <a:headEnd/>
            <a:tailEnd/>
          </a:ln>
        </p:spPr>
        <p:txBody>
          <a:bodyPr lIns="90000" tIns="0" rIns="0" bIns="0" anchor="ctr"/>
          <a:lstStyle/>
          <a:p>
            <a:pPr algn="ctr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ko-KR" sz="2800" b="1" dirty="0">
                <a:solidFill>
                  <a:schemeClr val="bg1"/>
                </a:solidFill>
                <a:latin typeface="+mn-lt"/>
              </a:rPr>
              <a:t>Thank </a:t>
            </a:r>
            <a:r>
              <a:rPr lang="en-US" altLang="ko-KR" sz="2800" b="1" dirty="0" smtClean="0">
                <a:solidFill>
                  <a:schemeClr val="bg1"/>
                </a:solidFill>
                <a:latin typeface="+mn-lt"/>
              </a:rPr>
              <a:t>you for </a:t>
            </a:r>
            <a:r>
              <a:rPr lang="en-US" altLang="ko-KR" sz="2800" b="1" dirty="0">
                <a:solidFill>
                  <a:schemeClr val="bg1"/>
                </a:solidFill>
                <a:latin typeface="+mn-lt"/>
              </a:rPr>
              <a:t>your attention!</a:t>
            </a:r>
          </a:p>
        </p:txBody>
      </p:sp>
      <p:sp>
        <p:nvSpPr>
          <p:cNvPr id="2" name="Rechteck 1"/>
          <p:cNvSpPr/>
          <p:nvPr/>
        </p:nvSpPr>
        <p:spPr>
          <a:xfrm>
            <a:off x="179512" y="4869160"/>
            <a:ext cx="32403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Dr. Werner Herrmann</a:t>
            </a:r>
          </a:p>
          <a:p>
            <a:r>
              <a:rPr lang="en-US" dirty="0" smtClean="0"/>
              <a:t>TÜV Rheinland Energy GmbH</a:t>
            </a:r>
            <a:endParaRPr lang="en-US" dirty="0"/>
          </a:p>
          <a:p>
            <a:r>
              <a:rPr lang="en-US" dirty="0" smtClean="0"/>
              <a:t>werner.herrmann@de.tuv.com </a:t>
            </a:r>
            <a:r>
              <a:rPr lang="en-US" dirty="0"/>
              <a:t>http://www.tuv.com/solarpower</a:t>
            </a:r>
          </a:p>
        </p:txBody>
      </p:sp>
      <p:sp>
        <p:nvSpPr>
          <p:cNvPr id="8" name="Rechteck 7"/>
          <p:cNvSpPr/>
          <p:nvPr/>
        </p:nvSpPr>
        <p:spPr>
          <a:xfrm>
            <a:off x="1872208" y="6309320"/>
            <a:ext cx="39959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/>
              <a:t>7</a:t>
            </a:r>
            <a:r>
              <a:rPr lang="en-GB" sz="1000" baseline="30000" dirty="0"/>
              <a:t>th</a:t>
            </a:r>
            <a:r>
              <a:rPr lang="en-GB" sz="1000" dirty="0"/>
              <a:t> Energy Rating and Module Performance Modelling Workshop</a:t>
            </a:r>
            <a:br>
              <a:rPr lang="en-GB" sz="1000" dirty="0"/>
            </a:br>
            <a:r>
              <a:rPr lang="en-GB" sz="1000" dirty="0"/>
              <a:t>30/31 March 2017, Lugano, Switzerland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398985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00"/>
                </a:solidFill>
              </a:rPr>
              <a:t>Introduction</a:t>
            </a:r>
            <a:endParaRPr lang="en-GB" dirty="0"/>
          </a:p>
        </p:txBody>
      </p:sp>
      <p:sp>
        <p:nvSpPr>
          <p:cNvPr id="8" name="Datumsplatzhalter 3"/>
          <p:cNvSpPr txBox="1">
            <a:spLocks noGrp="1"/>
          </p:cNvSpPr>
          <p:nvPr/>
        </p:nvSpPr>
        <p:spPr bwMode="auto">
          <a:xfrm>
            <a:off x="914400" y="6345238"/>
            <a:ext cx="76200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3600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46E1FDA-E711-481D-80B4-D2D4334631C3}" type="datetime1">
              <a:rPr lang="de-DE" sz="800">
                <a:cs typeface="Arial" charset="0"/>
              </a:rPr>
              <a:pPr eaLnBrk="1" hangingPunct="1"/>
              <a:t>30.03.2017</a:t>
            </a:fld>
            <a:endParaRPr lang="de-DE" sz="800" dirty="0">
              <a:cs typeface="Arial" charset="0"/>
            </a:endParaRPr>
          </a:p>
        </p:txBody>
      </p:sp>
      <p:sp>
        <p:nvSpPr>
          <p:cNvPr id="9" name="Foliennummernplatzhalter 5"/>
          <p:cNvSpPr txBox="1">
            <a:spLocks noGrp="1"/>
          </p:cNvSpPr>
          <p:nvPr/>
        </p:nvSpPr>
        <p:spPr bwMode="auto">
          <a:xfrm>
            <a:off x="228600" y="6345238"/>
            <a:ext cx="6858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3600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fld id="{AC984FA8-4454-4682-A3CF-F62E810491ED}" type="slidenum">
              <a:rPr lang="de-DE" sz="800">
                <a:cs typeface="Arial" charset="0"/>
              </a:rPr>
              <a:pPr algn="ctr" eaLnBrk="1" hangingPunct="1"/>
              <a:t>2</a:t>
            </a:fld>
            <a:endParaRPr lang="de-DE" sz="800">
              <a:cs typeface="Arial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1872208" y="6309320"/>
            <a:ext cx="39959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/>
              <a:t>7</a:t>
            </a:r>
            <a:r>
              <a:rPr lang="en-GB" sz="1000" baseline="30000" dirty="0"/>
              <a:t>th</a:t>
            </a:r>
            <a:r>
              <a:rPr lang="en-GB" sz="1000" dirty="0"/>
              <a:t> Energy Rating and Module Performance Modelling Workshop</a:t>
            </a:r>
            <a:br>
              <a:rPr lang="en-GB" sz="1000" dirty="0"/>
            </a:br>
            <a:r>
              <a:rPr lang="en-GB" sz="1000" dirty="0"/>
              <a:t>30/31 March 2017, Lugano, Switzerland</a:t>
            </a:r>
            <a:endParaRPr lang="de-DE" sz="1000" dirty="0"/>
          </a:p>
        </p:txBody>
      </p:sp>
      <p:pic>
        <p:nvPicPr>
          <p:cNvPr id="92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960" y="1052736"/>
            <a:ext cx="5269153" cy="3185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5" name="Rechteck 9224"/>
          <p:cNvSpPr/>
          <p:nvPr/>
        </p:nvSpPr>
        <p:spPr>
          <a:xfrm>
            <a:off x="467544" y="4318064"/>
            <a:ext cx="806985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 smtClean="0"/>
              <a:t>Assessment of the PV module energy yield performance requires knowledge of specific module parameters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 smtClean="0"/>
              <a:t>Measurement procedures are defined in IEC 61853-1 and IEC 61853-2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 smtClean="0"/>
              <a:t>TÜV Rheinland operates five energy yield test sites and has more than 10 years experience in energy yield testing of PV modules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50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2"/>
            <a:ext cx="8388734" cy="893850"/>
          </a:xfrm>
        </p:spPr>
        <p:txBody>
          <a:bodyPr/>
          <a:lstStyle/>
          <a:p>
            <a:r>
              <a:rPr lang="en-US" b="1" dirty="0" smtClean="0">
                <a:solidFill>
                  <a:srgbClr val="000000"/>
                </a:solidFill>
              </a:rPr>
              <a:t>Output power under variable temperature and irradiation</a:t>
            </a:r>
            <a:br>
              <a:rPr lang="en-US" b="1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Test equipment</a:t>
            </a:r>
            <a:endParaRPr lang="en-GB" dirty="0"/>
          </a:p>
        </p:txBody>
      </p:sp>
      <p:sp>
        <p:nvSpPr>
          <p:cNvPr id="8" name="Datumsplatzhalter 3"/>
          <p:cNvSpPr txBox="1">
            <a:spLocks noGrp="1"/>
          </p:cNvSpPr>
          <p:nvPr/>
        </p:nvSpPr>
        <p:spPr bwMode="auto">
          <a:xfrm>
            <a:off x="914400" y="6345238"/>
            <a:ext cx="76200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3600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46E1FDA-E711-481D-80B4-D2D4334631C3}" type="datetime1">
              <a:rPr lang="de-DE" sz="800">
                <a:cs typeface="Arial" charset="0"/>
              </a:rPr>
              <a:pPr eaLnBrk="1" hangingPunct="1"/>
              <a:t>30.03.2017</a:t>
            </a:fld>
            <a:endParaRPr lang="de-DE" sz="800" dirty="0">
              <a:cs typeface="Arial" charset="0"/>
            </a:endParaRPr>
          </a:p>
        </p:txBody>
      </p:sp>
      <p:sp>
        <p:nvSpPr>
          <p:cNvPr id="9" name="Foliennummernplatzhalter 5"/>
          <p:cNvSpPr txBox="1">
            <a:spLocks noGrp="1"/>
          </p:cNvSpPr>
          <p:nvPr/>
        </p:nvSpPr>
        <p:spPr bwMode="auto">
          <a:xfrm>
            <a:off x="228600" y="6345238"/>
            <a:ext cx="6858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3600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fld id="{AC984FA8-4454-4682-A3CF-F62E810491ED}" type="slidenum">
              <a:rPr lang="de-DE" sz="800">
                <a:cs typeface="Arial" charset="0"/>
              </a:rPr>
              <a:pPr algn="ctr" eaLnBrk="1" hangingPunct="1"/>
              <a:t>3</a:t>
            </a:fld>
            <a:endParaRPr lang="de-DE" sz="800">
              <a:cs typeface="Arial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1872208" y="6309320"/>
            <a:ext cx="39959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/>
              <a:t>7</a:t>
            </a:r>
            <a:r>
              <a:rPr lang="en-GB" sz="1000" baseline="30000" dirty="0"/>
              <a:t>th</a:t>
            </a:r>
            <a:r>
              <a:rPr lang="en-GB" sz="1000" dirty="0"/>
              <a:t> Energy Rating and Module Performance Modelling Workshop</a:t>
            </a:r>
            <a:br>
              <a:rPr lang="en-GB" sz="1000" dirty="0"/>
            </a:br>
            <a:r>
              <a:rPr lang="en-GB" sz="1000" dirty="0"/>
              <a:t>30/31 March 2017, Lugano, Switzerland</a:t>
            </a:r>
            <a:endParaRPr lang="de-DE" sz="1000" dirty="0"/>
          </a:p>
        </p:txBody>
      </p:sp>
      <p:pic>
        <p:nvPicPr>
          <p:cNvPr id="7170" name="Picture 2" descr="T:\435\Team-Verzeichnisse\F u E\TUV_Veröffentlichungen_Konferenzen\2014\Artikel_pv-magazine\Lesitungsmessung\Foto_Flash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140968"/>
            <a:ext cx="3889216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eck 6"/>
          <p:cNvSpPr/>
          <p:nvPr/>
        </p:nvSpPr>
        <p:spPr>
          <a:xfrm>
            <a:off x="228600" y="980728"/>
            <a:ext cx="873588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indent="-271463">
              <a:spcAft>
                <a:spcPts val="1200"/>
              </a:spcAft>
              <a:buFont typeface="Wingdings" panose="05000000000000000000" pitchFamily="2" charset="2"/>
              <a:buChar char="§"/>
              <a:tabLst>
                <a:tab pos="3314700" algn="l"/>
              </a:tabLst>
              <a:defRPr/>
            </a:pPr>
            <a:r>
              <a:rPr lang="en-US" b="1" dirty="0" smtClean="0"/>
              <a:t>Pulsed solar simulator: </a:t>
            </a:r>
            <a:r>
              <a:rPr lang="en-US" dirty="0" smtClean="0"/>
              <a:t>	</a:t>
            </a:r>
            <a:r>
              <a:rPr lang="en-US" dirty="0" err="1" smtClean="0"/>
              <a:t>Pasan</a:t>
            </a:r>
            <a:r>
              <a:rPr lang="en-US" dirty="0" smtClean="0"/>
              <a:t> </a:t>
            </a:r>
            <a:r>
              <a:rPr lang="en-US" dirty="0" err="1" smtClean="0"/>
              <a:t>SunSim</a:t>
            </a:r>
            <a:r>
              <a:rPr lang="en-US" dirty="0" smtClean="0"/>
              <a:t> 3b (Multiflash </a:t>
            </a:r>
            <a:r>
              <a:rPr lang="en-US" dirty="0"/>
              <a:t>/ Dragon-back </a:t>
            </a:r>
            <a:r>
              <a:rPr lang="en-US" dirty="0" smtClean="0"/>
              <a:t>technique, 	spectrally neutral </a:t>
            </a:r>
            <a:r>
              <a:rPr lang="en-US" dirty="0" smtClean="0"/>
              <a:t>attenuation </a:t>
            </a:r>
            <a:r>
              <a:rPr lang="en-US" dirty="0" smtClean="0"/>
              <a:t>masks)   	</a:t>
            </a:r>
          </a:p>
          <a:p>
            <a:pPr marL="271463" lvl="7" indent="-271463">
              <a:spcAft>
                <a:spcPts val="1200"/>
              </a:spcAft>
              <a:tabLst>
                <a:tab pos="3143250" algn="l"/>
                <a:tab pos="3314700" algn="l"/>
              </a:tabLst>
              <a:defRPr/>
            </a:pPr>
            <a:r>
              <a:rPr lang="en-US" dirty="0" smtClean="0"/>
              <a:t>			Berger </a:t>
            </a:r>
            <a:r>
              <a:rPr lang="en-US" dirty="0" err="1" smtClean="0"/>
              <a:t>Lichttechnik</a:t>
            </a:r>
            <a:r>
              <a:rPr lang="en-US" dirty="0" smtClean="0"/>
              <a:t> PSS30 (Separable test chamber for 		temperature conditioning of the PV module)</a:t>
            </a:r>
          </a:p>
          <a:p>
            <a:pPr marL="271463" indent="-271463"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3314700" algn="l"/>
              </a:tabLst>
              <a:defRPr/>
            </a:pPr>
            <a:r>
              <a:rPr lang="en-US" b="1" dirty="0"/>
              <a:t>Steady state solar </a:t>
            </a:r>
            <a:r>
              <a:rPr lang="en-US" b="1" dirty="0" smtClean="0"/>
              <a:t>simulator: </a:t>
            </a:r>
            <a:r>
              <a:rPr lang="en-US" dirty="0" smtClean="0"/>
              <a:t>	Customized set-up with 12 metal halide lamps  	(Reduction of thermal radiation, temperature </a:t>
            </a:r>
            <a:r>
              <a:rPr lang="en-US" dirty="0"/>
              <a:t> conditioning </a:t>
            </a:r>
            <a:r>
              <a:rPr lang="en-US" dirty="0" smtClean="0"/>
              <a:t>	of the PV module under illumination)</a:t>
            </a:r>
          </a:p>
        </p:txBody>
      </p:sp>
      <p:pic>
        <p:nvPicPr>
          <p:cNvPr id="7171" name="Picture 3" descr="T:\435\Fotos_Grafiken\Fotos\Sonnensimulator\Aufbau\DSC_00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140967"/>
            <a:ext cx="3888432" cy="2582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eck 3"/>
          <p:cNvSpPr/>
          <p:nvPr/>
        </p:nvSpPr>
        <p:spPr>
          <a:xfrm>
            <a:off x="467544" y="5714505"/>
            <a:ext cx="16930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Pulsed solar simulator</a:t>
            </a:r>
            <a:endParaRPr lang="de-DE" sz="1200" dirty="0"/>
          </a:p>
        </p:txBody>
      </p:sp>
      <p:sp>
        <p:nvSpPr>
          <p:cNvPr id="5" name="Rechteck 4"/>
          <p:cNvSpPr/>
          <p:nvPr/>
        </p:nvSpPr>
        <p:spPr>
          <a:xfrm>
            <a:off x="4572000" y="5714505"/>
            <a:ext cx="20794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Steady state solar simulator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46621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7"/>
          <p:cNvSpPr>
            <a:spLocks noChangeArrowheads="1"/>
          </p:cNvSpPr>
          <p:nvPr/>
        </p:nvSpPr>
        <p:spPr bwMode="auto">
          <a:xfrm>
            <a:off x="7740352" y="2263539"/>
            <a:ext cx="900100" cy="138148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14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2"/>
            <a:ext cx="8388734" cy="893850"/>
          </a:xfrm>
        </p:spPr>
        <p:txBody>
          <a:bodyPr/>
          <a:lstStyle/>
          <a:p>
            <a:r>
              <a:rPr lang="en-US" b="1" dirty="0" smtClean="0">
                <a:solidFill>
                  <a:srgbClr val="000000"/>
                </a:solidFill>
              </a:rPr>
              <a:t>Output power under variable temperature and irradiation</a:t>
            </a:r>
            <a:br>
              <a:rPr lang="en-US" b="1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PV Module I-V correction parameters (IEC 60891)</a:t>
            </a:r>
            <a:endParaRPr lang="en-GB" dirty="0"/>
          </a:p>
        </p:txBody>
      </p:sp>
      <p:sp>
        <p:nvSpPr>
          <p:cNvPr id="8" name="Datumsplatzhalter 3"/>
          <p:cNvSpPr txBox="1">
            <a:spLocks noGrp="1"/>
          </p:cNvSpPr>
          <p:nvPr/>
        </p:nvSpPr>
        <p:spPr bwMode="auto">
          <a:xfrm>
            <a:off x="914400" y="6345238"/>
            <a:ext cx="76200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3600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46E1FDA-E711-481D-80B4-D2D4334631C3}" type="datetime1">
              <a:rPr lang="de-DE" sz="800">
                <a:cs typeface="Arial" charset="0"/>
              </a:rPr>
              <a:pPr eaLnBrk="1" hangingPunct="1"/>
              <a:t>30.03.2017</a:t>
            </a:fld>
            <a:endParaRPr lang="de-DE" sz="800" dirty="0">
              <a:cs typeface="Arial" charset="0"/>
            </a:endParaRPr>
          </a:p>
        </p:txBody>
      </p:sp>
      <p:sp>
        <p:nvSpPr>
          <p:cNvPr id="9" name="Foliennummernplatzhalter 5"/>
          <p:cNvSpPr txBox="1">
            <a:spLocks noGrp="1"/>
          </p:cNvSpPr>
          <p:nvPr/>
        </p:nvSpPr>
        <p:spPr bwMode="auto">
          <a:xfrm>
            <a:off x="228600" y="6345238"/>
            <a:ext cx="6858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3600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fld id="{AC984FA8-4454-4682-A3CF-F62E810491ED}" type="slidenum">
              <a:rPr lang="de-DE" sz="800">
                <a:cs typeface="Arial" charset="0"/>
              </a:rPr>
              <a:pPr algn="ctr" eaLnBrk="1" hangingPunct="1"/>
              <a:t>4</a:t>
            </a:fld>
            <a:endParaRPr lang="de-DE" sz="800">
              <a:cs typeface="Arial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1872208" y="6309320"/>
            <a:ext cx="39959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/>
              <a:t>7</a:t>
            </a:r>
            <a:r>
              <a:rPr lang="en-GB" sz="1000" baseline="30000" dirty="0"/>
              <a:t>th</a:t>
            </a:r>
            <a:r>
              <a:rPr lang="en-GB" sz="1000" dirty="0"/>
              <a:t> Energy Rating and Module Performance Modelling Workshop</a:t>
            </a:r>
            <a:br>
              <a:rPr lang="en-GB" sz="1000" dirty="0"/>
            </a:br>
            <a:r>
              <a:rPr lang="en-GB" sz="1000" dirty="0"/>
              <a:t>30/31 March 2017, Lugano, Switzerland</a:t>
            </a:r>
            <a:endParaRPr lang="de-DE" sz="1000" dirty="0"/>
          </a:p>
        </p:txBody>
      </p:sp>
      <p:sp>
        <p:nvSpPr>
          <p:cNvPr id="26" name="Rectangle 32"/>
          <p:cNvSpPr>
            <a:spLocks noChangeArrowheads="1"/>
          </p:cNvSpPr>
          <p:nvPr/>
        </p:nvSpPr>
        <p:spPr bwMode="auto">
          <a:xfrm>
            <a:off x="4754252" y="3748678"/>
            <a:ext cx="3886200" cy="219624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8" name="Rectangle 29"/>
          <p:cNvSpPr>
            <a:spLocks noChangeArrowheads="1"/>
          </p:cNvSpPr>
          <p:nvPr/>
        </p:nvSpPr>
        <p:spPr bwMode="auto">
          <a:xfrm>
            <a:off x="543744" y="3748678"/>
            <a:ext cx="2969659" cy="2200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Aft>
                <a:spcPts val="600"/>
              </a:spcAft>
            </a:pPr>
            <a:r>
              <a:rPr lang="en-US" sz="1600" b="1" dirty="0" smtClean="0"/>
              <a:t>Legend: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en-US" sz="1600" dirty="0" smtClean="0"/>
              <a:t>I</a:t>
            </a:r>
            <a:r>
              <a:rPr lang="en-US" sz="1600" baseline="-25000" dirty="0" smtClean="0"/>
              <a:t>1</a:t>
            </a:r>
            <a:r>
              <a:rPr lang="en-US" sz="1600" dirty="0" smtClean="0"/>
              <a:t>, I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:	Module current</a:t>
            </a:r>
          </a:p>
          <a:p>
            <a:pPr eaLnBrk="1" hangingPunct="1"/>
            <a:r>
              <a:rPr lang="en-US" sz="1600" dirty="0" smtClean="0"/>
              <a:t>V</a:t>
            </a:r>
            <a:r>
              <a:rPr lang="en-US" sz="1600" baseline="-25000" dirty="0" smtClean="0"/>
              <a:t>1</a:t>
            </a:r>
            <a:r>
              <a:rPr lang="en-US" sz="1600" dirty="0" smtClean="0"/>
              <a:t>, V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:	Module voltage</a:t>
            </a:r>
          </a:p>
          <a:p>
            <a:pPr eaLnBrk="1" hangingPunct="1"/>
            <a:r>
              <a:rPr lang="en-US" sz="1600" dirty="0" smtClean="0"/>
              <a:t>T</a:t>
            </a:r>
            <a:r>
              <a:rPr lang="en-US" sz="1600" baseline="-25000" dirty="0" smtClean="0"/>
              <a:t>1</a:t>
            </a:r>
            <a:r>
              <a:rPr lang="en-US" sz="1600" dirty="0" smtClean="0"/>
              <a:t>, T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:	Module temperature</a:t>
            </a:r>
          </a:p>
          <a:p>
            <a:pPr eaLnBrk="1" hangingPunct="1"/>
            <a:r>
              <a:rPr lang="en-US" sz="1600" dirty="0" smtClean="0"/>
              <a:t>G</a:t>
            </a:r>
            <a:r>
              <a:rPr lang="en-US" sz="1600" baseline="-25000" dirty="0" smtClean="0"/>
              <a:t>1</a:t>
            </a:r>
            <a:r>
              <a:rPr lang="en-US" sz="1600" dirty="0" smtClean="0"/>
              <a:t>, G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:	Irradiance</a:t>
            </a:r>
          </a:p>
          <a:p>
            <a:pPr eaLnBrk="1" hangingPunct="1"/>
            <a:endParaRPr lang="en-US" sz="1600" dirty="0" smtClean="0"/>
          </a:p>
          <a:p>
            <a:pPr eaLnBrk="1" hangingPunct="1"/>
            <a:endParaRPr lang="en-US" sz="1200" dirty="0" smtClean="0"/>
          </a:p>
          <a:p>
            <a:pPr eaLnBrk="1" hangingPunct="1"/>
            <a:r>
              <a:rPr lang="en-US" sz="1200" dirty="0" smtClean="0"/>
              <a:t>Index 1:	Measurement conditions</a:t>
            </a:r>
          </a:p>
          <a:p>
            <a:pPr eaLnBrk="1" hangingPunct="1"/>
            <a:r>
              <a:rPr lang="en-US" sz="1200" dirty="0" smtClean="0"/>
              <a:t>Index 2: 	Target conditions (i.e. STC)</a:t>
            </a:r>
            <a:endParaRPr lang="en-US" sz="1200" dirty="0"/>
          </a:p>
        </p:txBody>
      </p:sp>
      <p:sp>
        <p:nvSpPr>
          <p:cNvPr id="29" name="Rectangle 30"/>
          <p:cNvSpPr>
            <a:spLocks noChangeArrowheads="1"/>
          </p:cNvSpPr>
          <p:nvPr/>
        </p:nvSpPr>
        <p:spPr bwMode="auto">
          <a:xfrm>
            <a:off x="467544" y="3748678"/>
            <a:ext cx="3886200" cy="21962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" name="Rectangle 31"/>
          <p:cNvSpPr>
            <a:spLocks noChangeArrowheads="1"/>
          </p:cNvSpPr>
          <p:nvPr/>
        </p:nvSpPr>
        <p:spPr bwMode="auto">
          <a:xfrm>
            <a:off x="4794448" y="3748678"/>
            <a:ext cx="3954016" cy="2200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Aft>
                <a:spcPts val="600"/>
              </a:spcAft>
            </a:pPr>
            <a:r>
              <a:rPr lang="en-US" sz="1600" b="1" dirty="0" smtClean="0">
                <a:sym typeface="Symbol" pitchFamily="18" charset="2"/>
              </a:rPr>
              <a:t>Module parameters:</a:t>
            </a:r>
            <a:endParaRPr lang="en-US" sz="1600" b="1" dirty="0" smtClean="0">
              <a:solidFill>
                <a:srgbClr val="FF0000"/>
              </a:solidFill>
              <a:sym typeface="Symbol" pitchFamily="18" charset="2"/>
            </a:endParaRPr>
          </a:p>
          <a:p>
            <a:pPr eaLnBrk="1" hangingPunct="1">
              <a:buFont typeface="Symbol" pitchFamily="18" charset="2"/>
              <a:buChar char="a"/>
              <a:tabLst>
                <a:tab pos="541338" algn="l"/>
              </a:tabLst>
            </a:pPr>
            <a:r>
              <a:rPr lang="en-US" sz="1600" baseline="-25000" dirty="0" err="1" smtClean="0">
                <a:sym typeface="Symbol" pitchFamily="18" charset="2"/>
              </a:rPr>
              <a:t>rel</a:t>
            </a:r>
            <a:r>
              <a:rPr lang="en-US" sz="1600" dirty="0" smtClean="0">
                <a:sym typeface="Symbol" pitchFamily="18" charset="2"/>
              </a:rPr>
              <a:t> : 	</a:t>
            </a:r>
            <a:r>
              <a:rPr lang="en-US" sz="1600" dirty="0" smtClean="0"/>
              <a:t>Temperature coefficient I</a:t>
            </a:r>
            <a:r>
              <a:rPr lang="en-US" sz="1600" baseline="-25000" dirty="0" smtClean="0"/>
              <a:t>SC </a:t>
            </a:r>
            <a:r>
              <a:rPr lang="en-US" sz="1600" dirty="0" smtClean="0">
                <a:sym typeface="Symbol" pitchFamily="18" charset="2"/>
              </a:rPr>
              <a:t>[1/K]</a:t>
            </a:r>
            <a:endParaRPr lang="en-US" sz="1600" dirty="0" smtClean="0"/>
          </a:p>
          <a:p>
            <a:pPr eaLnBrk="1" hangingPunct="1">
              <a:buFont typeface="Symbol" pitchFamily="18" charset="2"/>
              <a:buChar char="b"/>
              <a:tabLst>
                <a:tab pos="541338" algn="l"/>
              </a:tabLst>
            </a:pPr>
            <a:r>
              <a:rPr lang="en-US" sz="1600" baseline="-25000" dirty="0" err="1" smtClean="0">
                <a:sym typeface="Symbol" pitchFamily="18" charset="2"/>
              </a:rPr>
              <a:t>rel</a:t>
            </a:r>
            <a:r>
              <a:rPr lang="en-US" sz="1600" dirty="0" smtClean="0">
                <a:sym typeface="Symbol" pitchFamily="18" charset="2"/>
              </a:rPr>
              <a:t> : 	</a:t>
            </a:r>
            <a:r>
              <a:rPr lang="en-US" sz="1600" dirty="0" smtClean="0"/>
              <a:t>Temperature coefficient V</a:t>
            </a:r>
            <a:r>
              <a:rPr lang="en-US" sz="1600" baseline="-25000" dirty="0" smtClean="0"/>
              <a:t>OC </a:t>
            </a:r>
            <a:r>
              <a:rPr lang="en-US" sz="1600" dirty="0" smtClean="0">
                <a:sym typeface="Symbol" pitchFamily="18" charset="2"/>
              </a:rPr>
              <a:t>[1/K]</a:t>
            </a:r>
            <a:endParaRPr lang="en-US" sz="1600" baseline="-25000" dirty="0" smtClean="0"/>
          </a:p>
          <a:p>
            <a:pPr eaLnBrk="1" hangingPunct="1">
              <a:tabLst>
                <a:tab pos="541338" algn="l"/>
              </a:tabLst>
            </a:pPr>
            <a:r>
              <a:rPr lang="en-US" sz="1600" dirty="0" smtClean="0"/>
              <a:t>R</a:t>
            </a:r>
            <a:r>
              <a:rPr lang="en-US" sz="1600" baseline="-25000" dirty="0" smtClean="0"/>
              <a:t>S</a:t>
            </a:r>
            <a:r>
              <a:rPr lang="en-US" sz="1600" dirty="0" smtClean="0"/>
              <a:t>’: 	Internal series resistance [</a:t>
            </a:r>
            <a:r>
              <a:rPr lang="en-US" sz="1600" dirty="0" smtClean="0">
                <a:sym typeface="Symbol" pitchFamily="18" charset="2"/>
              </a:rPr>
              <a:t></a:t>
            </a:r>
            <a:r>
              <a:rPr lang="en-US" sz="1600" dirty="0" smtClean="0"/>
              <a:t>]</a:t>
            </a:r>
          </a:p>
          <a:p>
            <a:pPr eaLnBrk="1" hangingPunct="1">
              <a:tabLst>
                <a:tab pos="541338" algn="l"/>
              </a:tabLst>
            </a:pPr>
            <a:r>
              <a:rPr lang="en-US" sz="1600" dirty="0" smtClean="0">
                <a:sym typeface="Symbol" pitchFamily="18" charset="2"/>
              </a:rPr>
              <a:t>’</a:t>
            </a:r>
            <a:r>
              <a:rPr lang="en-US" sz="1600" dirty="0" smtClean="0"/>
              <a:t> : 	Temperature coefficient R</a:t>
            </a:r>
            <a:r>
              <a:rPr lang="en-US" sz="1600" baseline="-25000" dirty="0" smtClean="0"/>
              <a:t>S </a:t>
            </a:r>
            <a:r>
              <a:rPr lang="en-US" sz="1600" dirty="0" smtClean="0"/>
              <a:t>[</a:t>
            </a:r>
            <a:r>
              <a:rPr lang="en-US" sz="1600" dirty="0" smtClean="0">
                <a:sym typeface="Symbol" pitchFamily="18" charset="2"/>
              </a:rPr>
              <a:t>/K</a:t>
            </a:r>
            <a:r>
              <a:rPr lang="en-US" sz="1600" dirty="0" smtClean="0"/>
              <a:t>] </a:t>
            </a:r>
          </a:p>
          <a:p>
            <a:pPr>
              <a:tabLst>
                <a:tab pos="541338" algn="l"/>
              </a:tabLst>
            </a:pPr>
            <a:r>
              <a:rPr lang="en-US" sz="1600" dirty="0" smtClean="0">
                <a:sym typeface="Symbol" pitchFamily="18" charset="2"/>
              </a:rPr>
              <a:t>a:	Irradiance c</a:t>
            </a:r>
            <a:r>
              <a:rPr lang="en-US" sz="1600" dirty="0" smtClean="0"/>
              <a:t>orrection factor of V</a:t>
            </a:r>
            <a:r>
              <a:rPr lang="en-US" sz="1600" baseline="-25000" dirty="0" smtClean="0"/>
              <a:t>OC</a:t>
            </a:r>
          </a:p>
          <a:p>
            <a:pPr>
              <a:tabLst>
                <a:tab pos="541338" algn="l"/>
              </a:tabLst>
            </a:pPr>
            <a:endParaRPr lang="en-US" sz="1200" dirty="0" smtClean="0"/>
          </a:p>
          <a:p>
            <a:pPr>
              <a:tabLst>
                <a:tab pos="541338" algn="l"/>
              </a:tabLst>
            </a:pPr>
            <a:r>
              <a:rPr lang="en-US" sz="1200" u="sng" dirty="0" smtClean="0"/>
              <a:t>Note:</a:t>
            </a:r>
          </a:p>
          <a:p>
            <a:pPr>
              <a:tabLst>
                <a:tab pos="541338" algn="l"/>
              </a:tabLst>
            </a:pPr>
            <a:r>
              <a:rPr lang="en-US" sz="1200" dirty="0" smtClean="0"/>
              <a:t>Temperature coefficients are typically related to STC</a:t>
            </a:r>
            <a:endParaRPr lang="en-US" sz="1200" dirty="0">
              <a:sym typeface="Symbol" pitchFamily="18" charset="2"/>
            </a:endParaRPr>
          </a:p>
        </p:txBody>
      </p:sp>
      <p:sp>
        <p:nvSpPr>
          <p:cNvPr id="27" name="Rectangle 27"/>
          <p:cNvSpPr>
            <a:spLocks noChangeArrowheads="1"/>
          </p:cNvSpPr>
          <p:nvPr/>
        </p:nvSpPr>
        <p:spPr bwMode="auto">
          <a:xfrm>
            <a:off x="510582" y="2263539"/>
            <a:ext cx="7229770" cy="1381485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1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0527948"/>
              </p:ext>
            </p:extLst>
          </p:nvPr>
        </p:nvGraphicFramePr>
        <p:xfrm>
          <a:off x="755576" y="2295289"/>
          <a:ext cx="2916560" cy="6697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6" name="Formel" r:id="rId4" imgW="1866900" imgH="431800" progId="Equation.3">
                  <p:embed/>
                </p:oleObj>
              </mc:Choice>
              <mc:Fallback>
                <p:oleObj name="Formel" r:id="rId4" imgW="18669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2295289"/>
                        <a:ext cx="2916560" cy="66971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6823533"/>
              </p:ext>
            </p:extLst>
          </p:nvPr>
        </p:nvGraphicFramePr>
        <p:xfrm>
          <a:off x="712788" y="2888283"/>
          <a:ext cx="6508750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7" name="Formel" r:id="rId6" imgW="4406760" imgH="507960" progId="Equation.3">
                  <p:embed/>
                </p:oleObj>
              </mc:Choice>
              <mc:Fallback>
                <p:oleObj name="Formel" r:id="rId6" imgW="440676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788" y="2888283"/>
                        <a:ext cx="6508750" cy="7461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/>
          <p:cNvSpPr/>
          <p:nvPr/>
        </p:nvSpPr>
        <p:spPr>
          <a:xfrm>
            <a:off x="543744" y="980728"/>
            <a:ext cx="7916688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Aft>
                <a:spcPts val="600"/>
              </a:spcAft>
            </a:pPr>
            <a:r>
              <a:rPr lang="en-US" b="1" dirty="0" smtClean="0"/>
              <a:t>Two options to cover the range of test conditions:</a:t>
            </a:r>
          </a:p>
          <a:p>
            <a:pPr marL="342900" indent="-342900" eaLnBrk="1" hangingPunct="1">
              <a:spcAft>
                <a:spcPts val="600"/>
              </a:spcAft>
              <a:buAutoNum type="alphaLcParenR"/>
            </a:pPr>
            <a:r>
              <a:rPr lang="en-US" dirty="0" smtClean="0"/>
              <a:t>Measurement of performance matrix in accordance with IEC 61853-1</a:t>
            </a:r>
          </a:p>
          <a:p>
            <a:pPr marL="342900" indent="-342900">
              <a:spcAft>
                <a:spcPts val="600"/>
              </a:spcAft>
              <a:buFontTx/>
              <a:buAutoNum type="alphaLcParenR"/>
            </a:pPr>
            <a:r>
              <a:rPr lang="en-US" dirty="0"/>
              <a:t>I-V reference </a:t>
            </a:r>
            <a:r>
              <a:rPr lang="en-US" dirty="0" smtClean="0"/>
              <a:t>curve + </a:t>
            </a:r>
            <a:r>
              <a:rPr lang="en-US" dirty="0" smtClean="0"/>
              <a:t>Determination </a:t>
            </a:r>
            <a:r>
              <a:rPr lang="en-US" dirty="0" smtClean="0"/>
              <a:t>of I-V correction parameters in accordance with IEC </a:t>
            </a:r>
            <a:r>
              <a:rPr lang="en-US" dirty="0" smtClean="0"/>
              <a:t>60891</a:t>
            </a:r>
            <a:endParaRPr lang="en-US" dirty="0"/>
          </a:p>
        </p:txBody>
      </p:sp>
      <p:sp>
        <p:nvSpPr>
          <p:cNvPr id="6" name="Rechteck 5"/>
          <p:cNvSpPr/>
          <p:nvPr/>
        </p:nvSpPr>
        <p:spPr>
          <a:xfrm rot="16200000">
            <a:off x="7501731" y="2623421"/>
            <a:ext cx="1426994" cy="661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spcAft>
                <a:spcPts val="600"/>
              </a:spcAft>
            </a:pPr>
            <a:r>
              <a:rPr lang="en-US" b="1" dirty="0" smtClean="0">
                <a:solidFill>
                  <a:schemeClr val="bg1"/>
                </a:solidFill>
              </a:rPr>
              <a:t>IEC 60891</a:t>
            </a:r>
          </a:p>
          <a:p>
            <a:pPr algn="ctr" eaLnBrk="1" hangingPunct="1">
              <a:spcAft>
                <a:spcPts val="600"/>
              </a:spcAft>
            </a:pPr>
            <a:r>
              <a:rPr lang="en-US" b="1" dirty="0" smtClean="0">
                <a:solidFill>
                  <a:schemeClr val="bg1"/>
                </a:solidFill>
              </a:rPr>
              <a:t>Procedure 2 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40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2"/>
            <a:ext cx="8388734" cy="893850"/>
          </a:xfrm>
        </p:spPr>
        <p:txBody>
          <a:bodyPr/>
          <a:lstStyle/>
          <a:p>
            <a:r>
              <a:rPr lang="en-US" b="1" dirty="0">
                <a:solidFill>
                  <a:srgbClr val="000000"/>
                </a:solidFill>
              </a:rPr>
              <a:t>Output power under variable temperature and irradiation</a:t>
            </a:r>
            <a:br>
              <a:rPr lang="en-US" b="1" dirty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Determination of I-V correction parameters (IEC 60891)</a:t>
            </a:r>
            <a:endParaRPr lang="en-GB" dirty="0"/>
          </a:p>
        </p:txBody>
      </p:sp>
      <p:sp>
        <p:nvSpPr>
          <p:cNvPr id="8" name="Datumsplatzhalter 3"/>
          <p:cNvSpPr txBox="1">
            <a:spLocks noGrp="1"/>
          </p:cNvSpPr>
          <p:nvPr/>
        </p:nvSpPr>
        <p:spPr bwMode="auto">
          <a:xfrm>
            <a:off x="914400" y="6345238"/>
            <a:ext cx="76200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3600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46E1FDA-E711-481D-80B4-D2D4334631C3}" type="datetime1">
              <a:rPr lang="de-DE" sz="800">
                <a:cs typeface="Arial" charset="0"/>
              </a:rPr>
              <a:pPr eaLnBrk="1" hangingPunct="1"/>
              <a:t>30.03.2017</a:t>
            </a:fld>
            <a:endParaRPr lang="de-DE" sz="800" dirty="0">
              <a:cs typeface="Arial" charset="0"/>
            </a:endParaRPr>
          </a:p>
        </p:txBody>
      </p:sp>
      <p:sp>
        <p:nvSpPr>
          <p:cNvPr id="9" name="Foliennummernplatzhalter 5"/>
          <p:cNvSpPr txBox="1">
            <a:spLocks noGrp="1"/>
          </p:cNvSpPr>
          <p:nvPr/>
        </p:nvSpPr>
        <p:spPr bwMode="auto">
          <a:xfrm>
            <a:off x="228600" y="6345238"/>
            <a:ext cx="6858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3600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fld id="{AC984FA8-4454-4682-A3CF-F62E810491ED}" type="slidenum">
              <a:rPr lang="de-DE" sz="800">
                <a:cs typeface="Arial" charset="0"/>
              </a:rPr>
              <a:pPr algn="ctr" eaLnBrk="1" hangingPunct="1"/>
              <a:t>5</a:t>
            </a:fld>
            <a:endParaRPr lang="de-DE" sz="800">
              <a:cs typeface="Arial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1872208" y="6309320"/>
            <a:ext cx="39959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/>
              <a:t>7</a:t>
            </a:r>
            <a:r>
              <a:rPr lang="en-GB" sz="1000" baseline="30000" dirty="0"/>
              <a:t>th</a:t>
            </a:r>
            <a:r>
              <a:rPr lang="en-GB" sz="1000" dirty="0"/>
              <a:t> Energy Rating and Module Performance Modelling Workshop</a:t>
            </a:r>
            <a:br>
              <a:rPr lang="en-GB" sz="1000" dirty="0"/>
            </a:br>
            <a:r>
              <a:rPr lang="en-GB" sz="1000" dirty="0"/>
              <a:t>30/31 March 2017, Lugano, Switzerland</a:t>
            </a:r>
            <a:endParaRPr lang="de-DE" sz="1000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014794" y="1497223"/>
            <a:ext cx="554038" cy="485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3842668"/>
            <a:ext cx="3384550" cy="2106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2973388" y="3933056"/>
            <a:ext cx="554037" cy="485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957" y="2964283"/>
            <a:ext cx="3336925" cy="212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7978403" y="3054083"/>
            <a:ext cx="554037" cy="485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431540" y="5271591"/>
            <a:ext cx="199826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1200" b="1" dirty="0" smtClean="0"/>
              <a:t>Matrix measurements</a:t>
            </a:r>
            <a:endParaRPr lang="en-US" sz="1200" b="1" dirty="0"/>
          </a:p>
          <a:p>
            <a:pPr eaLnBrk="1" hangingPunct="1"/>
            <a:r>
              <a:rPr lang="en-US" sz="1200" b="1" dirty="0" smtClean="0"/>
              <a:t>@ 25°C, 450 </a:t>
            </a:r>
            <a:r>
              <a:rPr lang="en-US" sz="1200" b="1" dirty="0"/>
              <a:t>– 1000 </a:t>
            </a:r>
            <a:r>
              <a:rPr lang="en-US" sz="1200" b="1" dirty="0" smtClean="0"/>
              <a:t>W/m²</a:t>
            </a:r>
            <a:endParaRPr lang="en-US" sz="1200" b="1" dirty="0"/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4286516" y="980728"/>
            <a:ext cx="4641968" cy="1400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b="1" dirty="0" smtClean="0"/>
              <a:t>Module I-V correction parameters</a:t>
            </a:r>
          </a:p>
          <a:p>
            <a:pPr eaLnBrk="1" hangingPunct="1">
              <a:spcAft>
                <a:spcPts val="600"/>
              </a:spcAft>
            </a:pPr>
            <a:r>
              <a:rPr lang="en-US" b="1" dirty="0" smtClean="0"/>
              <a:t>(Module type: multi c-Si, 60 cells)</a:t>
            </a:r>
          </a:p>
          <a:p>
            <a:pPr>
              <a:tabLst>
                <a:tab pos="541338" algn="l"/>
                <a:tab pos="2514600" algn="l"/>
                <a:tab pos="3043238" algn="l"/>
              </a:tabLst>
            </a:pPr>
            <a:r>
              <a:rPr lang="en-US" dirty="0" smtClean="0"/>
              <a:t>α </a:t>
            </a:r>
            <a:r>
              <a:rPr lang="en-US" baseline="-25000" dirty="0" smtClean="0"/>
              <a:t>REL</a:t>
            </a:r>
            <a:r>
              <a:rPr lang="en-US" dirty="0" smtClean="0"/>
              <a:t> 	= -0.042% K</a:t>
            </a:r>
            <a:r>
              <a:rPr lang="en-US" baseline="30000" dirty="0" smtClean="0"/>
              <a:t>-1	</a:t>
            </a:r>
            <a:r>
              <a:rPr lang="en-US" dirty="0" smtClean="0"/>
              <a:t>R</a:t>
            </a:r>
            <a:r>
              <a:rPr lang="en-US" baseline="-25000" dirty="0" smtClean="0"/>
              <a:t>S</a:t>
            </a:r>
            <a:r>
              <a:rPr lang="en-US" dirty="0" smtClean="0"/>
              <a:t>’ 	= 460 mOhm</a:t>
            </a:r>
          </a:p>
          <a:p>
            <a:pPr>
              <a:tabLst>
                <a:tab pos="541338" algn="l"/>
                <a:tab pos="2514600" algn="l"/>
                <a:tab pos="3043238" algn="l"/>
              </a:tabLst>
            </a:pPr>
            <a:r>
              <a:rPr lang="en-US" dirty="0" smtClean="0"/>
              <a:t>β </a:t>
            </a:r>
            <a:r>
              <a:rPr lang="en-US" baseline="-25000" dirty="0" smtClean="0"/>
              <a:t>REL</a:t>
            </a:r>
            <a:r>
              <a:rPr lang="en-US" dirty="0" smtClean="0"/>
              <a:t> 	= -0.46% K</a:t>
            </a:r>
            <a:r>
              <a:rPr lang="en-US" baseline="30000" dirty="0" smtClean="0"/>
              <a:t>-1</a:t>
            </a:r>
            <a:r>
              <a:rPr lang="en-US" dirty="0" smtClean="0"/>
              <a:t>	a 	= 0.054</a:t>
            </a:r>
          </a:p>
          <a:p>
            <a:pPr>
              <a:tabLst>
                <a:tab pos="541338" algn="l"/>
              </a:tabLst>
            </a:pPr>
            <a:r>
              <a:rPr lang="en-US" dirty="0" smtClean="0">
                <a:sym typeface="Symbol"/>
              </a:rPr>
              <a:t>‘ 	= </a:t>
            </a:r>
            <a:r>
              <a:rPr lang="en-US" dirty="0" smtClean="0"/>
              <a:t>-0.004% K</a:t>
            </a:r>
            <a:r>
              <a:rPr lang="en-US" baseline="30000" dirty="0" smtClean="0"/>
              <a:t>-1</a:t>
            </a:r>
            <a:endParaRPr lang="en-US" dirty="0" smtClean="0"/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5652120" y="4162158"/>
            <a:ext cx="201622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1600" b="1" dirty="0" smtClean="0"/>
              <a:t>Translated                 I-V </a:t>
            </a:r>
            <a:r>
              <a:rPr lang="en-US" sz="1600" b="1" dirty="0"/>
              <a:t>curves </a:t>
            </a:r>
            <a:r>
              <a:rPr lang="en-US" b="1" dirty="0" smtClean="0"/>
              <a:t>at</a:t>
            </a:r>
            <a:r>
              <a:rPr lang="en-US" sz="1600" b="1" dirty="0" smtClean="0"/>
              <a:t> </a:t>
            </a:r>
            <a:r>
              <a:rPr lang="en-US" sz="1600" b="1" dirty="0"/>
              <a:t>STC</a:t>
            </a:r>
          </a:p>
        </p:txBody>
      </p:sp>
      <p:sp>
        <p:nvSpPr>
          <p:cNvPr id="18" name="Pfeil nach rechts 17"/>
          <p:cNvSpPr/>
          <p:nvPr/>
        </p:nvSpPr>
        <p:spPr bwMode="auto">
          <a:xfrm rot="1030104">
            <a:off x="3095490" y="2487552"/>
            <a:ext cx="2491382" cy="583915"/>
          </a:xfrm>
          <a:prstGeom prst="rightArrow">
            <a:avLst/>
          </a:prstGeom>
          <a:solidFill>
            <a:schemeClr val="accent1"/>
          </a:solidFill>
          <a:ln w="3175" cap="flat" cmpd="sng" algn="ctr">
            <a:solidFill>
              <a:schemeClr val="accent5">
                <a:alpha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Pfeil nach rechts 18"/>
          <p:cNvSpPr/>
          <p:nvPr/>
        </p:nvSpPr>
        <p:spPr bwMode="auto">
          <a:xfrm>
            <a:off x="3635896" y="4263586"/>
            <a:ext cx="1872208" cy="539155"/>
          </a:xfrm>
          <a:prstGeom prst="rightArrow">
            <a:avLst/>
          </a:prstGeom>
          <a:solidFill>
            <a:schemeClr val="accent1"/>
          </a:solidFill>
          <a:ln w="3175" cap="flat" cmpd="sng" algn="ctr">
            <a:solidFill>
              <a:schemeClr val="accent5">
                <a:alpha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4355976" y="5435932"/>
            <a:ext cx="460851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u="sng" dirty="0" smtClean="0"/>
              <a:t>Note:</a:t>
            </a:r>
          </a:p>
          <a:p>
            <a:r>
              <a:rPr lang="en-US" sz="1200" dirty="0" smtClean="0"/>
              <a:t>I-V correction parameters may be subject to production tolerances</a:t>
            </a:r>
            <a:endParaRPr lang="en-US" sz="1200" dirty="0"/>
          </a:p>
        </p:txBody>
      </p:sp>
      <p:sp>
        <p:nvSpPr>
          <p:cNvPr id="21" name="Ellipse 20"/>
          <p:cNvSpPr/>
          <p:nvPr/>
        </p:nvSpPr>
        <p:spPr bwMode="auto">
          <a:xfrm>
            <a:off x="3923928" y="2463386"/>
            <a:ext cx="936104" cy="2621798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accent1">
                <a:alpha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Textfeld 21"/>
          <p:cNvSpPr txBox="1"/>
          <p:nvPr/>
        </p:nvSpPr>
        <p:spPr>
          <a:xfrm rot="16200000">
            <a:off x="3446487" y="3445815"/>
            <a:ext cx="2049856" cy="57606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en-US" b="1" dirty="0" smtClean="0"/>
              <a:t>IEC 60891 Parameter</a:t>
            </a:r>
          </a:p>
          <a:p>
            <a:pPr algn="ctr"/>
            <a:r>
              <a:rPr lang="en-US" b="1" dirty="0" smtClean="0"/>
              <a:t> </a:t>
            </a:r>
            <a:r>
              <a:rPr lang="en-US" b="1" dirty="0" err="1" smtClean="0"/>
              <a:t>Optimierung</a:t>
            </a:r>
            <a:endParaRPr lang="en-US" b="1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86458"/>
            <a:ext cx="3392488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3014794" y="1503065"/>
            <a:ext cx="554037" cy="485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431540" y="2852936"/>
            <a:ext cx="190454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1200" b="1" dirty="0" smtClean="0"/>
              <a:t>Matrix measurements</a:t>
            </a:r>
            <a:endParaRPr lang="en-US" sz="1200" b="1" dirty="0"/>
          </a:p>
          <a:p>
            <a:pPr eaLnBrk="1" hangingPunct="1"/>
            <a:r>
              <a:rPr lang="en-US" sz="1200" b="1" dirty="0" smtClean="0"/>
              <a:t>@ 1000 W/m², 25 </a:t>
            </a:r>
            <a:r>
              <a:rPr lang="en-US" sz="1200" b="1" dirty="0"/>
              <a:t>– 65°C</a:t>
            </a:r>
          </a:p>
        </p:txBody>
      </p:sp>
      <p:sp>
        <p:nvSpPr>
          <p:cNvPr id="4" name="Rechteck 3"/>
          <p:cNvSpPr/>
          <p:nvPr/>
        </p:nvSpPr>
        <p:spPr>
          <a:xfrm>
            <a:off x="431540" y="1017156"/>
            <a:ext cx="22155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Variable temperature</a:t>
            </a:r>
            <a:endParaRPr lang="en-US" dirty="0"/>
          </a:p>
        </p:txBody>
      </p:sp>
      <p:sp>
        <p:nvSpPr>
          <p:cNvPr id="25" name="Rechteck 24"/>
          <p:cNvSpPr/>
          <p:nvPr/>
        </p:nvSpPr>
        <p:spPr>
          <a:xfrm>
            <a:off x="438968" y="3522494"/>
            <a:ext cx="20103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Variable irradiance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96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2"/>
            <a:ext cx="8388734" cy="893850"/>
          </a:xfrm>
        </p:spPr>
        <p:txBody>
          <a:bodyPr/>
          <a:lstStyle/>
          <a:p>
            <a:r>
              <a:rPr lang="en-US" b="1" dirty="0">
                <a:solidFill>
                  <a:srgbClr val="000000"/>
                </a:solidFill>
              </a:rPr>
              <a:t>Output power under variable temperature and irradiation</a:t>
            </a:r>
            <a:br>
              <a:rPr lang="en-US" b="1" dirty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Spread of I-V correction parameters</a:t>
            </a:r>
            <a:endParaRPr lang="en-GB" dirty="0"/>
          </a:p>
        </p:txBody>
      </p:sp>
      <p:sp>
        <p:nvSpPr>
          <p:cNvPr id="8" name="Datumsplatzhalter 3"/>
          <p:cNvSpPr txBox="1">
            <a:spLocks noGrp="1"/>
          </p:cNvSpPr>
          <p:nvPr/>
        </p:nvSpPr>
        <p:spPr bwMode="auto">
          <a:xfrm>
            <a:off x="914400" y="6345238"/>
            <a:ext cx="76200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3600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46E1FDA-E711-481D-80B4-D2D4334631C3}" type="datetime1">
              <a:rPr lang="de-DE" sz="800">
                <a:cs typeface="Arial" charset="0"/>
              </a:rPr>
              <a:pPr eaLnBrk="1" hangingPunct="1"/>
              <a:t>30.03.2017</a:t>
            </a:fld>
            <a:endParaRPr lang="de-DE" sz="800" dirty="0">
              <a:cs typeface="Arial" charset="0"/>
            </a:endParaRPr>
          </a:p>
        </p:txBody>
      </p:sp>
      <p:sp>
        <p:nvSpPr>
          <p:cNvPr id="9" name="Foliennummernplatzhalter 5"/>
          <p:cNvSpPr txBox="1">
            <a:spLocks noGrp="1"/>
          </p:cNvSpPr>
          <p:nvPr/>
        </p:nvSpPr>
        <p:spPr bwMode="auto">
          <a:xfrm>
            <a:off x="228600" y="6345238"/>
            <a:ext cx="6858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3600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fld id="{AC984FA8-4454-4682-A3CF-F62E810491ED}" type="slidenum">
              <a:rPr lang="de-DE" sz="800">
                <a:cs typeface="Arial" charset="0"/>
              </a:rPr>
              <a:pPr algn="ctr" eaLnBrk="1" hangingPunct="1"/>
              <a:t>6</a:t>
            </a:fld>
            <a:endParaRPr lang="de-DE" sz="800">
              <a:cs typeface="Arial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1872208" y="6309320"/>
            <a:ext cx="39959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/>
              <a:t>7</a:t>
            </a:r>
            <a:r>
              <a:rPr lang="en-GB" sz="1000" baseline="30000" dirty="0"/>
              <a:t>th</a:t>
            </a:r>
            <a:r>
              <a:rPr lang="en-GB" sz="1000" dirty="0"/>
              <a:t> Energy Rating and Module Performance Modelling Workshop</a:t>
            </a:r>
            <a:br>
              <a:rPr lang="en-GB" sz="1000" dirty="0"/>
            </a:br>
            <a:r>
              <a:rPr lang="en-GB" sz="1000" dirty="0"/>
              <a:t>30/31 March 2017, Lugano, Switzerland</a:t>
            </a:r>
            <a:endParaRPr lang="de-DE" sz="1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3944937" cy="485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052736"/>
            <a:ext cx="3960440" cy="5024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bgerundetes Rechteck 3"/>
          <p:cNvSpPr/>
          <p:nvPr/>
        </p:nvSpPr>
        <p:spPr bwMode="auto">
          <a:xfrm>
            <a:off x="323528" y="3933056"/>
            <a:ext cx="4176464" cy="2144390"/>
          </a:xfrm>
          <a:prstGeom prst="roundRect">
            <a:avLst/>
          </a:prstGeom>
          <a:noFill/>
          <a:ln w="38100" cap="flat" cmpd="sng" algn="ctr">
            <a:solidFill>
              <a:srgbClr val="FF0000">
                <a:alpha val="8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86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/>
          <p:cNvSpPr txBox="1"/>
          <p:nvPr/>
        </p:nvSpPr>
        <p:spPr>
          <a:xfrm>
            <a:off x="7867963" y="4005064"/>
            <a:ext cx="664477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/>
            </a:solidFill>
          </a:ln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de-DE" sz="3200" b="1" dirty="0" smtClean="0">
                <a:solidFill>
                  <a:schemeClr val="bg1"/>
                </a:solidFill>
              </a:rPr>
              <a:t>!</a:t>
            </a:r>
            <a:endParaRPr lang="de-DE" sz="3200" b="1" dirty="0">
              <a:solidFill>
                <a:schemeClr val="bg1"/>
              </a:solidFill>
            </a:endParaRPr>
          </a:p>
        </p:txBody>
      </p:sp>
      <p:sp>
        <p:nvSpPr>
          <p:cNvPr id="12" name="Rechteck 11"/>
          <p:cNvSpPr/>
          <p:nvPr/>
        </p:nvSpPr>
        <p:spPr bwMode="auto">
          <a:xfrm>
            <a:off x="4758840" y="4005064"/>
            <a:ext cx="3109124" cy="504056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2"/>
            <a:ext cx="8388734" cy="893850"/>
          </a:xfrm>
        </p:spPr>
        <p:txBody>
          <a:bodyPr/>
          <a:lstStyle/>
          <a:p>
            <a:r>
              <a:rPr lang="en-US" b="1" dirty="0">
                <a:solidFill>
                  <a:srgbClr val="000000"/>
                </a:solidFill>
              </a:rPr>
              <a:t>Output power under variable temperature and irradiation</a:t>
            </a:r>
            <a:br>
              <a:rPr lang="en-US" b="1" dirty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Low irradiance behavior of different PV modules</a:t>
            </a:r>
            <a:endParaRPr lang="en-GB" dirty="0"/>
          </a:p>
        </p:txBody>
      </p:sp>
      <p:sp>
        <p:nvSpPr>
          <p:cNvPr id="8" name="Datumsplatzhalter 3"/>
          <p:cNvSpPr txBox="1">
            <a:spLocks noGrp="1"/>
          </p:cNvSpPr>
          <p:nvPr/>
        </p:nvSpPr>
        <p:spPr bwMode="auto">
          <a:xfrm>
            <a:off x="914400" y="6345238"/>
            <a:ext cx="76200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3600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46E1FDA-E711-481D-80B4-D2D4334631C3}" type="datetime1">
              <a:rPr lang="de-DE" sz="800">
                <a:cs typeface="Arial" charset="0"/>
              </a:rPr>
              <a:pPr eaLnBrk="1" hangingPunct="1"/>
              <a:t>30.03.2017</a:t>
            </a:fld>
            <a:endParaRPr lang="de-DE" sz="800" dirty="0">
              <a:cs typeface="Arial" charset="0"/>
            </a:endParaRPr>
          </a:p>
        </p:txBody>
      </p:sp>
      <p:sp>
        <p:nvSpPr>
          <p:cNvPr id="9" name="Foliennummernplatzhalter 5"/>
          <p:cNvSpPr txBox="1">
            <a:spLocks noGrp="1"/>
          </p:cNvSpPr>
          <p:nvPr/>
        </p:nvSpPr>
        <p:spPr bwMode="auto">
          <a:xfrm>
            <a:off x="228600" y="6345238"/>
            <a:ext cx="6858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3600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fld id="{AC984FA8-4454-4682-A3CF-F62E810491ED}" type="slidenum">
              <a:rPr lang="de-DE" sz="800">
                <a:cs typeface="Arial" charset="0"/>
              </a:rPr>
              <a:pPr algn="ctr" eaLnBrk="1" hangingPunct="1"/>
              <a:t>7</a:t>
            </a:fld>
            <a:endParaRPr lang="de-DE" sz="800">
              <a:cs typeface="Arial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1872208" y="6309320"/>
            <a:ext cx="39959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/>
              <a:t>7</a:t>
            </a:r>
            <a:r>
              <a:rPr lang="en-GB" sz="1000" baseline="30000" dirty="0"/>
              <a:t>th</a:t>
            </a:r>
            <a:r>
              <a:rPr lang="en-GB" sz="1000" dirty="0"/>
              <a:t> Energy Rating and Module Performance Modelling Workshop</a:t>
            </a:r>
            <a:br>
              <a:rPr lang="en-GB" sz="1000" dirty="0"/>
            </a:br>
            <a:r>
              <a:rPr lang="en-GB" sz="1000" dirty="0"/>
              <a:t>30/31 March 2017, Lugano, Switzerland</a:t>
            </a:r>
            <a:endParaRPr lang="de-DE" sz="1000" dirty="0"/>
          </a:p>
        </p:txBody>
      </p:sp>
      <p:pic>
        <p:nvPicPr>
          <p:cNvPr id="10" name="Grafik 9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7544" y="980728"/>
            <a:ext cx="3960440" cy="50277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hteck 3"/>
          <p:cNvSpPr/>
          <p:nvPr/>
        </p:nvSpPr>
        <p:spPr>
          <a:xfrm>
            <a:off x="4716016" y="4941168"/>
            <a:ext cx="410445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Clr>
                <a:srgbClr val="C00F0F"/>
              </a:buClr>
              <a:defRPr/>
            </a:pPr>
            <a:r>
              <a:rPr lang="en-GB" sz="800" u="sng" dirty="0" smtClean="0"/>
              <a:t>References:</a:t>
            </a:r>
            <a:endParaRPr lang="en-GB" sz="800" u="sng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rgbClr val="C00F0F"/>
              </a:buClr>
              <a:defRPr/>
            </a:pPr>
            <a:r>
              <a:rPr lang="en-GB" sz="800" dirty="0" smtClean="0"/>
              <a:t>M. Schweiger et al.: </a:t>
            </a:r>
            <a:r>
              <a:rPr lang="en-US" sz="800" dirty="0"/>
              <a:t>Understanding the </a:t>
            </a:r>
            <a:r>
              <a:rPr lang="en-US" sz="800" dirty="0" smtClean="0"/>
              <a:t>energy yield </a:t>
            </a:r>
            <a:r>
              <a:rPr lang="en-US" sz="800" dirty="0"/>
              <a:t>of </a:t>
            </a:r>
            <a:r>
              <a:rPr lang="en-US" sz="800" dirty="0" smtClean="0"/>
              <a:t>photovoltaic modules in different climates </a:t>
            </a:r>
            <a:r>
              <a:rPr lang="en-US" sz="800" dirty="0"/>
              <a:t>by </a:t>
            </a:r>
            <a:r>
              <a:rPr lang="en-US" sz="800" dirty="0" smtClean="0"/>
              <a:t>linear performance loss analysis </a:t>
            </a:r>
            <a:r>
              <a:rPr lang="en-US" sz="800" dirty="0"/>
              <a:t>of </a:t>
            </a:r>
            <a:r>
              <a:rPr lang="en-US" sz="800" dirty="0" smtClean="0"/>
              <a:t>the module performance ratio, </a:t>
            </a:r>
            <a:r>
              <a:rPr lang="en-GB" sz="800" dirty="0" smtClean="0"/>
              <a:t>IET </a:t>
            </a:r>
            <a:r>
              <a:rPr lang="en-GB" sz="800" dirty="0"/>
              <a:t>Renewable Power </a:t>
            </a:r>
            <a:r>
              <a:rPr lang="en-GB" sz="800" dirty="0" smtClean="0"/>
              <a:t>Generation</a:t>
            </a:r>
            <a:r>
              <a:rPr lang="en-GB" sz="800" dirty="0"/>
              <a:t>, ISSN </a:t>
            </a:r>
            <a:r>
              <a:rPr lang="en-GB" sz="800" dirty="0" smtClean="0"/>
              <a:t>1752-1416, 2017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rgbClr val="C00F0F"/>
              </a:buClr>
              <a:defRPr/>
            </a:pPr>
            <a:r>
              <a:rPr lang="en-GB" sz="800" dirty="0" smtClean="0"/>
              <a:t>Schweiger </a:t>
            </a:r>
            <a:r>
              <a:rPr lang="en-GB" sz="800" dirty="0"/>
              <a:t>et al.: </a:t>
            </a:r>
            <a:r>
              <a:rPr lang="en-GB" sz="800" dirty="0" smtClean="0"/>
              <a:t>Performance </a:t>
            </a:r>
            <a:r>
              <a:rPr lang="en-GB" sz="800" dirty="0"/>
              <a:t>Stability </a:t>
            </a:r>
            <a:r>
              <a:rPr lang="en-GB" sz="800" dirty="0" smtClean="0"/>
              <a:t>of Photovoltaic </a:t>
            </a:r>
            <a:r>
              <a:rPr lang="en-GB" sz="800" dirty="0"/>
              <a:t>Modules in Different </a:t>
            </a:r>
            <a:r>
              <a:rPr lang="en-GB" sz="800" dirty="0" smtClean="0"/>
              <a:t>Climates</a:t>
            </a:r>
            <a:r>
              <a:rPr lang="en-GB" sz="800" dirty="0"/>
              <a:t>,</a:t>
            </a:r>
            <a:r>
              <a:rPr lang="en-GB" sz="800" dirty="0" smtClean="0"/>
              <a:t> Paper submitted to Progress in PV</a:t>
            </a:r>
            <a:endParaRPr lang="en-GB" sz="800" dirty="0"/>
          </a:p>
        </p:txBody>
      </p:sp>
      <p:sp>
        <p:nvSpPr>
          <p:cNvPr id="6" name="Rechteck 5"/>
          <p:cNvSpPr/>
          <p:nvPr/>
        </p:nvSpPr>
        <p:spPr>
          <a:xfrm>
            <a:off x="4716016" y="2276872"/>
            <a:ext cx="3816424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b="1" dirty="0" smtClean="0"/>
              <a:t>Drop of module efficiency in the low irradiance range &lt;200 W/m²</a:t>
            </a:r>
          </a:p>
          <a:p>
            <a:pPr marL="285750" indent="-285750">
              <a:spcAft>
                <a:spcPts val="0"/>
              </a:spcAft>
              <a:buFont typeface="Wingdings" pitchFamily="2" charset="2"/>
              <a:buChar char="§"/>
              <a:tabLst>
                <a:tab pos="2328863" algn="l"/>
              </a:tabLst>
              <a:defRPr/>
            </a:pPr>
            <a:r>
              <a:rPr lang="en-US" dirty="0" smtClean="0"/>
              <a:t>c-Si PV technologies: 	-2% to -4%</a:t>
            </a:r>
          </a:p>
          <a:p>
            <a:pPr marL="285750" indent="-285750">
              <a:spcAft>
                <a:spcPts val="0"/>
              </a:spcAft>
              <a:buFont typeface="Wingdings" pitchFamily="2" charset="2"/>
              <a:buChar char="§"/>
              <a:tabLst>
                <a:tab pos="2328863" algn="l"/>
              </a:tabLst>
              <a:defRPr/>
            </a:pPr>
            <a:r>
              <a:rPr lang="en-US" dirty="0" smtClean="0"/>
              <a:t>CIGS thin-film:	-5% to -10%</a:t>
            </a:r>
          </a:p>
          <a:p>
            <a:pPr marL="285750" indent="-285750">
              <a:spcAft>
                <a:spcPts val="0"/>
              </a:spcAft>
              <a:buFont typeface="Wingdings" pitchFamily="2" charset="2"/>
              <a:buChar char="§"/>
              <a:tabLst>
                <a:tab pos="2328863" algn="l"/>
              </a:tabLst>
              <a:defRPr/>
            </a:pPr>
            <a:r>
              <a:rPr lang="en-US" dirty="0" smtClean="0"/>
              <a:t>CdTe thin-film:	0% to -3%</a:t>
            </a:r>
          </a:p>
          <a:p>
            <a:pPr marL="285750" indent="-285750">
              <a:spcAft>
                <a:spcPts val="0"/>
              </a:spcAft>
              <a:buFont typeface="Wingdings" pitchFamily="2" charset="2"/>
              <a:buChar char="§"/>
              <a:tabLst>
                <a:tab pos="2328863" algn="l"/>
              </a:tabLst>
              <a:defRPr/>
            </a:pPr>
            <a:r>
              <a:rPr lang="en-US" dirty="0" smtClean="0"/>
              <a:t>a-Si thin-film:	-2% to -8%</a:t>
            </a:r>
            <a:endParaRPr lang="en-US" dirty="0"/>
          </a:p>
        </p:txBody>
      </p:sp>
      <p:sp>
        <p:nvSpPr>
          <p:cNvPr id="5" name="Rechteck 4"/>
          <p:cNvSpPr/>
          <p:nvPr/>
        </p:nvSpPr>
        <p:spPr>
          <a:xfrm>
            <a:off x="4716016" y="1014819"/>
            <a:ext cx="42484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PV module performance under variable irradiation is important for locations with high low irradiance contribution to annual insolated solar radiation (i.e. Cologne: 19%)</a:t>
            </a:r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4758840" y="4102333"/>
            <a:ext cx="27847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No generalization </a:t>
            </a:r>
            <a:r>
              <a:rPr lang="en-US" b="1" dirty="0" smtClean="0"/>
              <a:t>possible</a:t>
            </a:r>
          </a:p>
        </p:txBody>
      </p:sp>
    </p:spTree>
    <p:extLst>
      <p:ext uri="{BB962C8B-B14F-4D97-AF65-F5344CB8AC3E}">
        <p14:creationId xmlns:p14="http://schemas.microsoft.com/office/powerpoint/2010/main" val="397390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/>
          <p:nvPr/>
        </p:nvSpPr>
        <p:spPr bwMode="auto">
          <a:xfrm>
            <a:off x="323529" y="4325327"/>
            <a:ext cx="5184576" cy="1551945"/>
          </a:xfrm>
          <a:prstGeom prst="rect">
            <a:avLst/>
          </a:prstGeom>
          <a:solidFill>
            <a:schemeClr val="accent1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Datumsplatzhalter 3"/>
          <p:cNvSpPr txBox="1">
            <a:spLocks noGrp="1"/>
          </p:cNvSpPr>
          <p:nvPr/>
        </p:nvSpPr>
        <p:spPr bwMode="auto">
          <a:xfrm>
            <a:off x="914400" y="6345238"/>
            <a:ext cx="76200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3600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46E1FDA-E711-481D-80B4-D2D4334631C3}" type="datetime1">
              <a:rPr lang="de-DE" sz="800">
                <a:cs typeface="Arial" charset="0"/>
              </a:rPr>
              <a:pPr eaLnBrk="1" hangingPunct="1"/>
              <a:t>30.03.2017</a:t>
            </a:fld>
            <a:endParaRPr lang="de-DE" sz="800" dirty="0">
              <a:cs typeface="Arial" charset="0"/>
            </a:endParaRPr>
          </a:p>
        </p:txBody>
      </p:sp>
      <p:sp>
        <p:nvSpPr>
          <p:cNvPr id="9" name="Foliennummernplatzhalter 5"/>
          <p:cNvSpPr txBox="1">
            <a:spLocks noGrp="1"/>
          </p:cNvSpPr>
          <p:nvPr/>
        </p:nvSpPr>
        <p:spPr bwMode="auto">
          <a:xfrm>
            <a:off x="228600" y="6345238"/>
            <a:ext cx="6858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3600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fld id="{AC984FA8-4454-4682-A3CF-F62E810491ED}" type="slidenum">
              <a:rPr lang="de-DE" sz="800">
                <a:cs typeface="Arial" charset="0"/>
              </a:rPr>
              <a:pPr algn="ctr" eaLnBrk="1" hangingPunct="1"/>
              <a:t>8</a:t>
            </a:fld>
            <a:endParaRPr lang="de-DE" sz="800">
              <a:cs typeface="Arial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1872208" y="6309320"/>
            <a:ext cx="39959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/>
              <a:t>7</a:t>
            </a:r>
            <a:r>
              <a:rPr lang="en-GB" sz="1000" baseline="30000" dirty="0"/>
              <a:t>th</a:t>
            </a:r>
            <a:r>
              <a:rPr lang="en-GB" sz="1000" dirty="0"/>
              <a:t> Energy Rating and Module Performance Modelling Workshop</a:t>
            </a:r>
            <a:br>
              <a:rPr lang="en-GB" sz="1000" dirty="0"/>
            </a:br>
            <a:r>
              <a:rPr lang="en-GB" sz="1000" dirty="0"/>
              <a:t>30/31 March 2017, Lugano, Switzerland</a:t>
            </a:r>
            <a:endParaRPr lang="de-DE" sz="1000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2736"/>
            <a:ext cx="4864168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515610"/>
            <a:ext cx="3240359" cy="2505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011010" y="619538"/>
            <a:ext cx="2522579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hteck 4"/>
          <p:cNvSpPr/>
          <p:nvPr/>
        </p:nvSpPr>
        <p:spPr>
          <a:xfrm>
            <a:off x="461901" y="2924944"/>
            <a:ext cx="4572000" cy="140038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 smtClean="0"/>
              <a:t>Test program: </a:t>
            </a:r>
          </a:p>
          <a:p>
            <a:r>
              <a:rPr lang="en-US" dirty="0" smtClean="0"/>
              <a:t>3 	Test samples </a:t>
            </a:r>
          </a:p>
          <a:p>
            <a:r>
              <a:rPr lang="en-US" dirty="0" smtClean="0"/>
              <a:t>x 23 	Test conditions </a:t>
            </a:r>
          </a:p>
          <a:p>
            <a:r>
              <a:rPr lang="en-US" u="sng" dirty="0" smtClean="0"/>
              <a:t>x 3 	I-V measurements </a:t>
            </a:r>
          </a:p>
          <a:p>
            <a:r>
              <a:rPr lang="en-US" dirty="0" smtClean="0"/>
              <a:t>207 	I-V measurements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 bwMode="auto">
          <a:xfrm>
            <a:off x="531205" y="44624"/>
            <a:ext cx="8388734" cy="89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b="1" kern="0" dirty="0" smtClean="0">
                <a:solidFill>
                  <a:srgbClr val="000000"/>
                </a:solidFill>
              </a:rPr>
              <a:t>Output power under variable temperature and irradiation</a:t>
            </a:r>
            <a:br>
              <a:rPr lang="en-US" b="1" kern="0" dirty="0" smtClean="0">
                <a:solidFill>
                  <a:srgbClr val="000000"/>
                </a:solidFill>
              </a:rPr>
            </a:br>
            <a:r>
              <a:rPr lang="en-US" kern="0" dirty="0" smtClean="0">
                <a:solidFill>
                  <a:srgbClr val="000000"/>
                </a:solidFill>
              </a:rPr>
              <a:t>Improvement of IEC 61853-1</a:t>
            </a:r>
            <a:endParaRPr lang="en-GB" kern="0" dirty="0"/>
          </a:p>
        </p:txBody>
      </p:sp>
      <p:sp>
        <p:nvSpPr>
          <p:cNvPr id="6" name="Textfeld 5"/>
          <p:cNvSpPr txBox="1"/>
          <p:nvPr/>
        </p:nvSpPr>
        <p:spPr>
          <a:xfrm>
            <a:off x="6156176" y="1225328"/>
            <a:ext cx="763512" cy="360608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noAutofit/>
          </a:bodyPr>
          <a:lstStyle/>
          <a:p>
            <a:r>
              <a:rPr lang="de-DE" sz="1400" b="1" dirty="0" smtClean="0"/>
              <a:t>Cologne</a:t>
            </a:r>
            <a:endParaRPr lang="de-DE" sz="1400" b="1" dirty="0"/>
          </a:p>
        </p:txBody>
      </p:sp>
      <p:sp>
        <p:nvSpPr>
          <p:cNvPr id="14" name="Textfeld 13"/>
          <p:cNvSpPr txBox="1"/>
          <p:nvPr/>
        </p:nvSpPr>
        <p:spPr>
          <a:xfrm>
            <a:off x="6156175" y="3789040"/>
            <a:ext cx="1116123" cy="288032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noAutofit/>
          </a:bodyPr>
          <a:lstStyle/>
          <a:p>
            <a:r>
              <a:rPr lang="de-DE" sz="1400" b="1" dirty="0" smtClean="0"/>
              <a:t>Saudi-</a:t>
            </a:r>
            <a:r>
              <a:rPr lang="de-DE" sz="1400" b="1" dirty="0" err="1" smtClean="0"/>
              <a:t>Arabia</a:t>
            </a:r>
            <a:endParaRPr lang="de-DE" sz="1400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531205" y="4509120"/>
            <a:ext cx="4904891" cy="12157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 smtClean="0"/>
              <a:t>Number of test conditions shall be reduced:</a:t>
            </a:r>
          </a:p>
          <a:p>
            <a:pPr marL="742950" lvl="1" indent="-285750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dirty="0" smtClean="0"/>
              <a:t>Temperature coefficients at 200 /1000 W/m²</a:t>
            </a:r>
          </a:p>
          <a:p>
            <a:pPr marL="742950" lvl="1" indent="-285750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dirty="0" smtClean="0"/>
              <a:t>Variable irradiation  at 25°C</a:t>
            </a:r>
          </a:p>
          <a:p>
            <a:pPr marL="271463" lvl="1" indent="-271463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 smtClean="0"/>
              <a:t>Other data points can be </a:t>
            </a:r>
            <a:r>
              <a:rPr lang="en-US" dirty="0" smtClean="0"/>
              <a:t>extrapolated </a:t>
            </a:r>
            <a:r>
              <a:rPr lang="en-US" dirty="0" smtClean="0"/>
              <a:t>(IEC 60891)</a:t>
            </a:r>
          </a:p>
        </p:txBody>
      </p:sp>
    </p:spTree>
    <p:extLst>
      <p:ext uri="{BB962C8B-B14F-4D97-AF65-F5344CB8AC3E}">
        <p14:creationId xmlns:p14="http://schemas.microsoft.com/office/powerpoint/2010/main" val="187091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2"/>
            <a:ext cx="8388734" cy="893850"/>
          </a:xfrm>
        </p:spPr>
        <p:txBody>
          <a:bodyPr/>
          <a:lstStyle/>
          <a:p>
            <a:r>
              <a:rPr lang="en-US" b="1" dirty="0" smtClean="0">
                <a:solidFill>
                  <a:srgbClr val="000000"/>
                </a:solidFill>
              </a:rPr>
              <a:t>Spectral response</a:t>
            </a:r>
            <a:br>
              <a:rPr lang="en-US" b="1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Spectral response measurement (IEC 60904-8)</a:t>
            </a:r>
            <a:endParaRPr lang="en-GB" dirty="0"/>
          </a:p>
        </p:txBody>
      </p:sp>
      <p:sp>
        <p:nvSpPr>
          <p:cNvPr id="8" name="Datumsplatzhalter 3"/>
          <p:cNvSpPr txBox="1">
            <a:spLocks noGrp="1"/>
          </p:cNvSpPr>
          <p:nvPr/>
        </p:nvSpPr>
        <p:spPr bwMode="auto">
          <a:xfrm>
            <a:off x="914400" y="6345238"/>
            <a:ext cx="76200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3600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46E1FDA-E711-481D-80B4-D2D4334631C3}" type="datetime1">
              <a:rPr lang="de-DE" sz="800">
                <a:cs typeface="Arial" charset="0"/>
              </a:rPr>
              <a:pPr eaLnBrk="1" hangingPunct="1"/>
              <a:t>30.03.2017</a:t>
            </a:fld>
            <a:endParaRPr lang="de-DE" sz="800" dirty="0">
              <a:cs typeface="Arial" charset="0"/>
            </a:endParaRPr>
          </a:p>
        </p:txBody>
      </p:sp>
      <p:sp>
        <p:nvSpPr>
          <p:cNvPr id="9" name="Foliennummernplatzhalter 5"/>
          <p:cNvSpPr txBox="1">
            <a:spLocks noGrp="1"/>
          </p:cNvSpPr>
          <p:nvPr/>
        </p:nvSpPr>
        <p:spPr bwMode="auto">
          <a:xfrm>
            <a:off x="228600" y="6345238"/>
            <a:ext cx="6858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3600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fld id="{AC984FA8-4454-4682-A3CF-F62E810491ED}" type="slidenum">
              <a:rPr lang="de-DE" sz="800">
                <a:cs typeface="Arial" charset="0"/>
              </a:rPr>
              <a:pPr algn="ctr" eaLnBrk="1" hangingPunct="1"/>
              <a:t>9</a:t>
            </a:fld>
            <a:endParaRPr lang="de-DE" sz="800">
              <a:cs typeface="Arial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1872208" y="6309320"/>
            <a:ext cx="39959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/>
              <a:t>7</a:t>
            </a:r>
            <a:r>
              <a:rPr lang="en-GB" sz="1000" baseline="30000" dirty="0"/>
              <a:t>th</a:t>
            </a:r>
            <a:r>
              <a:rPr lang="en-GB" sz="1000" dirty="0"/>
              <a:t> Energy Rating and Module Performance Modelling Workshop</a:t>
            </a:r>
            <a:br>
              <a:rPr lang="en-GB" sz="1000" dirty="0"/>
            </a:br>
            <a:r>
              <a:rPr lang="en-GB" sz="1000" dirty="0"/>
              <a:t>30/31 March 2017, Lugano, Switzerland</a:t>
            </a:r>
            <a:endParaRPr lang="de-DE" sz="1000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80" y="3244805"/>
            <a:ext cx="4066684" cy="2701007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4932040" y="5157192"/>
            <a:ext cx="403244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Clr>
                <a:srgbClr val="C00F0F"/>
              </a:buClr>
              <a:defRPr/>
            </a:pPr>
            <a:r>
              <a:rPr lang="en-GB" sz="800" u="sng" dirty="0" smtClean="0"/>
              <a:t>References: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rgbClr val="C00F0F"/>
              </a:buClr>
              <a:defRPr/>
            </a:pPr>
            <a:r>
              <a:rPr lang="en-GB" sz="800" dirty="0" smtClean="0"/>
              <a:t>Y</a:t>
            </a:r>
            <a:r>
              <a:rPr lang="en-GB" sz="800" dirty="0"/>
              <a:t>. </a:t>
            </a:r>
            <a:r>
              <a:rPr lang="en-GB" sz="800" dirty="0" err="1"/>
              <a:t>Hishikawa</a:t>
            </a:r>
            <a:r>
              <a:rPr lang="en-GB" sz="800" dirty="0"/>
              <a:t> et al.: Spectral response measurements of PV modules and multi-junction devices, 22</a:t>
            </a:r>
            <a:r>
              <a:rPr lang="en-GB" sz="800" baseline="30000" dirty="0"/>
              <a:t>nd</a:t>
            </a:r>
            <a:r>
              <a:rPr lang="en-GB" sz="800" dirty="0"/>
              <a:t> EU PVSEC, 2007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rgbClr val="C00F0F"/>
              </a:buClr>
              <a:defRPr/>
            </a:pPr>
            <a:r>
              <a:rPr lang="en-GB" sz="800" dirty="0" smtClean="0"/>
              <a:t>Y</a:t>
            </a:r>
            <a:r>
              <a:rPr lang="en-GB" sz="800" dirty="0"/>
              <a:t>. Tsuno et al.: A method for spectral response measurements of various PV modules, 23</a:t>
            </a:r>
            <a:r>
              <a:rPr lang="en-GB" sz="800" baseline="30000" dirty="0"/>
              <a:t>rd</a:t>
            </a:r>
            <a:r>
              <a:rPr lang="en-GB" sz="800" dirty="0"/>
              <a:t> EU PVSEC, 2008</a:t>
            </a:r>
          </a:p>
        </p:txBody>
      </p:sp>
      <p:sp>
        <p:nvSpPr>
          <p:cNvPr id="5" name="Rechteck 4"/>
          <p:cNvSpPr/>
          <p:nvPr/>
        </p:nvSpPr>
        <p:spPr>
          <a:xfrm>
            <a:off x="433760" y="980728"/>
            <a:ext cx="7234584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b="1" dirty="0" smtClean="0"/>
              <a:t>Test equipment: </a:t>
            </a:r>
          </a:p>
          <a:p>
            <a:pPr>
              <a:spcAft>
                <a:spcPts val="0"/>
              </a:spcAft>
              <a:defRPr/>
            </a:pPr>
            <a:r>
              <a:rPr lang="en-US" dirty="0" smtClean="0"/>
              <a:t>High resolution monochromator, Model: </a:t>
            </a:r>
            <a:r>
              <a:rPr lang="en-US" dirty="0" err="1" smtClean="0"/>
              <a:t>Bunkoh</a:t>
            </a:r>
            <a:r>
              <a:rPr lang="en-US" dirty="0"/>
              <a:t>-</a:t>
            </a:r>
            <a:r>
              <a:rPr lang="en-US" dirty="0" smtClean="0"/>
              <a:t>Keiki CEP-M77</a:t>
            </a:r>
          </a:p>
          <a:p>
            <a:pPr>
              <a:spcAft>
                <a:spcPts val="0"/>
              </a:spcAft>
              <a:defRPr/>
            </a:pPr>
            <a:endParaRPr lang="en-US" b="1" dirty="0"/>
          </a:p>
          <a:p>
            <a:pPr>
              <a:spcAft>
                <a:spcPts val="0"/>
              </a:spcAft>
              <a:defRPr/>
            </a:pPr>
            <a:r>
              <a:rPr lang="en-US" b="1" dirty="0" smtClean="0"/>
              <a:t>Features:</a:t>
            </a:r>
          </a:p>
          <a:p>
            <a:pPr marL="285750" indent="-285750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/>
              <a:t>Non-destructive measurement </a:t>
            </a:r>
            <a:r>
              <a:rPr lang="en-US" dirty="0" smtClean="0"/>
              <a:t>of full-size PV module </a:t>
            </a:r>
            <a:endParaRPr lang="en-US" dirty="0"/>
          </a:p>
          <a:p>
            <a:pPr marL="285750" indent="-285750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 smtClean="0"/>
              <a:t>Measurement procedures for crystalline </a:t>
            </a:r>
            <a:r>
              <a:rPr lang="en-US" dirty="0"/>
              <a:t>silicon and thin-film PV </a:t>
            </a:r>
            <a:r>
              <a:rPr lang="en-US" dirty="0" smtClean="0"/>
              <a:t>modules</a:t>
            </a:r>
          </a:p>
          <a:p>
            <a:pPr marL="285750" indent="-285750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 smtClean="0"/>
              <a:t>White and color bias light: Single junction and multi junction measurements</a:t>
            </a:r>
            <a:endParaRPr lang="en-US" dirty="0"/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dirty="0" smtClean="0"/>
              <a:t>Measurement </a:t>
            </a:r>
            <a:r>
              <a:rPr lang="en-US" dirty="0"/>
              <a:t>of </a:t>
            </a:r>
            <a:r>
              <a:rPr lang="en-US" dirty="0">
                <a:sym typeface="Wingdings" pitchFamily="2" charset="2"/>
              </a:rPr>
              <a:t>SR non-uniformity in the </a:t>
            </a:r>
            <a:r>
              <a:rPr lang="en-US" dirty="0" smtClean="0">
                <a:sym typeface="Wingdings" pitchFamily="2" charset="2"/>
              </a:rPr>
              <a:t>active module area</a:t>
            </a:r>
            <a:endParaRPr lang="en-US" dirty="0"/>
          </a:p>
        </p:txBody>
      </p:sp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4296767"/>
              </p:ext>
            </p:extLst>
          </p:nvPr>
        </p:nvGraphicFramePr>
        <p:xfrm>
          <a:off x="4932040" y="3212976"/>
          <a:ext cx="3930287" cy="17967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1186"/>
                <a:gridCol w="1799101"/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/>
                        <a:t>Technical data:</a:t>
                      </a:r>
                      <a:endParaRPr lang="en-GB" sz="14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Monochromatic light: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50 mm x 50 mm</a:t>
                      </a:r>
                      <a:endParaRPr lang="de-DE" sz="1400" dirty="0"/>
                    </a:p>
                  </a:txBody>
                  <a:tcPr/>
                </a:tc>
              </a:tr>
              <a:tr h="3794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Wavelength range: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300 – 1700 nm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Wavelength interval: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1, 5, 10, 50 nm</a:t>
                      </a:r>
                    </a:p>
                  </a:txBody>
                  <a:tcPr/>
                </a:tc>
              </a:tr>
              <a:tr h="2606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Max. module dimension: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200 cm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384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HDS" val="True"/>
  <p:tag name="MIO_EK" val="694"/>
  <p:tag name="MIO_UPDATE" val="True"/>
  <p:tag name="MIO_VERSION" val="21.12.2012 14:49:37"/>
  <p:tag name="MIO_DBID" val="0697DB97-ABE8-48BD-A7C2-0968716355E1"/>
  <p:tag name="MIO_LASTDOWNLOADED" val="21.12.2012 14:49:3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49d42d59-761e-4422-881f-75844a9469fc"/>
  <p:tag name="MIO_EK" val="606"/>
  <p:tag name="MIO_UPDATE" val="True"/>
  <p:tag name="MIO_VERSION" val="08.02.2012 15:32:31"/>
  <p:tag name="MIO_DBID" val="0697DB97-ABE8-48BD-A7C2-0968716355E1"/>
</p:tagLst>
</file>

<file path=ppt/theme/theme1.xml><?xml version="1.0" encoding="utf-8"?>
<a:theme xmlns:a="http://schemas.openxmlformats.org/drawingml/2006/main" name="blank">
  <a:themeElements>
    <a:clrScheme name="Tüv Rheinland">
      <a:dk1>
        <a:srgbClr val="000000"/>
      </a:dk1>
      <a:lt1>
        <a:srgbClr val="FFFFFF"/>
      </a:lt1>
      <a:dk2>
        <a:srgbClr val="0073B9"/>
      </a:dk2>
      <a:lt2>
        <a:srgbClr val="CED3D7"/>
      </a:lt2>
      <a:accent1>
        <a:srgbClr val="91AFDC"/>
      </a:accent1>
      <a:accent2>
        <a:srgbClr val="BED2F0"/>
      </a:accent2>
      <a:accent3>
        <a:srgbClr val="C3DCC3"/>
      </a:accent3>
      <a:accent4>
        <a:srgbClr val="F0DC96"/>
      </a:accent4>
      <a:accent5>
        <a:srgbClr val="EBC3AF"/>
      </a:accent5>
      <a:accent6>
        <a:srgbClr val="D7E1F5"/>
      </a:accent6>
      <a:hlink>
        <a:srgbClr val="82A0CD"/>
      </a:hlink>
      <a:folHlink>
        <a:srgbClr val="DE9529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5"/>
        </a:solidFill>
        <a:ln w="3175" cap="flat" cmpd="sng" algn="ctr">
          <a:solidFill>
            <a:schemeClr val="accent5">
              <a:alpha val="80000"/>
            </a:schemeClr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none" lIns="90000" tIns="46800" rIns="90000" bIns="4680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noFill/>
        <a:ln w="3175" cap="flat" cmpd="sng" algn="ctr">
          <a:solidFill>
            <a:schemeClr val="tx1">
              <a:alpha val="80000"/>
            </a:schemeClr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E4EBF0">
                  <a:alpha val="80000"/>
                </a:srgbClr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lIns="0" tIns="0" rIns="0" bIns="0" rtlCol="0">
        <a:noAutofit/>
      </a:bodyPr>
      <a:lstStyle>
        <a:defPPr>
          <a:defRPr dirty="0"/>
        </a:defPPr>
      </a:lstStyle>
    </a:tx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1213</Words>
  <Application>Microsoft Office PowerPoint</Application>
  <PresentationFormat>Bildschirmpräsentation (4:3)</PresentationFormat>
  <Paragraphs>274</Paragraphs>
  <Slides>17</Slides>
  <Notes>17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19" baseType="lpstr">
      <vt:lpstr>blank</vt:lpstr>
      <vt:lpstr>Formel</vt:lpstr>
      <vt:lpstr>Measurement techniques for energy rating of      PV modules at TÜV Rheinland PV test laboratories  7th Energy Rating and Module Performance Modelling Workshop 30/31 March 2017, Lugano, Switzerland  Werner Herrmann, Markus Schweiger TÜV Rheinland Energy GmbH</vt:lpstr>
      <vt:lpstr>Introduction</vt:lpstr>
      <vt:lpstr>Output power under variable temperature and irradiation Test equipment</vt:lpstr>
      <vt:lpstr>Output power under variable temperature and irradiation PV Module I-V correction parameters (IEC 60891)</vt:lpstr>
      <vt:lpstr>Output power under variable temperature and irradiation Determination of I-V correction parameters (IEC 60891)</vt:lpstr>
      <vt:lpstr>Output power under variable temperature and irradiation Spread of I-V correction parameters</vt:lpstr>
      <vt:lpstr>Output power under variable temperature and irradiation Low irradiance behavior of different PV modules</vt:lpstr>
      <vt:lpstr>PowerPoint-Präsentation</vt:lpstr>
      <vt:lpstr>Spectral response Spectral response measurement (IEC 60904-8)</vt:lpstr>
      <vt:lpstr>Spectral response Spread of SR curves for different PV technologies</vt:lpstr>
      <vt:lpstr>Angular response Concepts for angular response measurement on cell level</vt:lpstr>
      <vt:lpstr>Angular response Non-destructive angular response measurement</vt:lpstr>
      <vt:lpstr>Angular response Non-destructive angular response measurement</vt:lpstr>
      <vt:lpstr>Angular response Angular response range of different glass types</vt:lpstr>
      <vt:lpstr>Nominal module operating temperature IEC 61853-2 procedure</vt:lpstr>
      <vt:lpstr>Conclusions</vt:lpstr>
      <vt:lpstr>PowerPoint-Präsentation</vt:lpstr>
    </vt:vector>
  </TitlesOfParts>
  <Company>mio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schweigm</dc:creator>
  <cp:lastModifiedBy>Werner Herrmann</cp:lastModifiedBy>
  <cp:revision>412</cp:revision>
  <cp:lastPrinted>2017-03-29T13:56:31Z</cp:lastPrinted>
  <dcterms:created xsi:type="dcterms:W3CDTF">2012-12-21T13:49:37Z</dcterms:created>
  <dcterms:modified xsi:type="dcterms:W3CDTF">2017-03-30T17:12:08Z</dcterms:modified>
</cp:coreProperties>
</file>