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3" r:id="rId1"/>
  </p:sldMasterIdLst>
  <p:notesMasterIdLst>
    <p:notesMasterId r:id="rId20"/>
  </p:notesMasterIdLst>
  <p:handoutMasterIdLst>
    <p:handoutMasterId r:id="rId21"/>
  </p:handoutMasterIdLst>
  <p:sldIdLst>
    <p:sldId id="458" r:id="rId2"/>
    <p:sldId id="456" r:id="rId3"/>
    <p:sldId id="459" r:id="rId4"/>
    <p:sldId id="463" r:id="rId5"/>
    <p:sldId id="461" r:id="rId6"/>
    <p:sldId id="465" r:id="rId7"/>
    <p:sldId id="467" r:id="rId8"/>
    <p:sldId id="469" r:id="rId9"/>
    <p:sldId id="468" r:id="rId10"/>
    <p:sldId id="472" r:id="rId11"/>
    <p:sldId id="482" r:id="rId12"/>
    <p:sldId id="473" r:id="rId13"/>
    <p:sldId id="476" r:id="rId14"/>
    <p:sldId id="475" r:id="rId15"/>
    <p:sldId id="478" r:id="rId16"/>
    <p:sldId id="477" r:id="rId17"/>
    <p:sldId id="479" r:id="rId18"/>
    <p:sldId id="480" r:id="rId19"/>
  </p:sldIdLst>
  <p:sldSz cx="9906000" cy="6858000" type="A4"/>
  <p:notesSz cx="9928225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8D8BA0C-3211-4003-A217-8959574B1ADD}">
          <p14:sldIdLst>
            <p14:sldId id="458"/>
          </p14:sldIdLst>
        </p14:section>
        <p14:section name="Measurement setup" id="{00240BB3-30F7-4041-9CE6-CA6CAB5C1B64}">
          <p14:sldIdLst>
            <p14:sldId id="456"/>
            <p14:sldId id="459"/>
          </p14:sldIdLst>
        </p14:section>
        <p14:section name="Uncertainty analysis" id="{51087151-F3AA-4C13-940F-76C017F4E55D}">
          <p14:sldIdLst>
            <p14:sldId id="463"/>
            <p14:sldId id="461"/>
          </p14:sldIdLst>
        </p14:section>
        <p14:section name="New standard" id="{863FD515-FEB8-415B-92D7-C935938B6EB3}">
          <p14:sldIdLst>
            <p14:sldId id="465"/>
            <p14:sldId id="467"/>
            <p14:sldId id="469"/>
            <p14:sldId id="468"/>
            <p14:sldId id="472"/>
            <p14:sldId id="482"/>
          </p14:sldIdLst>
        </p14:section>
        <p14:section name="Evaluation" id="{7ED4451D-31F1-47F6-9CF1-BFD95071CC8F}">
          <p14:sldIdLst>
            <p14:sldId id="473"/>
            <p14:sldId id="476"/>
            <p14:sldId id="475"/>
            <p14:sldId id="478"/>
            <p14:sldId id="477"/>
            <p14:sldId id="479"/>
          </p14:sldIdLst>
        </p14:section>
        <p14:section name="Backup" id="{BBCDAF74-4D94-47E4-984B-44C4CF1F77D7}">
          <p14:sldIdLst>
            <p14:sldId id="4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172" userDrawn="1">
          <p15:clr>
            <a:srgbClr val="A4A3A4"/>
          </p15:clr>
        </p15:guide>
        <p15:guide id="3" pos="3710" userDrawn="1">
          <p15:clr>
            <a:srgbClr val="A4A3A4"/>
          </p15:clr>
        </p15:guide>
        <p15:guide id="4" orient="horz" pos="259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pos="1192" userDrawn="1">
          <p15:clr>
            <a:srgbClr val="A4A3A4"/>
          </p15:clr>
        </p15:guide>
        <p15:guide id="8" orient="horz" pos="2319" userDrawn="1">
          <p15:clr>
            <a:srgbClr val="A4A3A4"/>
          </p15:clr>
        </p15:guide>
        <p15:guide id="9" orient="horz" pos="1820" userDrawn="1">
          <p15:clr>
            <a:srgbClr val="A4A3A4"/>
          </p15:clr>
        </p15:guide>
        <p15:guide id="10" orient="horz" pos="2750" userDrawn="1">
          <p15:clr>
            <a:srgbClr val="A4A3A4"/>
          </p15:clr>
        </p15:guide>
        <p15:guide id="11" orient="horz" pos="32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6699"/>
    <a:srgbClr val="FFEEA7"/>
    <a:srgbClr val="E6E6E6"/>
    <a:srgbClr val="C5ECFF"/>
    <a:srgbClr val="FFDD4B"/>
    <a:srgbClr val="C1EAFF"/>
    <a:srgbClr val="008000"/>
    <a:srgbClr val="CC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86675" autoAdjust="0"/>
  </p:normalViewPr>
  <p:slideViewPr>
    <p:cSldViewPr snapToGrid="0" showGuides="1">
      <p:cViewPr varScale="1">
        <p:scale>
          <a:sx n="100" d="100"/>
          <a:sy n="100" d="100"/>
        </p:scale>
        <p:origin x="1986" y="78"/>
      </p:cViewPr>
      <p:guideLst>
        <p:guide orient="horz" pos="799"/>
        <p:guide pos="172"/>
        <p:guide pos="3710"/>
        <p:guide orient="horz" pos="2591"/>
        <p:guide orient="horz" pos="2160"/>
        <p:guide orient="horz" pos="3952"/>
        <p:guide pos="1192"/>
        <p:guide orient="horz" pos="2319"/>
        <p:guide orient="horz" pos="1820"/>
        <p:guide orient="horz" pos="2750"/>
        <p:guide orient="horz" pos="3294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17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41675"/>
            <a:ext cx="7280275" cy="3065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894" tIns="44649" rIns="90894" bIns="44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8963" y="511175"/>
            <a:ext cx="3675062" cy="2544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8012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508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0850" algn="l" defTabSz="7508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3288" algn="l" defTabSz="7508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4138" algn="l" defTabSz="7508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3400" algn="l" defTabSz="7508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10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8638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 rot="16200000">
            <a:off x="1880394" y="703190"/>
            <a:ext cx="3657600" cy="61166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09575" y="9525"/>
            <a:ext cx="8915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8683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575" y="9525"/>
            <a:ext cx="8915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9155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7193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24118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2950" y="39250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67807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4888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4558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125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6310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17823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1496291"/>
            <a:ext cx="5943600" cy="32312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56987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406400" y="1011238"/>
            <a:ext cx="6573838" cy="42862"/>
          </a:xfrm>
          <a:prstGeom prst="rect">
            <a:avLst/>
          </a:prstGeom>
          <a:gradFill rotWithShape="0">
            <a:gsLst>
              <a:gs pos="0">
                <a:srgbClr val="FFB93F"/>
              </a:gs>
              <a:gs pos="100000">
                <a:srgbClr val="89B0CE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027" name="Picture 3" descr="ISFH Logo_Klein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0"/>
            <a:ext cx="26511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8483600" y="1011238"/>
            <a:ext cx="1241425" cy="42862"/>
          </a:xfrm>
          <a:prstGeom prst="rect">
            <a:avLst/>
          </a:prstGeom>
          <a:gradFill rotWithShape="0">
            <a:gsLst>
              <a:gs pos="0">
                <a:srgbClr val="89B0CE"/>
              </a:gs>
              <a:gs pos="100000">
                <a:srgbClr val="0078A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9525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	Zweite Ebene</a:t>
            </a:r>
          </a:p>
        </p:txBody>
      </p:sp>
      <p:pic>
        <p:nvPicPr>
          <p:cNvPr id="1031" name="Picture 2" descr="N:\Digisek\Vorlagen\Logo\Logo_Leibniz_Uni_Hannover\luh_logo\rgb\luh_logo_jpg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6038850"/>
            <a:ext cx="1889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Char char="-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-desire.e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-desire.e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-desire.e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S:\qmdocpv\source\trunk\BA_DSR_Bedienungsanleitung\1-Übersicht\Foto_DSR_Messplat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0494" r="14088" b="7373"/>
          <a:stretch/>
        </p:blipFill>
        <p:spPr bwMode="auto">
          <a:xfrm>
            <a:off x="1" y="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696287" y="3600344"/>
            <a:ext cx="5049360" cy="307776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/>
            <a:r>
              <a:rPr lang="en-US" sz="2400" b="1" dirty="0" smtClean="0">
                <a:solidFill>
                  <a:schemeClr val="hlink"/>
                </a:solidFill>
              </a:rPr>
              <a:t>Uncertainty of DSR </a:t>
            </a:r>
            <a:r>
              <a:rPr lang="en-US" sz="2400" b="1" dirty="0">
                <a:solidFill>
                  <a:schemeClr val="hlink"/>
                </a:solidFill>
              </a:rPr>
              <a:t>measurements according to </a:t>
            </a:r>
            <a:r>
              <a:rPr lang="en-US" sz="2400" b="1" dirty="0" smtClean="0">
                <a:solidFill>
                  <a:schemeClr val="hlink"/>
                </a:solidFill>
              </a:rPr>
              <a:t>approximations </a:t>
            </a:r>
            <a:r>
              <a:rPr lang="en-US" sz="2400" b="1" dirty="0">
                <a:solidFill>
                  <a:schemeClr val="hlink"/>
                </a:solidFill>
              </a:rPr>
              <a:t>defined in the IEC 60904-8 </a:t>
            </a:r>
            <a:r>
              <a:rPr lang="en-US" sz="2400" b="1" dirty="0" smtClean="0">
                <a:solidFill>
                  <a:schemeClr val="hlink"/>
                </a:solidFill>
              </a:rPr>
              <a:t>standard</a:t>
            </a:r>
            <a:endParaRPr lang="en-US" sz="2400" b="1" dirty="0">
              <a:solidFill>
                <a:schemeClr val="hlink"/>
              </a:solidFill>
            </a:endParaRPr>
          </a:p>
          <a:p>
            <a:r>
              <a:rPr lang="de-DE" dirty="0"/>
              <a:t>	</a:t>
            </a:r>
            <a:endParaRPr lang="en-US" altLang="de-DE" sz="1600" dirty="0" smtClean="0"/>
          </a:p>
          <a:p>
            <a:pPr marL="0" lvl="1" algn="ctr"/>
            <a:r>
              <a:rPr lang="en-US" altLang="de-DE" sz="1600" dirty="0" smtClean="0"/>
              <a:t>K. Bothe, D. Hinken and C. Schinke</a:t>
            </a:r>
            <a:endParaRPr lang="en-US" altLang="de-DE" sz="1600" i="1" dirty="0" smtClean="0"/>
          </a:p>
          <a:p>
            <a:pPr marL="0" lvl="1" algn="ctr"/>
            <a:r>
              <a:rPr lang="en-US" altLang="de-DE" sz="1600" dirty="0" smtClean="0"/>
              <a:t>Calibration and Test Center Solar Cells</a:t>
            </a:r>
          </a:p>
          <a:p>
            <a:pPr marL="0" lvl="1" algn="ctr"/>
            <a:r>
              <a:rPr lang="en-US" altLang="de-DE" sz="1600" dirty="0" smtClean="0"/>
              <a:t>Institute for Solar Energy Research</a:t>
            </a:r>
          </a:p>
          <a:p>
            <a:pPr marL="0" lvl="1" algn="ctr"/>
            <a:endParaRPr lang="en-US" altLang="de-DE" sz="1600" dirty="0"/>
          </a:p>
          <a:p>
            <a:pPr marL="0" lvl="1" algn="ctr"/>
            <a:r>
              <a:rPr lang="en-US" altLang="de-DE" sz="1600" dirty="0" smtClean="0"/>
              <a:t>SUPSI-Workshop, </a:t>
            </a:r>
            <a:r>
              <a:rPr lang="en-US" altLang="de-DE" sz="1600" dirty="0" err="1" smtClean="0"/>
              <a:t>Photoclass</a:t>
            </a:r>
            <a:r>
              <a:rPr lang="en-US" altLang="de-DE" sz="1600" dirty="0" smtClean="0"/>
              <a:t> Project (4/2017)</a:t>
            </a:r>
            <a:endParaRPr lang="en-US" altLang="de-DE" sz="1600" dirty="0"/>
          </a:p>
        </p:txBody>
      </p:sp>
      <p:sp>
        <p:nvSpPr>
          <p:cNvPr id="16" name="Rechteck 4"/>
          <p:cNvSpPr>
            <a:spLocks noChangeArrowheads="1"/>
          </p:cNvSpPr>
          <p:nvPr/>
        </p:nvSpPr>
        <p:spPr bwMode="auto">
          <a:xfrm>
            <a:off x="10339388" y="1738313"/>
            <a:ext cx="925512" cy="3206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55" name="Rechteck 6"/>
          <p:cNvSpPr>
            <a:spLocks noChangeArrowheads="1"/>
          </p:cNvSpPr>
          <p:nvPr/>
        </p:nvSpPr>
        <p:spPr bwMode="auto">
          <a:xfrm>
            <a:off x="10339388" y="2201863"/>
            <a:ext cx="925512" cy="320675"/>
          </a:xfrm>
          <a:prstGeom prst="rect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6" name="Rechteck 8"/>
          <p:cNvSpPr>
            <a:spLocks noChangeArrowheads="1"/>
          </p:cNvSpPr>
          <p:nvPr/>
        </p:nvSpPr>
        <p:spPr bwMode="auto">
          <a:xfrm>
            <a:off x="10328275" y="3108325"/>
            <a:ext cx="925513" cy="320675"/>
          </a:xfrm>
          <a:prstGeom prst="rect">
            <a:avLst/>
          </a:prstGeom>
          <a:solidFill>
            <a:srgbClr val="3333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0000FF"/>
              </a:solidFill>
            </a:endParaRPr>
          </a:p>
        </p:txBody>
      </p:sp>
      <p:sp>
        <p:nvSpPr>
          <p:cNvPr id="2057" name="Rechteck 9"/>
          <p:cNvSpPr>
            <a:spLocks noChangeArrowheads="1"/>
          </p:cNvSpPr>
          <p:nvPr/>
        </p:nvSpPr>
        <p:spPr bwMode="auto">
          <a:xfrm>
            <a:off x="10339388" y="2674938"/>
            <a:ext cx="925512" cy="320675"/>
          </a:xfrm>
          <a:prstGeom prst="rect">
            <a:avLst/>
          </a:prstGeom>
          <a:solidFill>
            <a:srgbClr val="00E2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0000FF"/>
              </a:solidFill>
            </a:endParaRPr>
          </a:p>
        </p:txBody>
      </p:sp>
      <p:sp>
        <p:nvSpPr>
          <p:cNvPr id="2058" name="Rechteck 10"/>
          <p:cNvSpPr>
            <a:spLocks noChangeArrowheads="1"/>
          </p:cNvSpPr>
          <p:nvPr/>
        </p:nvSpPr>
        <p:spPr bwMode="auto">
          <a:xfrm>
            <a:off x="10339388" y="3605213"/>
            <a:ext cx="925512" cy="320675"/>
          </a:xfrm>
          <a:prstGeom prst="rect">
            <a:avLst/>
          </a:prstGeom>
          <a:solidFill>
            <a:srgbClr val="F6AE0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9" name="Rechteck 11"/>
          <p:cNvSpPr>
            <a:spLocks noChangeArrowheads="1"/>
          </p:cNvSpPr>
          <p:nvPr/>
        </p:nvSpPr>
        <p:spPr bwMode="auto">
          <a:xfrm>
            <a:off x="10339388" y="4068763"/>
            <a:ext cx="925512" cy="320675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60" name="Rechteck 12"/>
          <p:cNvSpPr>
            <a:spLocks noChangeArrowheads="1"/>
          </p:cNvSpPr>
          <p:nvPr/>
        </p:nvSpPr>
        <p:spPr bwMode="auto">
          <a:xfrm>
            <a:off x="10339388" y="4532313"/>
            <a:ext cx="925512" cy="320675"/>
          </a:xfrm>
          <a:prstGeom prst="rect">
            <a:avLst/>
          </a:prstGeom>
          <a:solidFill>
            <a:srgbClr val="8ABFFA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61" name="Rechteck 13"/>
          <p:cNvSpPr>
            <a:spLocks noChangeArrowheads="1"/>
          </p:cNvSpPr>
          <p:nvPr/>
        </p:nvSpPr>
        <p:spPr bwMode="auto">
          <a:xfrm>
            <a:off x="10339388" y="4983163"/>
            <a:ext cx="925512" cy="320675"/>
          </a:xfrm>
          <a:prstGeom prst="rect">
            <a:avLst/>
          </a:prstGeom>
          <a:solidFill>
            <a:srgbClr val="F24BE4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62" name="Rechteck 14"/>
          <p:cNvSpPr>
            <a:spLocks noChangeArrowheads="1"/>
          </p:cNvSpPr>
          <p:nvPr/>
        </p:nvSpPr>
        <p:spPr bwMode="auto">
          <a:xfrm>
            <a:off x="10339388" y="5434013"/>
            <a:ext cx="925512" cy="320675"/>
          </a:xfrm>
          <a:prstGeom prst="rect">
            <a:avLst/>
          </a:prstGeom>
          <a:solidFill>
            <a:srgbClr val="4B4B4B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4899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IEC </a:t>
            </a:r>
            <a:r>
              <a:rPr lang="de-DE" dirty="0" smtClean="0"/>
              <a:t>60904-8 </a:t>
            </a:r>
            <a:r>
              <a:rPr lang="de-DE" dirty="0"/>
              <a:t>Ed. </a:t>
            </a:r>
            <a:r>
              <a:rPr lang="de-DE" dirty="0" smtClean="0"/>
              <a:t>3.0</a:t>
            </a:r>
            <a:br>
              <a:rPr lang="de-DE" dirty="0" smtClean="0"/>
            </a:b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/>
              <a:t>simplifications</a:t>
            </a:r>
            <a:endParaRPr lang="de-DE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2"/>
              <p:cNvSpPr txBox="1">
                <a:spLocks/>
              </p:cNvSpPr>
              <p:nvPr/>
            </p:nvSpPr>
            <p:spPr>
              <a:xfrm>
                <a:off x="304799" y="1279752"/>
                <a:ext cx="9322280" cy="106105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-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GB" kern="0" dirty="0" smtClean="0"/>
                  <a:t>Simplifications aiming at determining </a:t>
                </a:r>
                <a:r>
                  <a:rPr lang="en-GB" b="1" dirty="0" smtClean="0">
                    <a:solidFill>
                      <a:srgbClr val="006699"/>
                    </a:solidFill>
                  </a:rPr>
                  <a:t>one or more</a:t>
                </a:r>
                <a:r>
                  <a:rPr lang="en-GB" dirty="0" smtClean="0">
                    <a:solidFill>
                      <a:srgbClr val="006699"/>
                    </a:solidFill>
                  </a:rPr>
                  <a:t> </a:t>
                </a:r>
                <a:r>
                  <a:rPr lang="en-GB" dirty="0">
                    <a:solidFill>
                      <a:srgbClr val="006699"/>
                    </a:solidFill>
                  </a:rPr>
                  <a:t>appropriate bias </a:t>
                </a:r>
                <a:r>
                  <a:rPr lang="en-GB" dirty="0" smtClean="0">
                    <a:solidFill>
                      <a:srgbClr val="006699"/>
                    </a:solidFill>
                  </a:rPr>
                  <a:t>irradiances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at which the measured differential spectral responsivity </a:t>
                </a:r>
                <a:r>
                  <a:rPr lang="en-GB" dirty="0" smtClean="0"/>
                  <a:t>best approximates </a:t>
                </a:r>
                <a:r>
                  <a:rPr lang="en-GB" dirty="0"/>
                  <a:t>the </a:t>
                </a:r>
                <a:r>
                  <a:rPr lang="en-GB" dirty="0" smtClean="0"/>
                  <a:t>spectral responsivity</a:t>
                </a:r>
                <a:endParaRPr lang="de-DE" kern="0" dirty="0"/>
              </a:p>
            </p:txBody>
          </p:sp>
        </mc:Choice>
        <mc:Fallback xmlns="">
          <p:sp>
            <p:nvSpPr>
              <p:cNvPr id="4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1279752"/>
                <a:ext cx="9322280" cy="1061050"/>
              </a:xfrm>
              <a:prstGeom prst="rect">
                <a:avLst/>
              </a:prstGeom>
              <a:blipFill rotWithShape="1">
                <a:blip r:embed="rId2"/>
                <a:stretch>
                  <a:fillRect l="-916" t="-7471" b="-57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2"/>
              <p:cNvSpPr txBox="1">
                <a:spLocks/>
              </p:cNvSpPr>
              <p:nvPr/>
            </p:nvSpPr>
            <p:spPr>
              <a:xfrm>
                <a:off x="304799" y="2340801"/>
                <a:ext cx="7709141" cy="420547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-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400" lvl="1" indent="-457200">
                  <a:buFont typeface="+mj-lt"/>
                  <a:buAutoNum type="arabicPeriod"/>
                </a:pPr>
                <a:r>
                  <a:rPr lang="en-GB" sz="1600" dirty="0" smtClean="0"/>
                  <a:t>bias </a:t>
                </a:r>
                <a:r>
                  <a:rPr lang="en-GB" sz="1600" dirty="0"/>
                  <a:t>ramps at 3 to 5 wavelen</a:t>
                </a:r>
                <a:r>
                  <a:rPr lang="en-GB" sz="1600" dirty="0" smtClean="0"/>
                  <a:t>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 smtClean="0"/>
                  <a:t> with step width of 200nm increasing the bias </a:t>
                </a:r>
                <a:r>
                  <a:rPr lang="en-GB" sz="1600" dirty="0"/>
                  <a:t>light </a:t>
                </a:r>
                <a:r>
                  <a:rPr lang="en-GB" sz="1600" dirty="0" smtClean="0"/>
                  <a:t>irradiance in 3 </a:t>
                </a:r>
                <a:r>
                  <a:rPr lang="en-GB" sz="1600" dirty="0"/>
                  <a:t>to 5 steps </a:t>
                </a:r>
                <a:r>
                  <a:rPr lang="en-GB" sz="1600" dirty="0" smtClean="0"/>
                  <a:t>corresponding </a:t>
                </a:r>
                <a:r>
                  <a:rPr lang="en-GB" sz="16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bias</m:t>
                        </m:r>
                      </m:sub>
                    </m:sSub>
                  </m:oMath>
                </a14:m>
                <a:r>
                  <a:rPr lang="en-GB" sz="1600" dirty="0"/>
                  <a:t> between 5% and 110%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SC</m:t>
                        </m:r>
                        <m:r>
                          <a:rPr lang="de-DE" sz="1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STC</m:t>
                        </m:r>
                      </m:sub>
                    </m:sSub>
                  </m:oMath>
                </a14:m>
                <a:r>
                  <a:rPr lang="de-DE" sz="1600" kern="0" dirty="0" smtClean="0">
                    <a:sym typeface="Wingdings" panose="05000000000000000000" pitchFamily="2" charset="2"/>
                  </a:rPr>
                  <a:t/>
                </a:r>
                <a:br>
                  <a:rPr lang="de-DE" sz="1600" kern="0" dirty="0" smtClean="0">
                    <a:sym typeface="Wingdings" panose="05000000000000000000" pitchFamily="2" charset="2"/>
                  </a:rPr>
                </a:br>
                <a:r>
                  <a:rPr lang="en-GB" sz="1600" b="1" kern="0" dirty="0" smtClean="0">
                    <a:sym typeface="Wingdings" panose="05000000000000000000" pitchFamily="2" charset="2"/>
                  </a:rPr>
                  <a:t> </a:t>
                </a:r>
                <a:r>
                  <a:rPr lang="en-GB" sz="1600" b="1" kern="0" dirty="0" err="1" smtClean="0">
                    <a:sym typeface="Wingdings" panose="05000000000000000000" pitchFamily="2" charset="2"/>
                  </a:rPr>
                  <a:t>multicolor</a:t>
                </a:r>
                <a:r>
                  <a:rPr lang="en-GB" sz="1600" b="1" kern="0" dirty="0" smtClean="0">
                    <a:sym typeface="Wingdings" panose="05000000000000000000" pitchFamily="2" charset="2"/>
                  </a:rPr>
                  <a:t> bias ramps</a:t>
                </a:r>
                <a:endParaRPr lang="en-GB" sz="1600" b="1" kern="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1600" kern="0" dirty="0" smtClean="0"/>
                  <a:t>use of white light instead of monochromatic light</a:t>
                </a:r>
                <a:br>
                  <a:rPr lang="en-GB" sz="1600" kern="0" dirty="0" smtClean="0"/>
                </a:br>
                <a:r>
                  <a:rPr lang="en-GB" sz="1600" b="1" kern="0" dirty="0" smtClean="0">
                    <a:sym typeface="Wingdings" panose="05000000000000000000" pitchFamily="2" charset="2"/>
                  </a:rPr>
                  <a:t> white bias ramp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1600" kern="0" dirty="0" smtClean="0"/>
                  <a:t>bias </a:t>
                </a:r>
                <a:r>
                  <a:rPr lang="en-US" sz="1600" kern="0" dirty="0"/>
                  <a:t>irradiance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kern="0" dirty="0" smtClean="0"/>
                  <a:t> resulting </a:t>
                </a:r>
                <a:r>
                  <a:rPr lang="en-US" sz="1600" kern="0" dirty="0"/>
                  <a:t>in a bias current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bias</m:t>
                        </m:r>
                      </m:sub>
                    </m:sSub>
                  </m:oMath>
                </a14:m>
                <a:r>
                  <a:rPr lang="en-US" sz="1600" kern="0" dirty="0"/>
                  <a:t> </a:t>
                </a:r>
                <a:r>
                  <a:rPr lang="en-US" sz="1600" kern="0" dirty="0" smtClean="0"/>
                  <a:t>between </a:t>
                </a:r>
                <a:r>
                  <a:rPr lang="en-US" sz="1600" kern="0" dirty="0"/>
                  <a:t>30% to 40% </a:t>
                </a:r>
                <a:r>
                  <a:rPr lang="en-US" sz="1600" kern="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SC</m:t>
                        </m:r>
                        <m:r>
                          <a:rPr lang="de-DE" sz="1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STC</m:t>
                        </m:r>
                      </m:sub>
                    </m:sSub>
                  </m:oMath>
                </a14:m>
                <a:r>
                  <a:rPr lang="de-DE" sz="1600" kern="0" dirty="0" smtClean="0"/>
                  <a:t/>
                </a:r>
                <a:br>
                  <a:rPr lang="de-DE" sz="1600" kern="0" dirty="0" smtClean="0"/>
                </a:br>
                <a:r>
                  <a:rPr lang="en-GB" sz="1600" b="1" kern="0" dirty="0">
                    <a:sym typeface="Wingdings" panose="05000000000000000000" pitchFamily="2" charset="2"/>
                  </a:rPr>
                  <a:t> </a:t>
                </a:r>
                <a:r>
                  <a:rPr lang="en-GB" sz="1600" b="1" kern="0" dirty="0" smtClean="0">
                    <a:sym typeface="Wingdings" panose="05000000000000000000" pitchFamily="2" charset="2"/>
                  </a:rPr>
                  <a:t>30% to 40% bias</a:t>
                </a:r>
                <a:endParaRPr lang="en-GB" sz="1600" b="1" kern="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1600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>bias irradiance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kern="0" dirty="0">
                    <a:solidFill>
                      <a:schemeClr val="bg1">
                        <a:lumMod val="50000"/>
                      </a:schemeClr>
                    </a:solidFill>
                  </a:rPr>
                  <a:t> resulting in a bias current</a:t>
                </a:r>
                <a:r>
                  <a:rPr lang="en-GB" sz="1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bias</m:t>
                        </m:r>
                      </m:sub>
                    </m:sSub>
                  </m:oMath>
                </a14:m>
                <a:r>
                  <a:rPr lang="en-US" sz="1600" kern="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600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>of 10% </a:t>
                </a:r>
                <a:r>
                  <a:rPr lang="en-GB" sz="1600" dirty="0">
                    <a:solidFill>
                      <a:schemeClr val="bg1">
                        <a:lumMod val="50000"/>
                      </a:schemeClr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  <m: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STC</m:t>
                        </m:r>
                      </m:sub>
                    </m:sSub>
                  </m:oMath>
                </a14:m>
                <a:r>
                  <a:rPr lang="en-GB" sz="1600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i</a:t>
                </a:r>
                <a:r>
                  <a:rPr lang="en-GB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f </a:t>
                </a:r>
                <a:r>
                  <a:rPr lang="en-GB" sz="1600" dirty="0">
                    <a:solidFill>
                      <a:schemeClr val="bg1">
                        <a:lumMod val="50000"/>
                      </a:schemeClr>
                    </a:solidFill>
                  </a:rPr>
                  <a:t>linearity is proven by showing that the differential spectral responsivity does not change by more than 2% when measuring at bias light intensities corresponding to 5% and </a:t>
                </a:r>
                <a:r>
                  <a:rPr lang="en-GB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15%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  <m: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STC</m:t>
                        </m:r>
                      </m:sub>
                    </m:sSub>
                  </m:oMath>
                </a14:m>
                <a:r>
                  <a:rPr lang="de-DE" sz="1600" kern="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1600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/>
                </a:r>
                <a:br>
                  <a:rPr lang="de-DE" sz="1600" kern="0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de-DE" sz="1600" i="1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>(not </a:t>
                </a:r>
                <a:r>
                  <a:rPr lang="de-DE" sz="1600" i="1" kern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considered</a:t>
                </a:r>
                <a:r>
                  <a:rPr lang="de-DE" sz="1600" i="1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de-DE" sz="1600" i="1" kern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only</a:t>
                </a:r>
                <a:r>
                  <a:rPr lang="de-DE" sz="1600" i="1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1600" i="1" kern="0" dirty="0">
                    <a:solidFill>
                      <a:schemeClr val="bg1">
                        <a:lumMod val="50000"/>
                      </a:schemeClr>
                    </a:solidFill>
                  </a:rPr>
                  <a:t>non-linear cells analyzed here)</a:t>
                </a:r>
              </a:p>
            </p:txBody>
          </p:sp>
        </mc:Choice>
        <mc:Fallback xmlns="">
          <p:sp>
            <p:nvSpPr>
              <p:cNvPr id="13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340801"/>
                <a:ext cx="7709141" cy="4205471"/>
              </a:xfrm>
              <a:prstGeom prst="rect">
                <a:avLst/>
              </a:prstGeom>
              <a:blipFill>
                <a:blip r:embed="rId3"/>
                <a:stretch>
                  <a:fillRect t="-1594" r="-7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715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IEC </a:t>
            </a:r>
            <a:r>
              <a:rPr lang="de-DE" dirty="0" smtClean="0"/>
              <a:t>60904-8 </a:t>
            </a:r>
            <a:r>
              <a:rPr lang="de-DE" dirty="0"/>
              <a:t>Ed. </a:t>
            </a:r>
            <a:r>
              <a:rPr lang="de-DE" dirty="0" smtClean="0"/>
              <a:t>3.0</a:t>
            </a:r>
            <a:br>
              <a:rPr lang="de-DE" dirty="0" smtClean="0"/>
            </a:b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/>
              <a:t>simplifications</a:t>
            </a:r>
            <a:endParaRPr lang="de-DE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2"/>
              <p:cNvSpPr txBox="1">
                <a:spLocks/>
              </p:cNvSpPr>
              <p:nvPr/>
            </p:nvSpPr>
            <p:spPr>
              <a:xfrm>
                <a:off x="304799" y="1279752"/>
                <a:ext cx="9322280" cy="106105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-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GB" kern="0" dirty="0" smtClean="0"/>
                  <a:t>Simplifications aiming at determining </a:t>
                </a:r>
                <a:r>
                  <a:rPr lang="en-GB" b="1" dirty="0" smtClean="0">
                    <a:solidFill>
                      <a:srgbClr val="006699"/>
                    </a:solidFill>
                  </a:rPr>
                  <a:t>one or more</a:t>
                </a:r>
                <a:r>
                  <a:rPr lang="en-GB" dirty="0" smtClean="0">
                    <a:solidFill>
                      <a:srgbClr val="006699"/>
                    </a:solidFill>
                  </a:rPr>
                  <a:t> </a:t>
                </a:r>
                <a:r>
                  <a:rPr lang="en-GB" dirty="0">
                    <a:solidFill>
                      <a:srgbClr val="006699"/>
                    </a:solidFill>
                  </a:rPr>
                  <a:t>appropriate bias </a:t>
                </a:r>
                <a:r>
                  <a:rPr lang="en-GB" dirty="0" smtClean="0">
                    <a:solidFill>
                      <a:srgbClr val="006699"/>
                    </a:solidFill>
                  </a:rPr>
                  <a:t>irradiances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at which the measured differential spectral responsivity </a:t>
                </a:r>
                <a:r>
                  <a:rPr lang="en-GB" dirty="0" smtClean="0"/>
                  <a:t>best approximates </a:t>
                </a:r>
                <a:r>
                  <a:rPr lang="en-GB" dirty="0"/>
                  <a:t>the </a:t>
                </a:r>
                <a:r>
                  <a:rPr lang="en-GB" dirty="0" smtClean="0"/>
                  <a:t>spectral responsivity</a:t>
                </a:r>
                <a:endParaRPr lang="de-DE" kern="0" dirty="0"/>
              </a:p>
            </p:txBody>
          </p:sp>
        </mc:Choice>
        <mc:Fallback xmlns="">
          <p:sp>
            <p:nvSpPr>
              <p:cNvPr id="4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1279752"/>
                <a:ext cx="9322280" cy="1061050"/>
              </a:xfrm>
              <a:prstGeom prst="rect">
                <a:avLst/>
              </a:prstGeom>
              <a:blipFill rotWithShape="1">
                <a:blip r:embed="rId2"/>
                <a:stretch>
                  <a:fillRect l="-916" t="-7471" b="-57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2"/>
              <p:cNvSpPr txBox="1">
                <a:spLocks/>
              </p:cNvSpPr>
              <p:nvPr/>
            </p:nvSpPr>
            <p:spPr>
              <a:xfrm>
                <a:off x="304799" y="2340801"/>
                <a:ext cx="7709141" cy="420547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-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400" lvl="1" indent="-457200">
                  <a:buFont typeface="+mj-lt"/>
                  <a:buAutoNum type="arabicPeriod"/>
                </a:pPr>
                <a:r>
                  <a:rPr lang="en-GB" sz="1600" dirty="0" smtClean="0"/>
                  <a:t>bias </a:t>
                </a:r>
                <a:r>
                  <a:rPr lang="en-GB" sz="1600" dirty="0"/>
                  <a:t>ramps at 3 to 5 wavelen</a:t>
                </a:r>
                <a:r>
                  <a:rPr lang="en-GB" sz="1600" dirty="0" smtClean="0"/>
                  <a:t>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 smtClean="0"/>
                  <a:t> with step width of 200nm increasing the bias </a:t>
                </a:r>
                <a:r>
                  <a:rPr lang="en-GB" sz="1600" dirty="0"/>
                  <a:t>light </a:t>
                </a:r>
                <a:r>
                  <a:rPr lang="en-GB" sz="1600" dirty="0" smtClean="0"/>
                  <a:t>irradiance in 3 </a:t>
                </a:r>
                <a:r>
                  <a:rPr lang="en-GB" sz="1600" dirty="0"/>
                  <a:t>to 5 steps </a:t>
                </a:r>
                <a:r>
                  <a:rPr lang="en-GB" sz="1600" dirty="0" smtClean="0"/>
                  <a:t>corresponding </a:t>
                </a:r>
                <a:r>
                  <a:rPr lang="en-GB" sz="16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bias</m:t>
                        </m:r>
                      </m:sub>
                    </m:sSub>
                  </m:oMath>
                </a14:m>
                <a:r>
                  <a:rPr lang="en-GB" sz="1600" dirty="0"/>
                  <a:t> between 5% and 110%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SC</m:t>
                        </m:r>
                        <m:r>
                          <a:rPr lang="de-DE" sz="1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STC</m:t>
                        </m:r>
                      </m:sub>
                    </m:sSub>
                  </m:oMath>
                </a14:m>
                <a:r>
                  <a:rPr lang="de-DE" sz="1600" kern="0" dirty="0" smtClean="0">
                    <a:sym typeface="Wingdings" panose="05000000000000000000" pitchFamily="2" charset="2"/>
                  </a:rPr>
                  <a:t/>
                </a:r>
                <a:br>
                  <a:rPr lang="de-DE" sz="1600" kern="0" dirty="0" smtClean="0">
                    <a:sym typeface="Wingdings" panose="05000000000000000000" pitchFamily="2" charset="2"/>
                  </a:rPr>
                </a:br>
                <a:r>
                  <a:rPr lang="en-GB" sz="1600" b="1" kern="0" dirty="0" smtClean="0">
                    <a:sym typeface="Wingdings" panose="05000000000000000000" pitchFamily="2" charset="2"/>
                  </a:rPr>
                  <a:t> </a:t>
                </a:r>
                <a:r>
                  <a:rPr lang="en-GB" sz="1600" b="1" kern="0" dirty="0" err="1" smtClean="0">
                    <a:sym typeface="Wingdings" panose="05000000000000000000" pitchFamily="2" charset="2"/>
                  </a:rPr>
                  <a:t>multicolor</a:t>
                </a:r>
                <a:r>
                  <a:rPr lang="en-GB" sz="1600" b="1" kern="0" dirty="0" smtClean="0">
                    <a:sym typeface="Wingdings" panose="05000000000000000000" pitchFamily="2" charset="2"/>
                  </a:rPr>
                  <a:t> bias ramps</a:t>
                </a:r>
                <a:endParaRPr lang="en-GB" sz="1600" b="1" kern="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1600" kern="0" dirty="0" smtClean="0"/>
                  <a:t>use of white light instead of monochromatic light</a:t>
                </a:r>
                <a:br>
                  <a:rPr lang="en-GB" sz="1600" kern="0" dirty="0" smtClean="0"/>
                </a:br>
                <a:r>
                  <a:rPr lang="en-GB" sz="1600" b="1" kern="0" dirty="0" smtClean="0">
                    <a:sym typeface="Wingdings" panose="05000000000000000000" pitchFamily="2" charset="2"/>
                  </a:rPr>
                  <a:t> white bias ramp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1600" kern="0" dirty="0" smtClean="0"/>
                  <a:t>bias </a:t>
                </a:r>
                <a:r>
                  <a:rPr lang="en-US" sz="1600" kern="0" dirty="0"/>
                  <a:t>irradiance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kern="0" dirty="0" smtClean="0"/>
                  <a:t> resulting </a:t>
                </a:r>
                <a:r>
                  <a:rPr lang="en-US" sz="1600" kern="0" dirty="0"/>
                  <a:t>in a bias current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bias</m:t>
                        </m:r>
                      </m:sub>
                    </m:sSub>
                  </m:oMath>
                </a14:m>
                <a:r>
                  <a:rPr lang="en-US" sz="1600" kern="0" dirty="0"/>
                  <a:t> </a:t>
                </a:r>
                <a:r>
                  <a:rPr lang="en-US" sz="1600" kern="0" dirty="0" smtClean="0"/>
                  <a:t>between </a:t>
                </a:r>
                <a:r>
                  <a:rPr lang="en-US" sz="1600" kern="0" dirty="0"/>
                  <a:t>30% to 40% </a:t>
                </a:r>
                <a:r>
                  <a:rPr lang="en-US" sz="1600" kern="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SC</m:t>
                        </m:r>
                        <m:r>
                          <a:rPr lang="de-DE" sz="1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STC</m:t>
                        </m:r>
                      </m:sub>
                    </m:sSub>
                  </m:oMath>
                </a14:m>
                <a:r>
                  <a:rPr lang="de-DE" sz="1600" kern="0" dirty="0" smtClean="0"/>
                  <a:t/>
                </a:r>
                <a:br>
                  <a:rPr lang="de-DE" sz="1600" kern="0" dirty="0" smtClean="0"/>
                </a:br>
                <a:r>
                  <a:rPr lang="en-GB" sz="1600" b="1" kern="0" dirty="0">
                    <a:sym typeface="Wingdings" panose="05000000000000000000" pitchFamily="2" charset="2"/>
                  </a:rPr>
                  <a:t> </a:t>
                </a:r>
                <a:r>
                  <a:rPr lang="en-GB" sz="1600" b="1" kern="0" dirty="0" smtClean="0">
                    <a:sym typeface="Wingdings" panose="05000000000000000000" pitchFamily="2" charset="2"/>
                  </a:rPr>
                  <a:t>30% to 40% bias</a:t>
                </a:r>
                <a:endParaRPr lang="en-GB" sz="1600" b="1" kern="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1600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>bias irradiance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kern="0" dirty="0">
                    <a:solidFill>
                      <a:schemeClr val="bg1">
                        <a:lumMod val="50000"/>
                      </a:schemeClr>
                    </a:solidFill>
                  </a:rPr>
                  <a:t> resulting in a bias current</a:t>
                </a:r>
                <a:r>
                  <a:rPr lang="en-GB" sz="1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bias</m:t>
                        </m:r>
                      </m:sub>
                    </m:sSub>
                  </m:oMath>
                </a14:m>
                <a:r>
                  <a:rPr lang="en-US" sz="1600" kern="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600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>of 10% </a:t>
                </a:r>
                <a:r>
                  <a:rPr lang="en-GB" sz="1600" dirty="0">
                    <a:solidFill>
                      <a:schemeClr val="bg1">
                        <a:lumMod val="50000"/>
                      </a:schemeClr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  <m: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STC</m:t>
                        </m:r>
                      </m:sub>
                    </m:sSub>
                  </m:oMath>
                </a14:m>
                <a:r>
                  <a:rPr lang="en-GB" sz="1600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i</a:t>
                </a:r>
                <a:r>
                  <a:rPr lang="en-GB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f </a:t>
                </a:r>
                <a:r>
                  <a:rPr lang="en-GB" sz="1600" dirty="0">
                    <a:solidFill>
                      <a:schemeClr val="bg1">
                        <a:lumMod val="50000"/>
                      </a:schemeClr>
                    </a:solidFill>
                  </a:rPr>
                  <a:t>linearity is proven by showing that the differential spectral responsivity does not change by more than 2% when measuring at bias light intensities corresponding to 5% and </a:t>
                </a:r>
                <a:r>
                  <a:rPr lang="en-GB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15%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  <m: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STC</m:t>
                        </m:r>
                      </m:sub>
                    </m:sSub>
                  </m:oMath>
                </a14:m>
                <a:r>
                  <a:rPr lang="de-DE" sz="1600" kern="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1600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/>
                </a:r>
                <a:br>
                  <a:rPr lang="de-DE" sz="1600" kern="0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de-DE" sz="1600" i="1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>(not </a:t>
                </a:r>
                <a:r>
                  <a:rPr lang="de-DE" sz="1600" i="1" kern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considered</a:t>
                </a:r>
                <a:r>
                  <a:rPr lang="de-DE" sz="1600" i="1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r>
                  <a:rPr lang="de-DE" sz="1600" i="1" kern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only</a:t>
                </a:r>
                <a:r>
                  <a:rPr lang="de-DE" sz="1600" i="1" kern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1600" i="1" kern="0" dirty="0">
                    <a:solidFill>
                      <a:schemeClr val="bg1">
                        <a:lumMod val="50000"/>
                      </a:schemeClr>
                    </a:solidFill>
                  </a:rPr>
                  <a:t>non-linear cells analyzed here)</a:t>
                </a:r>
              </a:p>
            </p:txBody>
          </p:sp>
        </mc:Choice>
        <mc:Fallback xmlns="">
          <p:sp>
            <p:nvSpPr>
              <p:cNvPr id="13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340801"/>
                <a:ext cx="7709141" cy="4205471"/>
              </a:xfrm>
              <a:prstGeom prst="rect">
                <a:avLst/>
              </a:prstGeom>
              <a:blipFill>
                <a:blip r:embed="rId3"/>
                <a:stretch>
                  <a:fillRect t="-1594" r="-7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/>
          <p:cNvSpPr/>
          <p:nvPr/>
        </p:nvSpPr>
        <p:spPr bwMode="auto">
          <a:xfrm>
            <a:off x="7720642" y="5926348"/>
            <a:ext cx="2185358" cy="7591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8095952" y="2353574"/>
            <a:ext cx="1531127" cy="3733717"/>
            <a:chOff x="8095952" y="2353574"/>
            <a:chExt cx="1531127" cy="3733717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8490155" y="2353574"/>
              <a:ext cx="1136924" cy="3733717"/>
            </a:xfrm>
            <a:prstGeom prst="roundRect">
              <a:avLst/>
            </a:prstGeom>
            <a:solidFill>
              <a:srgbClr val="FFEEA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8497344" y="2657340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9-25 (+1)</a:t>
              </a:r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8561464" y="3464943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3-5 (+1)</a:t>
              </a:r>
              <a:endParaRPr lang="de-DE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664056" y="41905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de-DE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8664056" y="50447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3</a:t>
              </a:r>
              <a:endParaRPr lang="de-DE" dirty="0"/>
            </a:p>
          </p:txBody>
        </p:sp>
        <p:sp>
          <p:nvSpPr>
            <p:cNvPr id="12" name="Textfeld 11"/>
            <p:cNvSpPr txBox="1"/>
            <p:nvPr/>
          </p:nvSpPr>
          <p:spPr>
            <a:xfrm rot="16200000">
              <a:off x="7085419" y="4016077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no</a:t>
              </a:r>
              <a:r>
                <a:rPr lang="de-DE" dirty="0" smtClean="0"/>
                <a:t>.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measurements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259023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Deviations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simplifications</a:t>
            </a:r>
            <a:r>
              <a:rPr lang="de-DE" sz="2400" dirty="0" smtClean="0"/>
              <a:t> </a:t>
            </a:r>
            <a:r>
              <a:rPr lang="de-DE" sz="2400" dirty="0" err="1" smtClean="0"/>
              <a:t>compared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complete</a:t>
            </a:r>
            <a:r>
              <a:rPr lang="de-DE" sz="2400" dirty="0" smtClean="0"/>
              <a:t> DSR </a:t>
            </a:r>
            <a:r>
              <a:rPr lang="de-DE" sz="2400" dirty="0" err="1" smtClean="0"/>
              <a:t>procedure</a:t>
            </a:r>
            <a:endParaRPr lang="de-DE" sz="24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304799" y="1650687"/>
            <a:ext cx="9322280" cy="1061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de-DE" b="1" kern="0" dirty="0" smtClean="0"/>
              <a:t>Simulation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the</a:t>
            </a:r>
            <a:r>
              <a:rPr lang="de-DE" kern="0" dirty="0" smtClean="0"/>
              <a:t> DSR </a:t>
            </a:r>
            <a:r>
              <a:rPr lang="de-DE" kern="0" dirty="0" err="1" smtClean="0"/>
              <a:t>of</a:t>
            </a:r>
            <a:r>
              <a:rPr lang="de-DE" kern="0" dirty="0" smtClean="0"/>
              <a:t> a non-linear c-Si solar </a:t>
            </a:r>
            <a:r>
              <a:rPr lang="de-DE" kern="0" dirty="0" err="1" smtClean="0"/>
              <a:t>cell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</a:t>
            </a:r>
            <a:r>
              <a:rPr lang="de-DE" kern="0" dirty="0" err="1" smtClean="0"/>
              <a:t>analysis</a:t>
            </a:r>
            <a:r>
              <a:rPr lang="de-DE" kern="0" dirty="0" smtClean="0"/>
              <a:t> </a:t>
            </a:r>
            <a:r>
              <a:rPr lang="de-DE" kern="0" dirty="0" err="1" smtClean="0"/>
              <a:t>according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complete</a:t>
            </a:r>
            <a:r>
              <a:rPr lang="de-DE" kern="0" dirty="0" smtClean="0"/>
              <a:t> </a:t>
            </a:r>
            <a:r>
              <a:rPr lang="de-DE" kern="0" dirty="0"/>
              <a:t>DSR </a:t>
            </a:r>
            <a:r>
              <a:rPr lang="de-DE" kern="0" dirty="0" err="1"/>
              <a:t>procedure</a:t>
            </a:r>
            <a:r>
              <a:rPr lang="de-DE" kern="0" dirty="0"/>
              <a:t> </a:t>
            </a:r>
            <a:r>
              <a:rPr lang="de-DE" kern="0" dirty="0" err="1" smtClean="0"/>
              <a:t>as</a:t>
            </a:r>
            <a:r>
              <a:rPr lang="de-DE" kern="0" dirty="0" smtClean="0"/>
              <a:t> </a:t>
            </a:r>
            <a:r>
              <a:rPr lang="de-DE" kern="0" dirty="0" err="1" smtClean="0"/>
              <a:t>well</a:t>
            </a:r>
            <a:r>
              <a:rPr lang="de-DE" kern="0" dirty="0" smtClean="0"/>
              <a:t> </a:t>
            </a:r>
            <a:r>
              <a:rPr lang="de-DE" kern="0" dirty="0" err="1" smtClean="0"/>
              <a:t>as</a:t>
            </a:r>
            <a:r>
              <a:rPr lang="de-DE" kern="0" dirty="0" smtClean="0"/>
              <a:t> </a:t>
            </a:r>
            <a:r>
              <a:rPr lang="de-DE" kern="0" dirty="0" err="1" smtClean="0"/>
              <a:t>simplifications</a:t>
            </a:r>
            <a:r>
              <a:rPr lang="de-DE" kern="0" dirty="0" smtClean="0"/>
              <a:t> 1 </a:t>
            </a:r>
            <a:r>
              <a:rPr lang="de-DE" kern="0" dirty="0" err="1" smtClean="0"/>
              <a:t>to</a:t>
            </a:r>
            <a:r>
              <a:rPr lang="de-DE" kern="0" dirty="0" smtClean="0"/>
              <a:t> 3</a:t>
            </a:r>
            <a:br>
              <a:rPr lang="de-DE" kern="0" dirty="0" smtClean="0"/>
            </a:br>
            <a:r>
              <a:rPr lang="de-DE" kern="0" dirty="0" smtClean="0"/>
              <a:t/>
            </a:r>
            <a:br>
              <a:rPr lang="de-DE" kern="0" dirty="0" smtClean="0"/>
            </a:br>
            <a:endParaRPr lang="de-DE" kern="0" dirty="0" smtClean="0"/>
          </a:p>
          <a:p>
            <a:pPr marL="457200" indent="-457200">
              <a:buFont typeface="+mj-lt"/>
              <a:buAutoNum type="arabicPeriod"/>
            </a:pPr>
            <a:r>
              <a:rPr lang="de-DE" b="1" kern="0" dirty="0" smtClean="0"/>
              <a:t>Measurement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the</a:t>
            </a:r>
            <a:r>
              <a:rPr lang="de-DE" kern="0" dirty="0" smtClean="0"/>
              <a:t> DSR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/>
              <a:t>a non-linear </a:t>
            </a:r>
            <a:r>
              <a:rPr lang="de-DE" kern="0" dirty="0" smtClean="0"/>
              <a:t>c-Si solar </a:t>
            </a:r>
            <a:r>
              <a:rPr lang="de-DE" kern="0" dirty="0" err="1"/>
              <a:t>cell</a:t>
            </a:r>
            <a:r>
              <a:rPr lang="de-DE" kern="0" dirty="0"/>
              <a:t> </a:t>
            </a:r>
            <a:r>
              <a:rPr lang="de-DE" kern="0" dirty="0" err="1"/>
              <a:t>and</a:t>
            </a:r>
            <a:r>
              <a:rPr lang="de-DE" kern="0" dirty="0"/>
              <a:t> </a:t>
            </a:r>
            <a:r>
              <a:rPr lang="de-DE" kern="0" dirty="0" err="1"/>
              <a:t>analysis</a:t>
            </a:r>
            <a:r>
              <a:rPr lang="de-DE" kern="0" dirty="0"/>
              <a:t> </a:t>
            </a:r>
            <a:r>
              <a:rPr lang="de-DE" kern="0" dirty="0" err="1"/>
              <a:t>according</a:t>
            </a:r>
            <a:r>
              <a:rPr lang="de-DE" kern="0" dirty="0"/>
              <a:t> </a:t>
            </a:r>
            <a:r>
              <a:rPr lang="de-DE" kern="0" dirty="0" err="1"/>
              <a:t>to</a:t>
            </a:r>
            <a:r>
              <a:rPr lang="de-DE" kern="0" dirty="0"/>
              <a:t> </a:t>
            </a:r>
            <a:r>
              <a:rPr lang="de-DE" kern="0" dirty="0" err="1"/>
              <a:t>the</a:t>
            </a:r>
            <a:r>
              <a:rPr lang="de-DE" kern="0" dirty="0"/>
              <a:t> </a:t>
            </a:r>
            <a:r>
              <a:rPr lang="de-DE" kern="0" dirty="0" err="1" smtClean="0"/>
              <a:t>complete</a:t>
            </a:r>
            <a:r>
              <a:rPr lang="de-DE" kern="0" dirty="0" smtClean="0"/>
              <a:t> DSR </a:t>
            </a:r>
            <a:r>
              <a:rPr lang="de-DE" kern="0" dirty="0" err="1" smtClean="0"/>
              <a:t>procedure</a:t>
            </a:r>
            <a:r>
              <a:rPr lang="de-DE" kern="0" dirty="0" smtClean="0"/>
              <a:t> </a:t>
            </a:r>
            <a:r>
              <a:rPr lang="de-DE" kern="0" dirty="0" err="1"/>
              <a:t>as</a:t>
            </a:r>
            <a:r>
              <a:rPr lang="de-DE" kern="0" dirty="0"/>
              <a:t> </a:t>
            </a:r>
            <a:r>
              <a:rPr lang="de-DE" kern="0" dirty="0" err="1"/>
              <a:t>well</a:t>
            </a:r>
            <a:r>
              <a:rPr lang="de-DE" kern="0" dirty="0"/>
              <a:t> </a:t>
            </a:r>
            <a:r>
              <a:rPr lang="de-DE" kern="0" dirty="0" err="1"/>
              <a:t>as</a:t>
            </a:r>
            <a:r>
              <a:rPr lang="de-DE" kern="0" dirty="0"/>
              <a:t> </a:t>
            </a:r>
            <a:r>
              <a:rPr lang="de-DE" kern="0" dirty="0" err="1"/>
              <a:t>simplifications</a:t>
            </a:r>
            <a:r>
              <a:rPr lang="de-DE" kern="0" dirty="0"/>
              <a:t> 1 </a:t>
            </a:r>
            <a:r>
              <a:rPr lang="de-DE" kern="0" dirty="0" err="1"/>
              <a:t>to</a:t>
            </a:r>
            <a:r>
              <a:rPr lang="de-DE" kern="0" dirty="0"/>
              <a:t> 3</a:t>
            </a:r>
          </a:p>
          <a:p>
            <a:pPr marL="457200" indent="-457200">
              <a:buFont typeface="+mj-lt"/>
              <a:buAutoNum type="arabicPeriod"/>
            </a:pP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965499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</a:t>
            </a:r>
            <a:r>
              <a:rPr lang="de-DE" dirty="0" err="1" smtClean="0"/>
              <a:t>approach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4506" b="1192"/>
          <a:stretch/>
        </p:blipFill>
        <p:spPr>
          <a:xfrm>
            <a:off x="1222357" y="1152525"/>
            <a:ext cx="3075323" cy="27908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5331" t="4733" r="2131"/>
          <a:stretch/>
        </p:blipFill>
        <p:spPr>
          <a:xfrm>
            <a:off x="1193782" y="4010024"/>
            <a:ext cx="3048000" cy="2752725"/>
          </a:xfrm>
          <a:prstGeom prst="rect">
            <a:avLst/>
          </a:prstGeom>
        </p:spPr>
      </p:pic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5887067" y="1695451"/>
            <a:ext cx="2632075" cy="6016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888424" y="1391288"/>
            <a:ext cx="2632064" cy="303385"/>
            <a:chOff x="657" y="1661"/>
            <a:chExt cx="1270" cy="182"/>
          </a:xfrm>
          <a:solidFill>
            <a:srgbClr val="0000FF"/>
          </a:solidFill>
        </p:grpSpPr>
        <p:grpSp>
          <p:nvGrpSpPr>
            <p:cNvPr id="8" name="Group 103"/>
            <p:cNvGrpSpPr>
              <a:grpSpLocks/>
            </p:cNvGrpSpPr>
            <p:nvPr/>
          </p:nvGrpSpPr>
          <p:grpSpPr bwMode="auto">
            <a:xfrm>
              <a:off x="657" y="1661"/>
              <a:ext cx="1270" cy="91"/>
              <a:chOff x="657" y="1661"/>
              <a:chExt cx="1270" cy="91"/>
            </a:xfrm>
            <a:grpFill/>
          </p:grpSpPr>
          <p:sp>
            <p:nvSpPr>
              <p:cNvPr id="20" name="AutoShape 104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1" name="AutoShape 105"/>
              <p:cNvSpPr>
                <a:spLocks noChangeArrowheads="1"/>
              </p:cNvSpPr>
              <p:nvPr/>
            </p:nvSpPr>
            <p:spPr bwMode="auto">
              <a:xfrm>
                <a:off x="793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2" name="AutoShape 106"/>
              <p:cNvSpPr>
                <a:spLocks noChangeArrowheads="1"/>
              </p:cNvSpPr>
              <p:nvPr/>
            </p:nvSpPr>
            <p:spPr bwMode="auto">
              <a:xfrm>
                <a:off x="929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3" name="AutoShape 107"/>
              <p:cNvSpPr>
                <a:spLocks noChangeArrowheads="1"/>
              </p:cNvSpPr>
              <p:nvPr/>
            </p:nvSpPr>
            <p:spPr bwMode="auto">
              <a:xfrm>
                <a:off x="1065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4" name="AutoShape 108"/>
              <p:cNvSpPr>
                <a:spLocks noChangeArrowheads="1"/>
              </p:cNvSpPr>
              <p:nvPr/>
            </p:nvSpPr>
            <p:spPr bwMode="auto">
              <a:xfrm>
                <a:off x="1201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5" name="AutoShape 109"/>
              <p:cNvSpPr>
                <a:spLocks noChangeArrowheads="1"/>
              </p:cNvSpPr>
              <p:nvPr/>
            </p:nvSpPr>
            <p:spPr bwMode="auto">
              <a:xfrm>
                <a:off x="1337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6" name="AutoShape 110"/>
              <p:cNvSpPr>
                <a:spLocks noChangeArrowheads="1"/>
              </p:cNvSpPr>
              <p:nvPr/>
            </p:nvSpPr>
            <p:spPr bwMode="auto">
              <a:xfrm>
                <a:off x="1473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7" name="AutoShape 111"/>
              <p:cNvSpPr>
                <a:spLocks noChangeArrowheads="1"/>
              </p:cNvSpPr>
              <p:nvPr/>
            </p:nvSpPr>
            <p:spPr bwMode="auto">
              <a:xfrm>
                <a:off x="1609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8" name="AutoShape 112"/>
              <p:cNvSpPr>
                <a:spLocks noChangeArrowheads="1"/>
              </p:cNvSpPr>
              <p:nvPr/>
            </p:nvSpPr>
            <p:spPr bwMode="auto">
              <a:xfrm>
                <a:off x="1745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9" name="Group 113"/>
            <p:cNvGrpSpPr>
              <a:grpSpLocks/>
            </p:cNvGrpSpPr>
            <p:nvPr/>
          </p:nvGrpSpPr>
          <p:grpSpPr bwMode="auto">
            <a:xfrm>
              <a:off x="657" y="1743"/>
              <a:ext cx="1268" cy="100"/>
              <a:chOff x="657" y="1743"/>
              <a:chExt cx="1268" cy="100"/>
            </a:xfrm>
            <a:grpFill/>
          </p:grpSpPr>
          <p:sp>
            <p:nvSpPr>
              <p:cNvPr id="10" name="AutoShape 114"/>
              <p:cNvSpPr>
                <a:spLocks noChangeArrowheads="1"/>
              </p:cNvSpPr>
              <p:nvPr/>
            </p:nvSpPr>
            <p:spPr bwMode="auto">
              <a:xfrm rot="10800000">
                <a:off x="1674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1" name="AutoShape 115"/>
              <p:cNvSpPr>
                <a:spLocks noChangeArrowheads="1"/>
              </p:cNvSpPr>
              <p:nvPr/>
            </p:nvSpPr>
            <p:spPr bwMode="auto">
              <a:xfrm rot="10800000">
                <a:off x="1538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2" name="AutoShape 116"/>
              <p:cNvSpPr>
                <a:spLocks noChangeArrowheads="1"/>
              </p:cNvSpPr>
              <p:nvPr/>
            </p:nvSpPr>
            <p:spPr bwMode="auto">
              <a:xfrm rot="10800000">
                <a:off x="1402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3" name="AutoShape 117"/>
              <p:cNvSpPr>
                <a:spLocks noChangeArrowheads="1"/>
              </p:cNvSpPr>
              <p:nvPr/>
            </p:nvSpPr>
            <p:spPr bwMode="auto">
              <a:xfrm rot="10800000">
                <a:off x="1267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4" name="AutoShape 118"/>
              <p:cNvSpPr>
                <a:spLocks noChangeArrowheads="1"/>
              </p:cNvSpPr>
              <p:nvPr/>
            </p:nvSpPr>
            <p:spPr bwMode="auto">
              <a:xfrm rot="10800000">
                <a:off x="1130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5" name="AutoShape 119"/>
              <p:cNvSpPr>
                <a:spLocks noChangeArrowheads="1"/>
              </p:cNvSpPr>
              <p:nvPr/>
            </p:nvSpPr>
            <p:spPr bwMode="auto">
              <a:xfrm rot="10800000">
                <a:off x="994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6" name="AutoShape 120"/>
              <p:cNvSpPr>
                <a:spLocks noChangeArrowheads="1"/>
              </p:cNvSpPr>
              <p:nvPr/>
            </p:nvSpPr>
            <p:spPr bwMode="auto">
              <a:xfrm rot="10800000">
                <a:off x="858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7" name="AutoShape 121"/>
              <p:cNvSpPr>
                <a:spLocks noChangeArrowheads="1"/>
              </p:cNvSpPr>
              <p:nvPr/>
            </p:nvSpPr>
            <p:spPr bwMode="auto">
              <a:xfrm rot="10800000">
                <a:off x="722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8" name="AutoShape 122"/>
              <p:cNvSpPr>
                <a:spLocks noChangeArrowheads="1"/>
              </p:cNvSpPr>
              <p:nvPr/>
            </p:nvSpPr>
            <p:spPr bwMode="auto">
              <a:xfrm rot="10800000">
                <a:off x="1834" y="1747"/>
                <a:ext cx="91" cy="91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9" name="AutoShape 123"/>
              <p:cNvSpPr>
                <a:spLocks noChangeArrowheads="1"/>
              </p:cNvSpPr>
              <p:nvPr/>
            </p:nvSpPr>
            <p:spPr bwMode="auto">
              <a:xfrm rot="5400000">
                <a:off x="657" y="1752"/>
                <a:ext cx="91" cy="91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</p:grpSp>
      <p:sp>
        <p:nvSpPr>
          <p:cNvPr id="29" name="AutoShape 124"/>
          <p:cNvSpPr>
            <a:spLocks noChangeArrowheads="1"/>
          </p:cNvSpPr>
          <p:nvPr/>
        </p:nvSpPr>
        <p:spPr bwMode="auto">
          <a:xfrm>
            <a:off x="7836517" y="1270001"/>
            <a:ext cx="277812" cy="38735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0" name="AutoShape 125"/>
          <p:cNvSpPr>
            <a:spLocks noChangeArrowheads="1"/>
          </p:cNvSpPr>
          <p:nvPr/>
        </p:nvSpPr>
        <p:spPr bwMode="auto">
          <a:xfrm>
            <a:off x="6271242" y="1268413"/>
            <a:ext cx="276225" cy="38735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grpSp>
        <p:nvGrpSpPr>
          <p:cNvPr id="31" name="Group 126"/>
          <p:cNvGrpSpPr>
            <a:grpSpLocks/>
          </p:cNvGrpSpPr>
          <p:nvPr/>
        </p:nvGrpSpPr>
        <p:grpSpPr bwMode="auto">
          <a:xfrm>
            <a:off x="5886832" y="1455922"/>
            <a:ext cx="2632064" cy="303385"/>
            <a:chOff x="657" y="1661"/>
            <a:chExt cx="1270" cy="182"/>
          </a:xfrm>
          <a:solidFill>
            <a:srgbClr val="FD3636"/>
          </a:solidFill>
        </p:grpSpPr>
        <p:grpSp>
          <p:nvGrpSpPr>
            <p:cNvPr id="32" name="Group 127"/>
            <p:cNvGrpSpPr>
              <a:grpSpLocks/>
            </p:cNvGrpSpPr>
            <p:nvPr/>
          </p:nvGrpSpPr>
          <p:grpSpPr bwMode="auto">
            <a:xfrm>
              <a:off x="657" y="1661"/>
              <a:ext cx="1270" cy="91"/>
              <a:chOff x="657" y="1661"/>
              <a:chExt cx="1270" cy="91"/>
            </a:xfrm>
            <a:grpFill/>
          </p:grpSpPr>
          <p:sp>
            <p:nvSpPr>
              <p:cNvPr id="44" name="AutoShape 128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5" name="AutoShape 129"/>
              <p:cNvSpPr>
                <a:spLocks noChangeArrowheads="1"/>
              </p:cNvSpPr>
              <p:nvPr/>
            </p:nvSpPr>
            <p:spPr bwMode="auto">
              <a:xfrm>
                <a:off x="793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6" name="AutoShape 130"/>
              <p:cNvSpPr>
                <a:spLocks noChangeArrowheads="1"/>
              </p:cNvSpPr>
              <p:nvPr/>
            </p:nvSpPr>
            <p:spPr bwMode="auto">
              <a:xfrm>
                <a:off x="929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7" name="AutoShape 131"/>
              <p:cNvSpPr>
                <a:spLocks noChangeArrowheads="1"/>
              </p:cNvSpPr>
              <p:nvPr/>
            </p:nvSpPr>
            <p:spPr bwMode="auto">
              <a:xfrm>
                <a:off x="1065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8" name="AutoShape 132"/>
              <p:cNvSpPr>
                <a:spLocks noChangeArrowheads="1"/>
              </p:cNvSpPr>
              <p:nvPr/>
            </p:nvSpPr>
            <p:spPr bwMode="auto">
              <a:xfrm>
                <a:off x="1201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9" name="AutoShape 133"/>
              <p:cNvSpPr>
                <a:spLocks noChangeArrowheads="1"/>
              </p:cNvSpPr>
              <p:nvPr/>
            </p:nvSpPr>
            <p:spPr bwMode="auto">
              <a:xfrm>
                <a:off x="1337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50" name="AutoShape 134"/>
              <p:cNvSpPr>
                <a:spLocks noChangeArrowheads="1"/>
              </p:cNvSpPr>
              <p:nvPr/>
            </p:nvSpPr>
            <p:spPr bwMode="auto">
              <a:xfrm>
                <a:off x="1473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51" name="AutoShape 135"/>
              <p:cNvSpPr>
                <a:spLocks noChangeArrowheads="1"/>
              </p:cNvSpPr>
              <p:nvPr/>
            </p:nvSpPr>
            <p:spPr bwMode="auto">
              <a:xfrm>
                <a:off x="1609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52" name="AutoShape 136"/>
              <p:cNvSpPr>
                <a:spLocks noChangeArrowheads="1"/>
              </p:cNvSpPr>
              <p:nvPr/>
            </p:nvSpPr>
            <p:spPr bwMode="auto">
              <a:xfrm>
                <a:off x="1745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33" name="Group 137"/>
            <p:cNvGrpSpPr>
              <a:grpSpLocks/>
            </p:cNvGrpSpPr>
            <p:nvPr/>
          </p:nvGrpSpPr>
          <p:grpSpPr bwMode="auto">
            <a:xfrm>
              <a:off x="657" y="1743"/>
              <a:ext cx="1268" cy="100"/>
              <a:chOff x="657" y="1743"/>
              <a:chExt cx="1268" cy="100"/>
            </a:xfrm>
            <a:grpFill/>
          </p:grpSpPr>
          <p:sp>
            <p:nvSpPr>
              <p:cNvPr id="34" name="AutoShape 138"/>
              <p:cNvSpPr>
                <a:spLocks noChangeArrowheads="1"/>
              </p:cNvSpPr>
              <p:nvPr/>
            </p:nvSpPr>
            <p:spPr bwMode="auto">
              <a:xfrm rot="10800000">
                <a:off x="1674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5" name="AutoShape 139"/>
              <p:cNvSpPr>
                <a:spLocks noChangeArrowheads="1"/>
              </p:cNvSpPr>
              <p:nvPr/>
            </p:nvSpPr>
            <p:spPr bwMode="auto">
              <a:xfrm rot="10800000">
                <a:off x="1538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6" name="AutoShape 140"/>
              <p:cNvSpPr>
                <a:spLocks noChangeArrowheads="1"/>
              </p:cNvSpPr>
              <p:nvPr/>
            </p:nvSpPr>
            <p:spPr bwMode="auto">
              <a:xfrm rot="10800000">
                <a:off x="1402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7" name="AutoShape 141"/>
              <p:cNvSpPr>
                <a:spLocks noChangeArrowheads="1"/>
              </p:cNvSpPr>
              <p:nvPr/>
            </p:nvSpPr>
            <p:spPr bwMode="auto">
              <a:xfrm rot="10800000">
                <a:off x="1267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8" name="AutoShape 142"/>
              <p:cNvSpPr>
                <a:spLocks noChangeArrowheads="1"/>
              </p:cNvSpPr>
              <p:nvPr/>
            </p:nvSpPr>
            <p:spPr bwMode="auto">
              <a:xfrm rot="10800000">
                <a:off x="1130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9" name="AutoShape 143"/>
              <p:cNvSpPr>
                <a:spLocks noChangeArrowheads="1"/>
              </p:cNvSpPr>
              <p:nvPr/>
            </p:nvSpPr>
            <p:spPr bwMode="auto">
              <a:xfrm rot="10800000">
                <a:off x="994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0" name="AutoShape 144"/>
              <p:cNvSpPr>
                <a:spLocks noChangeArrowheads="1"/>
              </p:cNvSpPr>
              <p:nvPr/>
            </p:nvSpPr>
            <p:spPr bwMode="auto">
              <a:xfrm rot="10800000">
                <a:off x="858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1" name="AutoShape 145"/>
              <p:cNvSpPr>
                <a:spLocks noChangeArrowheads="1"/>
              </p:cNvSpPr>
              <p:nvPr/>
            </p:nvSpPr>
            <p:spPr bwMode="auto">
              <a:xfrm rot="10800000">
                <a:off x="722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2" name="AutoShape 146"/>
              <p:cNvSpPr>
                <a:spLocks noChangeArrowheads="1"/>
              </p:cNvSpPr>
              <p:nvPr/>
            </p:nvSpPr>
            <p:spPr bwMode="auto">
              <a:xfrm rot="10800000">
                <a:off x="1834" y="1747"/>
                <a:ext cx="91" cy="91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3" name="AutoShape 147"/>
              <p:cNvSpPr>
                <a:spLocks noChangeArrowheads="1"/>
              </p:cNvSpPr>
              <p:nvPr/>
            </p:nvSpPr>
            <p:spPr bwMode="auto">
              <a:xfrm rot="5400000">
                <a:off x="657" y="1752"/>
                <a:ext cx="91" cy="91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</p:grpSp>
      <p:grpSp>
        <p:nvGrpSpPr>
          <p:cNvPr id="53" name="Group 149"/>
          <p:cNvGrpSpPr>
            <a:grpSpLocks/>
          </p:cNvGrpSpPr>
          <p:nvPr/>
        </p:nvGrpSpPr>
        <p:grpSpPr bwMode="auto">
          <a:xfrm>
            <a:off x="5886832" y="1549576"/>
            <a:ext cx="2632064" cy="300747"/>
            <a:chOff x="657" y="1661"/>
            <a:chExt cx="1270" cy="182"/>
          </a:xfrm>
          <a:solidFill>
            <a:schemeClr val="bg1">
              <a:lumMod val="75000"/>
            </a:schemeClr>
          </a:solidFill>
        </p:grpSpPr>
        <p:grpSp>
          <p:nvGrpSpPr>
            <p:cNvPr id="54" name="Group 150"/>
            <p:cNvGrpSpPr>
              <a:grpSpLocks/>
            </p:cNvGrpSpPr>
            <p:nvPr/>
          </p:nvGrpSpPr>
          <p:grpSpPr bwMode="auto">
            <a:xfrm>
              <a:off x="657" y="1661"/>
              <a:ext cx="1270" cy="91"/>
              <a:chOff x="657" y="1661"/>
              <a:chExt cx="1270" cy="91"/>
            </a:xfrm>
            <a:grpFill/>
          </p:grpSpPr>
          <p:sp>
            <p:nvSpPr>
              <p:cNvPr id="66" name="AutoShape 151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7" name="AutoShape 152"/>
              <p:cNvSpPr>
                <a:spLocks noChangeArrowheads="1"/>
              </p:cNvSpPr>
              <p:nvPr/>
            </p:nvSpPr>
            <p:spPr bwMode="auto">
              <a:xfrm>
                <a:off x="793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8" name="AutoShape 153"/>
              <p:cNvSpPr>
                <a:spLocks noChangeArrowheads="1"/>
              </p:cNvSpPr>
              <p:nvPr/>
            </p:nvSpPr>
            <p:spPr bwMode="auto">
              <a:xfrm>
                <a:off x="929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9" name="AutoShape 154"/>
              <p:cNvSpPr>
                <a:spLocks noChangeArrowheads="1"/>
              </p:cNvSpPr>
              <p:nvPr/>
            </p:nvSpPr>
            <p:spPr bwMode="auto">
              <a:xfrm>
                <a:off x="1065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70" name="AutoShape 155"/>
              <p:cNvSpPr>
                <a:spLocks noChangeArrowheads="1"/>
              </p:cNvSpPr>
              <p:nvPr/>
            </p:nvSpPr>
            <p:spPr bwMode="auto">
              <a:xfrm>
                <a:off x="1201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71" name="AutoShape 156"/>
              <p:cNvSpPr>
                <a:spLocks noChangeArrowheads="1"/>
              </p:cNvSpPr>
              <p:nvPr/>
            </p:nvSpPr>
            <p:spPr bwMode="auto">
              <a:xfrm>
                <a:off x="1337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72" name="AutoShape 157"/>
              <p:cNvSpPr>
                <a:spLocks noChangeArrowheads="1"/>
              </p:cNvSpPr>
              <p:nvPr/>
            </p:nvSpPr>
            <p:spPr bwMode="auto">
              <a:xfrm>
                <a:off x="1473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73" name="AutoShape 158"/>
              <p:cNvSpPr>
                <a:spLocks noChangeArrowheads="1"/>
              </p:cNvSpPr>
              <p:nvPr/>
            </p:nvSpPr>
            <p:spPr bwMode="auto">
              <a:xfrm>
                <a:off x="1609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74" name="AutoShape 159"/>
              <p:cNvSpPr>
                <a:spLocks noChangeArrowheads="1"/>
              </p:cNvSpPr>
              <p:nvPr/>
            </p:nvSpPr>
            <p:spPr bwMode="auto">
              <a:xfrm>
                <a:off x="1745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55" name="Group 160"/>
            <p:cNvGrpSpPr>
              <a:grpSpLocks/>
            </p:cNvGrpSpPr>
            <p:nvPr/>
          </p:nvGrpSpPr>
          <p:grpSpPr bwMode="auto">
            <a:xfrm>
              <a:off x="657" y="1743"/>
              <a:ext cx="1268" cy="100"/>
              <a:chOff x="657" y="1743"/>
              <a:chExt cx="1268" cy="100"/>
            </a:xfrm>
            <a:grpFill/>
          </p:grpSpPr>
          <p:sp>
            <p:nvSpPr>
              <p:cNvPr id="56" name="AutoShape 161"/>
              <p:cNvSpPr>
                <a:spLocks noChangeArrowheads="1"/>
              </p:cNvSpPr>
              <p:nvPr/>
            </p:nvSpPr>
            <p:spPr bwMode="auto">
              <a:xfrm rot="10800000">
                <a:off x="1674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57" name="AutoShape 162"/>
              <p:cNvSpPr>
                <a:spLocks noChangeArrowheads="1"/>
              </p:cNvSpPr>
              <p:nvPr/>
            </p:nvSpPr>
            <p:spPr bwMode="auto">
              <a:xfrm rot="10800000">
                <a:off x="1538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58" name="AutoShape 163"/>
              <p:cNvSpPr>
                <a:spLocks noChangeArrowheads="1"/>
              </p:cNvSpPr>
              <p:nvPr/>
            </p:nvSpPr>
            <p:spPr bwMode="auto">
              <a:xfrm rot="10800000">
                <a:off x="1402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59" name="AutoShape 164"/>
              <p:cNvSpPr>
                <a:spLocks noChangeArrowheads="1"/>
              </p:cNvSpPr>
              <p:nvPr/>
            </p:nvSpPr>
            <p:spPr bwMode="auto">
              <a:xfrm rot="10800000">
                <a:off x="1267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0" name="AutoShape 165"/>
              <p:cNvSpPr>
                <a:spLocks noChangeArrowheads="1"/>
              </p:cNvSpPr>
              <p:nvPr/>
            </p:nvSpPr>
            <p:spPr bwMode="auto">
              <a:xfrm rot="10800000">
                <a:off x="1130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1" name="AutoShape 166"/>
              <p:cNvSpPr>
                <a:spLocks noChangeArrowheads="1"/>
              </p:cNvSpPr>
              <p:nvPr/>
            </p:nvSpPr>
            <p:spPr bwMode="auto">
              <a:xfrm rot="10800000">
                <a:off x="994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2" name="AutoShape 167"/>
              <p:cNvSpPr>
                <a:spLocks noChangeArrowheads="1"/>
              </p:cNvSpPr>
              <p:nvPr/>
            </p:nvSpPr>
            <p:spPr bwMode="auto">
              <a:xfrm rot="10800000">
                <a:off x="858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3" name="AutoShape 168"/>
              <p:cNvSpPr>
                <a:spLocks noChangeArrowheads="1"/>
              </p:cNvSpPr>
              <p:nvPr/>
            </p:nvSpPr>
            <p:spPr bwMode="auto">
              <a:xfrm rot="10800000">
                <a:off x="722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4" name="AutoShape 169"/>
              <p:cNvSpPr>
                <a:spLocks noChangeArrowheads="1"/>
              </p:cNvSpPr>
              <p:nvPr/>
            </p:nvSpPr>
            <p:spPr bwMode="auto">
              <a:xfrm rot="10800000">
                <a:off x="1834" y="1747"/>
                <a:ext cx="91" cy="91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5" name="AutoShape 170"/>
              <p:cNvSpPr>
                <a:spLocks noChangeArrowheads="1"/>
              </p:cNvSpPr>
              <p:nvPr/>
            </p:nvSpPr>
            <p:spPr bwMode="auto">
              <a:xfrm rot="5400000">
                <a:off x="657" y="1752"/>
                <a:ext cx="91" cy="91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</p:grpSp>
      <p:grpSp>
        <p:nvGrpSpPr>
          <p:cNvPr id="75" name="Gruppieren 428"/>
          <p:cNvGrpSpPr/>
          <p:nvPr/>
        </p:nvGrpSpPr>
        <p:grpSpPr bwMode="auto">
          <a:xfrm>
            <a:off x="5957074" y="2100470"/>
            <a:ext cx="2495348" cy="289802"/>
            <a:chOff x="5199813" y="5767387"/>
            <a:chExt cx="2757937" cy="349249"/>
          </a:xfrm>
          <a:solidFill>
            <a:srgbClr val="00E200"/>
          </a:solidFill>
        </p:grpSpPr>
        <p:sp>
          <p:nvSpPr>
            <p:cNvPr id="76" name="AutoShape 172"/>
            <p:cNvSpPr>
              <a:spLocks noChangeArrowheads="1"/>
            </p:cNvSpPr>
            <p:nvPr/>
          </p:nvSpPr>
          <p:spPr bwMode="auto">
            <a:xfrm rot="10800000">
              <a:off x="6030008" y="5767387"/>
              <a:ext cx="235691" cy="344487"/>
            </a:xfrm>
            <a:prstGeom prst="can">
              <a:avLst>
                <a:gd name="adj" fmla="val 80970"/>
              </a:avLst>
            </a:prstGeom>
            <a:grpFill/>
            <a:ln w="31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7" name="AutoShape 173"/>
            <p:cNvSpPr>
              <a:spLocks noChangeArrowheads="1"/>
            </p:cNvSpPr>
            <p:nvPr/>
          </p:nvSpPr>
          <p:spPr bwMode="auto">
            <a:xfrm rot="10800000">
              <a:off x="6920005" y="5768974"/>
              <a:ext cx="235691" cy="344487"/>
            </a:xfrm>
            <a:prstGeom prst="can">
              <a:avLst>
                <a:gd name="adj" fmla="val 80970"/>
              </a:avLst>
            </a:prstGeom>
            <a:grpFill/>
            <a:ln w="31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8" name="AutoShape 174"/>
            <p:cNvSpPr>
              <a:spLocks noChangeArrowheads="1"/>
            </p:cNvSpPr>
            <p:nvPr/>
          </p:nvSpPr>
          <p:spPr bwMode="auto">
            <a:xfrm rot="10800000">
              <a:off x="7722059" y="5770562"/>
              <a:ext cx="235691" cy="344487"/>
            </a:xfrm>
            <a:prstGeom prst="can">
              <a:avLst>
                <a:gd name="adj" fmla="val 80970"/>
              </a:avLst>
            </a:prstGeom>
            <a:grpFill/>
            <a:ln w="31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9" name="AutoShape 175"/>
            <p:cNvSpPr>
              <a:spLocks noChangeArrowheads="1"/>
            </p:cNvSpPr>
            <p:nvPr/>
          </p:nvSpPr>
          <p:spPr bwMode="auto">
            <a:xfrm rot="10800000">
              <a:off x="5199813" y="5772149"/>
              <a:ext cx="235691" cy="344487"/>
            </a:xfrm>
            <a:prstGeom prst="can">
              <a:avLst>
                <a:gd name="adj" fmla="val 80970"/>
              </a:avLst>
            </a:prstGeom>
            <a:grpFill/>
            <a:ln w="31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</p:grpSp>
      <p:sp>
        <p:nvSpPr>
          <p:cNvPr id="80" name="AutoShape 176"/>
          <p:cNvSpPr>
            <a:spLocks noChangeArrowheads="1"/>
          </p:cNvSpPr>
          <p:nvPr/>
        </p:nvSpPr>
        <p:spPr bwMode="auto">
          <a:xfrm>
            <a:off x="5885479" y="2293938"/>
            <a:ext cx="2636838" cy="18097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81" name="Rectangle 171"/>
          <p:cNvSpPr>
            <a:spLocks noChangeArrowheads="1"/>
          </p:cNvSpPr>
          <p:nvPr/>
        </p:nvSpPr>
        <p:spPr bwMode="auto">
          <a:xfrm>
            <a:off x="5887067" y="2193926"/>
            <a:ext cx="2636837" cy="1000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3" name="Rechteck 437"/>
          <p:cNvSpPr>
            <a:spLocks noChangeArrowheads="1"/>
          </p:cNvSpPr>
          <p:nvPr/>
        </p:nvSpPr>
        <p:spPr bwMode="auto">
          <a:xfrm>
            <a:off x="5958504" y="2189163"/>
            <a:ext cx="211138" cy="1095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84" name="Rechteck 438"/>
          <p:cNvSpPr>
            <a:spLocks noChangeArrowheads="1"/>
          </p:cNvSpPr>
          <p:nvPr/>
        </p:nvSpPr>
        <p:spPr bwMode="auto">
          <a:xfrm>
            <a:off x="6707804" y="2189163"/>
            <a:ext cx="212725" cy="1095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85" name="Rechteck 439"/>
          <p:cNvSpPr>
            <a:spLocks noChangeArrowheads="1"/>
          </p:cNvSpPr>
          <p:nvPr/>
        </p:nvSpPr>
        <p:spPr bwMode="auto">
          <a:xfrm>
            <a:off x="7514254" y="2189163"/>
            <a:ext cx="212725" cy="1095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86" name="Rechteck 440"/>
          <p:cNvSpPr>
            <a:spLocks noChangeArrowheads="1"/>
          </p:cNvSpPr>
          <p:nvPr/>
        </p:nvSpPr>
        <p:spPr bwMode="auto">
          <a:xfrm>
            <a:off x="8238154" y="2189163"/>
            <a:ext cx="217488" cy="1095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87" name="Rectangle 171"/>
          <p:cNvSpPr>
            <a:spLocks noChangeArrowheads="1"/>
          </p:cNvSpPr>
          <p:nvPr/>
        </p:nvSpPr>
        <p:spPr bwMode="auto">
          <a:xfrm>
            <a:off x="5887067" y="2289176"/>
            <a:ext cx="2636837" cy="777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9" name="Textfeld 612"/>
          <p:cNvSpPr txBox="1">
            <a:spLocks noChangeArrowheads="1"/>
          </p:cNvSpPr>
          <p:nvPr/>
        </p:nvSpPr>
        <p:spPr bwMode="auto">
          <a:xfrm>
            <a:off x="7090344" y="1696621"/>
            <a:ext cx="13019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i="1" dirty="0" smtClean="0"/>
              <a:t>p</a:t>
            </a:r>
            <a:r>
              <a:rPr lang="de-DE" altLang="de-DE" sz="1600" dirty="0" smtClean="0"/>
              <a:t>-type </a:t>
            </a:r>
            <a:r>
              <a:rPr lang="de-DE" altLang="de-DE" sz="1600" dirty="0" err="1" smtClean="0"/>
              <a:t>Cz</a:t>
            </a:r>
            <a:r>
              <a:rPr lang="de-DE" altLang="de-DE" sz="1600" dirty="0" smtClean="0"/>
              <a:t> Si</a:t>
            </a:r>
            <a:endParaRPr lang="de-DE" altLang="de-DE" sz="1600" dirty="0"/>
          </a:p>
        </p:txBody>
      </p:sp>
      <p:sp>
        <p:nvSpPr>
          <p:cNvPr id="91" name="TextBox 2"/>
          <p:cNvSpPr txBox="1"/>
          <p:nvPr/>
        </p:nvSpPr>
        <p:spPr>
          <a:xfrm>
            <a:off x="8665049" y="1607614"/>
            <a:ext cx="1134926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SRH,n0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80 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µs</a:t>
            </a:r>
          </a:p>
        </p:txBody>
      </p:sp>
      <p:sp>
        <p:nvSpPr>
          <p:cNvPr id="92" name="TextBox 15"/>
          <p:cNvSpPr txBox="1"/>
          <p:nvPr/>
        </p:nvSpPr>
        <p:spPr>
          <a:xfrm>
            <a:off x="8674574" y="1825974"/>
            <a:ext cx="1134926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SRH,p0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800 µs</a:t>
            </a:r>
          </a:p>
        </p:txBody>
      </p:sp>
      <p:sp>
        <p:nvSpPr>
          <p:cNvPr id="93" name="TextBox 23"/>
          <p:cNvSpPr txBox="1"/>
          <p:nvPr/>
        </p:nvSpPr>
        <p:spPr>
          <a:xfrm>
            <a:off x="8112750" y="2483341"/>
            <a:ext cx="1266372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0r,c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790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/cm²</a:t>
            </a:r>
          </a:p>
        </p:txBody>
      </p:sp>
      <p:sp>
        <p:nvSpPr>
          <p:cNvPr id="94" name="TextBox 24"/>
          <p:cNvSpPr txBox="1"/>
          <p:nvPr/>
        </p:nvSpPr>
        <p:spPr>
          <a:xfrm>
            <a:off x="8475282" y="1257804"/>
            <a:ext cx="1197444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59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/cm²</a:t>
            </a:r>
          </a:p>
        </p:txBody>
      </p:sp>
      <p:sp>
        <p:nvSpPr>
          <p:cNvPr id="5" name="Textfeld 612"/>
          <p:cNvSpPr txBox="1">
            <a:spLocks noChangeArrowheads="1"/>
          </p:cNvSpPr>
          <p:nvPr/>
        </p:nvSpPr>
        <p:spPr bwMode="auto">
          <a:xfrm>
            <a:off x="6180729" y="1943043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 err="1" smtClean="0">
                <a:solidFill>
                  <a:srgbClr val="FFFF00"/>
                </a:solidFill>
              </a:rPr>
              <a:t>SiO</a:t>
            </a:r>
            <a:endParaRPr lang="de-DE" altLang="de-DE" sz="1600" dirty="0">
              <a:solidFill>
                <a:srgbClr val="FFFF00"/>
              </a:solidFill>
            </a:endParaRPr>
          </a:p>
        </p:txBody>
      </p:sp>
      <p:sp>
        <p:nvSpPr>
          <p:cNvPr id="97" name="TextBox 32"/>
          <p:cNvSpPr txBox="1"/>
          <p:nvPr/>
        </p:nvSpPr>
        <p:spPr>
          <a:xfrm>
            <a:off x="4485183" y="1966945"/>
            <a:ext cx="1388201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1.22×10</a:t>
            </a:r>
            <a:r>
              <a:rPr 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cm/s</a:t>
            </a:r>
          </a:p>
        </p:txBody>
      </p:sp>
      <p:sp>
        <p:nvSpPr>
          <p:cNvPr id="98" name="TextBox 33"/>
          <p:cNvSpPr txBox="1"/>
          <p:nvPr/>
        </p:nvSpPr>
        <p:spPr>
          <a:xfrm>
            <a:off x="4824178" y="2151519"/>
            <a:ext cx="104836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5.92 cm/s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Inhaltsplatzhalter 2"/>
              <p:cNvSpPr txBox="1">
                <a:spLocks/>
              </p:cNvSpPr>
              <p:nvPr/>
            </p:nvSpPr>
            <p:spPr>
              <a:xfrm>
                <a:off x="4904509" y="2909455"/>
                <a:ext cx="4839566" cy="321670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-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de-DE" kern="0" dirty="0" smtClean="0"/>
                  <a:t>FEM </a:t>
                </a:r>
                <a:r>
                  <a:rPr lang="de-DE" kern="0" dirty="0" err="1" smtClean="0"/>
                  <a:t>simulation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of</a:t>
                </a:r>
                <a:r>
                  <a:rPr lang="de-DE" kern="0" dirty="0" smtClean="0"/>
                  <a:t> a PERC c-Si solar </a:t>
                </a:r>
                <a:r>
                  <a:rPr lang="de-DE" kern="0" dirty="0" err="1" smtClean="0"/>
                  <a:t>cell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using</a:t>
                </a:r>
                <a:r>
                  <a:rPr lang="de-DE" kern="0" dirty="0" smtClean="0"/>
                  <a:t> SENTAURUS DEVICE</a:t>
                </a:r>
              </a:p>
              <a:p>
                <a:r>
                  <a:rPr lang="en-GB" dirty="0" smtClean="0"/>
                  <a:t>Silicon </a:t>
                </a:r>
                <a:r>
                  <a:rPr lang="en-GB" dirty="0"/>
                  <a:t>dioxide dielectric layer at the rear </a:t>
                </a:r>
                <a:r>
                  <a:rPr lang="en-GB" dirty="0" smtClean="0"/>
                  <a:t>side with </a:t>
                </a:r>
                <a:r>
                  <a:rPr lang="en-GB" b="1" dirty="0" smtClean="0"/>
                  <a:t>very high interface </a:t>
                </a:r>
                <a:r>
                  <a:rPr lang="en-GB" b="1" dirty="0"/>
                  <a:t>defect density </a:t>
                </a:r>
                <a:r>
                  <a:rPr lang="en-GB" dirty="0"/>
                  <a:t>of 3×10</a:t>
                </a:r>
                <a:r>
                  <a:rPr lang="en-GB" baseline="30000" dirty="0"/>
                  <a:t>10</a:t>
                </a:r>
                <a:r>
                  <a:rPr lang="en-GB" dirty="0"/>
                  <a:t> </a:t>
                </a:r>
                <a:r>
                  <a:rPr lang="en-GB" dirty="0" smtClean="0"/>
                  <a:t>cm</a:t>
                </a:r>
                <a:r>
                  <a:rPr lang="en-GB" baseline="30000" dirty="0" smtClean="0"/>
                  <a:t>-2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bias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de-DE" kern="0" dirty="0" smtClean="0"/>
                  <a:t>curves </a:t>
                </a:r>
                <a:r>
                  <a:rPr lang="de-DE" kern="0" dirty="0" err="1" smtClean="0"/>
                  <a:t>show</a:t>
                </a:r>
                <a:r>
                  <a:rPr lang="de-DE" kern="0" dirty="0" smtClean="0"/>
                  <a:t> high non-</a:t>
                </a:r>
                <a:r>
                  <a:rPr lang="de-DE" kern="0" dirty="0" err="1" smtClean="0"/>
                  <a:t>linearity</a:t>
                </a:r>
                <a:endParaRPr lang="de-DE" kern="0" dirty="0" smtClean="0"/>
              </a:p>
              <a:p>
                <a:r>
                  <a:rPr lang="de-DE" kern="0" dirty="0" smtClean="0"/>
                  <a:t>Bias </a:t>
                </a:r>
                <a:r>
                  <a:rPr lang="de-DE" kern="0" dirty="0" err="1" smtClean="0"/>
                  <a:t>ramps</a:t>
                </a:r>
                <a:r>
                  <a:rPr lang="de-DE" kern="0" dirty="0" smtClean="0"/>
                  <a:t> at different </a:t>
                </a:r>
                <a:r>
                  <a:rPr lang="de-DE" kern="0" dirty="0" err="1" smtClean="0"/>
                  <a:t>wavelengths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yield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bias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intensity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setpoints</a:t>
                </a:r>
                <a:r>
                  <a:rPr lang="de-DE" kern="0" dirty="0" smtClean="0"/>
                  <a:t> E</a:t>
                </a:r>
                <a:r>
                  <a:rPr lang="de-DE" kern="0" baseline="-25000" dirty="0" smtClean="0"/>
                  <a:t>0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from</a:t>
                </a:r>
                <a:r>
                  <a:rPr lang="de-DE" kern="0" dirty="0" smtClean="0"/>
                  <a:t> 286 </a:t>
                </a:r>
                <a:r>
                  <a:rPr lang="de-DE" kern="0" dirty="0" err="1" smtClean="0"/>
                  <a:t>to</a:t>
                </a:r>
                <a:r>
                  <a:rPr lang="de-DE" kern="0" dirty="0" smtClean="0"/>
                  <a:t> 317 W/m²</a:t>
                </a:r>
              </a:p>
            </p:txBody>
          </p:sp>
        </mc:Choice>
        <mc:Fallback xmlns="">
          <p:sp>
            <p:nvSpPr>
              <p:cNvPr id="9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9" y="2909455"/>
                <a:ext cx="4839566" cy="3216708"/>
              </a:xfrm>
              <a:prstGeom prst="rect">
                <a:avLst/>
              </a:prstGeom>
              <a:blipFill>
                <a:blip r:embed="rId4"/>
                <a:stretch>
                  <a:fillRect l="-2018" t="-2462" b="-6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008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Impact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 </a:t>
            </a:r>
            <a:r>
              <a:rPr lang="de-DE" dirty="0" err="1"/>
              <a:t>ramp</a:t>
            </a:r>
            <a:r>
              <a:rPr lang="de-DE" dirty="0"/>
              <a:t> </a:t>
            </a:r>
            <a:r>
              <a:rPr lang="de-DE" dirty="0" err="1"/>
              <a:t>wavelength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 </a:t>
            </a:r>
            <a:r>
              <a:rPr lang="de-DE" dirty="0" err="1"/>
              <a:t>irradiance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1108" t="10373" r="13858" b="7237"/>
          <a:stretch/>
        </p:blipFill>
        <p:spPr>
          <a:xfrm>
            <a:off x="-3451080" y="1152525"/>
            <a:ext cx="2895600" cy="2819400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904508" y="1268413"/>
            <a:ext cx="5001491" cy="4857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 smtClean="0"/>
              <a:t>How</a:t>
            </a:r>
            <a:r>
              <a:rPr lang="de-DE" kern="0" dirty="0" smtClean="0"/>
              <a:t> </a:t>
            </a:r>
            <a:r>
              <a:rPr lang="de-DE" kern="0" dirty="0" err="1" smtClean="0"/>
              <a:t>much</a:t>
            </a:r>
            <a:r>
              <a:rPr lang="de-DE" kern="0" dirty="0" smtClean="0"/>
              <a:t> do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simplifications</a:t>
            </a:r>
            <a:r>
              <a:rPr lang="de-DE" kern="0" dirty="0"/>
              <a:t> </a:t>
            </a:r>
            <a:r>
              <a:rPr lang="de-DE" kern="0" dirty="0" err="1"/>
              <a:t>deviate</a:t>
            </a:r>
            <a:r>
              <a:rPr lang="de-DE" kern="0" dirty="0"/>
              <a:t> </a:t>
            </a:r>
            <a:r>
              <a:rPr lang="de-DE" kern="0" dirty="0" err="1"/>
              <a:t>from</a:t>
            </a:r>
            <a:r>
              <a:rPr lang="de-DE" kern="0" dirty="0"/>
              <a:t>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complete</a:t>
            </a:r>
            <a:r>
              <a:rPr lang="de-DE" kern="0" dirty="0" smtClean="0"/>
              <a:t> DSR </a:t>
            </a:r>
            <a:r>
              <a:rPr lang="de-DE" kern="0" dirty="0" err="1" smtClean="0"/>
              <a:t>method</a:t>
            </a:r>
            <a:r>
              <a:rPr lang="de-DE" kern="0" dirty="0" smtClean="0"/>
              <a:t>?</a:t>
            </a:r>
          </a:p>
          <a:p>
            <a:pPr marL="0" indent="0">
              <a:buNone/>
            </a:pPr>
            <a:endParaRPr lang="de-DE" kern="0" dirty="0" smtClean="0"/>
          </a:p>
          <a:p>
            <a:r>
              <a:rPr lang="de-DE" kern="0" dirty="0" err="1" smtClean="0"/>
              <a:t>Simplification</a:t>
            </a:r>
            <a:r>
              <a:rPr lang="de-DE" kern="0" dirty="0" smtClean="0"/>
              <a:t> 1 (Multicolor </a:t>
            </a:r>
            <a:r>
              <a:rPr lang="de-DE" kern="0" dirty="0" err="1" smtClean="0"/>
              <a:t>bias</a:t>
            </a:r>
            <a:r>
              <a:rPr lang="de-DE" kern="0" dirty="0" smtClean="0"/>
              <a:t> </a:t>
            </a:r>
            <a:r>
              <a:rPr lang="de-DE" kern="0" dirty="0" err="1" smtClean="0"/>
              <a:t>ramps</a:t>
            </a:r>
            <a:r>
              <a:rPr lang="de-DE" kern="0" dirty="0" smtClean="0"/>
              <a:t>):</a:t>
            </a:r>
            <a:br>
              <a:rPr lang="de-DE" kern="0" dirty="0" smtClean="0"/>
            </a:br>
            <a:r>
              <a:rPr lang="de-DE" kern="0" dirty="0" err="1" smtClean="0"/>
              <a:t>Deviations</a:t>
            </a:r>
            <a:r>
              <a:rPr lang="de-DE" kern="0" dirty="0" smtClean="0"/>
              <a:t> </a:t>
            </a:r>
            <a:r>
              <a:rPr lang="de-DE" kern="0" dirty="0" err="1" smtClean="0"/>
              <a:t>below</a:t>
            </a:r>
            <a:r>
              <a:rPr lang="de-DE" kern="0" dirty="0" smtClean="0"/>
              <a:t> -1.3%</a:t>
            </a:r>
          </a:p>
          <a:p>
            <a:r>
              <a:rPr lang="de-DE" kern="0" dirty="0" err="1" smtClean="0"/>
              <a:t>Simplification</a:t>
            </a:r>
            <a:r>
              <a:rPr lang="de-DE" kern="0" dirty="0" smtClean="0"/>
              <a:t> </a:t>
            </a:r>
            <a:r>
              <a:rPr lang="de-DE" kern="0" dirty="0"/>
              <a:t>2 (</a:t>
            </a:r>
            <a:r>
              <a:rPr lang="de-DE" kern="0" dirty="0" smtClean="0"/>
              <a:t>White </a:t>
            </a:r>
            <a:r>
              <a:rPr lang="de-DE" kern="0" dirty="0" err="1" smtClean="0"/>
              <a:t>bias</a:t>
            </a:r>
            <a:r>
              <a:rPr lang="de-DE" kern="0" dirty="0" smtClean="0"/>
              <a:t> </a:t>
            </a:r>
            <a:r>
              <a:rPr lang="de-DE" kern="0" dirty="0" err="1" smtClean="0"/>
              <a:t>ramp</a:t>
            </a:r>
            <a:r>
              <a:rPr lang="de-DE" kern="0" dirty="0" smtClean="0"/>
              <a:t>):</a:t>
            </a:r>
            <a:br>
              <a:rPr lang="de-DE" kern="0" dirty="0" smtClean="0"/>
            </a:br>
            <a:r>
              <a:rPr lang="de-DE" kern="0" dirty="0" err="1" smtClean="0"/>
              <a:t>Deviations</a:t>
            </a:r>
            <a:r>
              <a:rPr lang="de-DE" kern="0" dirty="0" smtClean="0"/>
              <a:t> </a:t>
            </a:r>
            <a:r>
              <a:rPr lang="de-DE" kern="0" dirty="0" err="1" smtClean="0"/>
              <a:t>below</a:t>
            </a:r>
            <a:r>
              <a:rPr lang="de-DE" kern="0" dirty="0" smtClean="0"/>
              <a:t> 4.6%</a:t>
            </a:r>
          </a:p>
          <a:p>
            <a:r>
              <a:rPr lang="de-DE" kern="0" dirty="0" err="1"/>
              <a:t>Simplification</a:t>
            </a:r>
            <a:r>
              <a:rPr lang="de-DE" kern="0" dirty="0"/>
              <a:t> 3 (</a:t>
            </a:r>
            <a:r>
              <a:rPr lang="de-DE" kern="0" dirty="0" smtClean="0"/>
              <a:t>30% </a:t>
            </a:r>
            <a:r>
              <a:rPr lang="de-DE" kern="0" dirty="0" err="1" smtClean="0"/>
              <a:t>bias</a:t>
            </a:r>
            <a:r>
              <a:rPr lang="de-DE" kern="0" dirty="0"/>
              <a:t>):</a:t>
            </a:r>
            <a:br>
              <a:rPr lang="de-DE" kern="0" dirty="0"/>
            </a:br>
            <a:r>
              <a:rPr lang="de-DE" kern="0" dirty="0" err="1"/>
              <a:t>Deviations</a:t>
            </a:r>
            <a:r>
              <a:rPr lang="de-DE" kern="0" dirty="0"/>
              <a:t> </a:t>
            </a:r>
            <a:r>
              <a:rPr lang="de-DE" kern="0" dirty="0" err="1" smtClean="0"/>
              <a:t>below</a:t>
            </a:r>
            <a:r>
              <a:rPr lang="de-DE" kern="0" dirty="0" smtClean="0"/>
              <a:t> 3.9%</a:t>
            </a:r>
            <a:endParaRPr lang="de-DE" kern="0" dirty="0"/>
          </a:p>
          <a:p>
            <a:endParaRPr lang="de-DE" kern="0" dirty="0" smtClean="0"/>
          </a:p>
          <a:p>
            <a:endParaRPr lang="de-DE" kern="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5"/>
          <a:stretch/>
        </p:blipFill>
        <p:spPr bwMode="auto">
          <a:xfrm>
            <a:off x="-3702309" y="4412579"/>
            <a:ext cx="3146829" cy="269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595" y="3971925"/>
            <a:ext cx="2901948" cy="27922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/>
          <a:srcRect t="29253" r="5141"/>
          <a:stretch/>
        </p:blipFill>
        <p:spPr>
          <a:xfrm>
            <a:off x="1038211" y="1182526"/>
            <a:ext cx="3098362" cy="27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2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4767"/>
          <a:stretch/>
        </p:blipFill>
        <p:spPr>
          <a:xfrm>
            <a:off x="1146810" y="1153730"/>
            <a:ext cx="3145599" cy="27473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3780" t="5804"/>
          <a:stretch/>
        </p:blipFill>
        <p:spPr>
          <a:xfrm>
            <a:off x="1116330" y="4040504"/>
            <a:ext cx="3182524" cy="2720323"/>
          </a:xfrm>
          <a:prstGeom prst="rect">
            <a:avLst/>
          </a:prstGeom>
        </p:spPr>
      </p:pic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5891212" y="1695451"/>
            <a:ext cx="2632075" cy="6016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892958" y="1391287"/>
            <a:ext cx="2632064" cy="303385"/>
            <a:chOff x="657" y="1661"/>
            <a:chExt cx="1270" cy="182"/>
          </a:xfrm>
          <a:solidFill>
            <a:srgbClr val="0000FF"/>
          </a:solidFill>
        </p:grpSpPr>
        <p:grpSp>
          <p:nvGrpSpPr>
            <p:cNvPr id="8" name="Group 103"/>
            <p:cNvGrpSpPr>
              <a:grpSpLocks/>
            </p:cNvGrpSpPr>
            <p:nvPr/>
          </p:nvGrpSpPr>
          <p:grpSpPr bwMode="auto">
            <a:xfrm>
              <a:off x="657" y="1661"/>
              <a:ext cx="1270" cy="91"/>
              <a:chOff x="657" y="1661"/>
              <a:chExt cx="1270" cy="91"/>
            </a:xfrm>
            <a:grpFill/>
          </p:grpSpPr>
          <p:sp>
            <p:nvSpPr>
              <p:cNvPr id="20" name="AutoShape 104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1" name="AutoShape 105"/>
              <p:cNvSpPr>
                <a:spLocks noChangeArrowheads="1"/>
              </p:cNvSpPr>
              <p:nvPr/>
            </p:nvSpPr>
            <p:spPr bwMode="auto">
              <a:xfrm>
                <a:off x="793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2" name="AutoShape 106"/>
              <p:cNvSpPr>
                <a:spLocks noChangeArrowheads="1"/>
              </p:cNvSpPr>
              <p:nvPr/>
            </p:nvSpPr>
            <p:spPr bwMode="auto">
              <a:xfrm>
                <a:off x="929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3" name="AutoShape 107"/>
              <p:cNvSpPr>
                <a:spLocks noChangeArrowheads="1"/>
              </p:cNvSpPr>
              <p:nvPr/>
            </p:nvSpPr>
            <p:spPr bwMode="auto">
              <a:xfrm>
                <a:off x="1065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4" name="AutoShape 108"/>
              <p:cNvSpPr>
                <a:spLocks noChangeArrowheads="1"/>
              </p:cNvSpPr>
              <p:nvPr/>
            </p:nvSpPr>
            <p:spPr bwMode="auto">
              <a:xfrm>
                <a:off x="1201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5" name="AutoShape 109"/>
              <p:cNvSpPr>
                <a:spLocks noChangeArrowheads="1"/>
              </p:cNvSpPr>
              <p:nvPr/>
            </p:nvSpPr>
            <p:spPr bwMode="auto">
              <a:xfrm>
                <a:off x="1337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6" name="AutoShape 110"/>
              <p:cNvSpPr>
                <a:spLocks noChangeArrowheads="1"/>
              </p:cNvSpPr>
              <p:nvPr/>
            </p:nvSpPr>
            <p:spPr bwMode="auto">
              <a:xfrm>
                <a:off x="1473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7" name="AutoShape 111"/>
              <p:cNvSpPr>
                <a:spLocks noChangeArrowheads="1"/>
              </p:cNvSpPr>
              <p:nvPr/>
            </p:nvSpPr>
            <p:spPr bwMode="auto">
              <a:xfrm>
                <a:off x="1609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28" name="AutoShape 112"/>
              <p:cNvSpPr>
                <a:spLocks noChangeArrowheads="1"/>
              </p:cNvSpPr>
              <p:nvPr/>
            </p:nvSpPr>
            <p:spPr bwMode="auto">
              <a:xfrm>
                <a:off x="1745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9" name="Group 113"/>
            <p:cNvGrpSpPr>
              <a:grpSpLocks/>
            </p:cNvGrpSpPr>
            <p:nvPr/>
          </p:nvGrpSpPr>
          <p:grpSpPr bwMode="auto">
            <a:xfrm>
              <a:off x="657" y="1743"/>
              <a:ext cx="1268" cy="100"/>
              <a:chOff x="657" y="1743"/>
              <a:chExt cx="1268" cy="100"/>
            </a:xfrm>
            <a:grpFill/>
          </p:grpSpPr>
          <p:sp>
            <p:nvSpPr>
              <p:cNvPr id="10" name="AutoShape 114"/>
              <p:cNvSpPr>
                <a:spLocks noChangeArrowheads="1"/>
              </p:cNvSpPr>
              <p:nvPr/>
            </p:nvSpPr>
            <p:spPr bwMode="auto">
              <a:xfrm rot="10800000">
                <a:off x="1674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1" name="AutoShape 115"/>
              <p:cNvSpPr>
                <a:spLocks noChangeArrowheads="1"/>
              </p:cNvSpPr>
              <p:nvPr/>
            </p:nvSpPr>
            <p:spPr bwMode="auto">
              <a:xfrm rot="10800000">
                <a:off x="1538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2" name="AutoShape 116"/>
              <p:cNvSpPr>
                <a:spLocks noChangeArrowheads="1"/>
              </p:cNvSpPr>
              <p:nvPr/>
            </p:nvSpPr>
            <p:spPr bwMode="auto">
              <a:xfrm rot="10800000">
                <a:off x="1402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3" name="AutoShape 117"/>
              <p:cNvSpPr>
                <a:spLocks noChangeArrowheads="1"/>
              </p:cNvSpPr>
              <p:nvPr/>
            </p:nvSpPr>
            <p:spPr bwMode="auto">
              <a:xfrm rot="10800000">
                <a:off x="1267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4" name="AutoShape 118"/>
              <p:cNvSpPr>
                <a:spLocks noChangeArrowheads="1"/>
              </p:cNvSpPr>
              <p:nvPr/>
            </p:nvSpPr>
            <p:spPr bwMode="auto">
              <a:xfrm rot="10800000">
                <a:off x="1130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5" name="AutoShape 119"/>
              <p:cNvSpPr>
                <a:spLocks noChangeArrowheads="1"/>
              </p:cNvSpPr>
              <p:nvPr/>
            </p:nvSpPr>
            <p:spPr bwMode="auto">
              <a:xfrm rot="10800000">
                <a:off x="994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6" name="AutoShape 120"/>
              <p:cNvSpPr>
                <a:spLocks noChangeArrowheads="1"/>
              </p:cNvSpPr>
              <p:nvPr/>
            </p:nvSpPr>
            <p:spPr bwMode="auto">
              <a:xfrm rot="10800000">
                <a:off x="858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7" name="AutoShape 121"/>
              <p:cNvSpPr>
                <a:spLocks noChangeArrowheads="1"/>
              </p:cNvSpPr>
              <p:nvPr/>
            </p:nvSpPr>
            <p:spPr bwMode="auto">
              <a:xfrm rot="10800000">
                <a:off x="722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8" name="AutoShape 122"/>
              <p:cNvSpPr>
                <a:spLocks noChangeArrowheads="1"/>
              </p:cNvSpPr>
              <p:nvPr/>
            </p:nvSpPr>
            <p:spPr bwMode="auto">
              <a:xfrm rot="10800000">
                <a:off x="1834" y="1747"/>
                <a:ext cx="91" cy="91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19" name="AutoShape 123"/>
              <p:cNvSpPr>
                <a:spLocks noChangeArrowheads="1"/>
              </p:cNvSpPr>
              <p:nvPr/>
            </p:nvSpPr>
            <p:spPr bwMode="auto">
              <a:xfrm rot="5400000">
                <a:off x="657" y="1752"/>
                <a:ext cx="91" cy="91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</p:grpSp>
      <p:sp>
        <p:nvSpPr>
          <p:cNvPr id="29" name="AutoShape 124"/>
          <p:cNvSpPr>
            <a:spLocks noChangeArrowheads="1"/>
          </p:cNvSpPr>
          <p:nvPr/>
        </p:nvSpPr>
        <p:spPr bwMode="auto">
          <a:xfrm>
            <a:off x="7840662" y="1270001"/>
            <a:ext cx="277813" cy="38735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0" name="AutoShape 125"/>
          <p:cNvSpPr>
            <a:spLocks noChangeArrowheads="1"/>
          </p:cNvSpPr>
          <p:nvPr/>
        </p:nvSpPr>
        <p:spPr bwMode="auto">
          <a:xfrm>
            <a:off x="6275387" y="1268413"/>
            <a:ext cx="276225" cy="387350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grpSp>
        <p:nvGrpSpPr>
          <p:cNvPr id="31" name="Group 126"/>
          <p:cNvGrpSpPr>
            <a:grpSpLocks/>
          </p:cNvGrpSpPr>
          <p:nvPr/>
        </p:nvGrpSpPr>
        <p:grpSpPr bwMode="auto">
          <a:xfrm>
            <a:off x="5891366" y="1455921"/>
            <a:ext cx="2632064" cy="303385"/>
            <a:chOff x="657" y="1661"/>
            <a:chExt cx="1270" cy="182"/>
          </a:xfrm>
          <a:solidFill>
            <a:srgbClr val="FD3636"/>
          </a:solidFill>
        </p:grpSpPr>
        <p:grpSp>
          <p:nvGrpSpPr>
            <p:cNvPr id="32" name="Group 127"/>
            <p:cNvGrpSpPr>
              <a:grpSpLocks/>
            </p:cNvGrpSpPr>
            <p:nvPr/>
          </p:nvGrpSpPr>
          <p:grpSpPr bwMode="auto">
            <a:xfrm>
              <a:off x="657" y="1661"/>
              <a:ext cx="1270" cy="91"/>
              <a:chOff x="657" y="1661"/>
              <a:chExt cx="1270" cy="91"/>
            </a:xfrm>
            <a:grpFill/>
          </p:grpSpPr>
          <p:sp>
            <p:nvSpPr>
              <p:cNvPr id="44" name="AutoShape 128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5" name="AutoShape 129"/>
              <p:cNvSpPr>
                <a:spLocks noChangeArrowheads="1"/>
              </p:cNvSpPr>
              <p:nvPr/>
            </p:nvSpPr>
            <p:spPr bwMode="auto">
              <a:xfrm>
                <a:off x="793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6" name="AutoShape 130"/>
              <p:cNvSpPr>
                <a:spLocks noChangeArrowheads="1"/>
              </p:cNvSpPr>
              <p:nvPr/>
            </p:nvSpPr>
            <p:spPr bwMode="auto">
              <a:xfrm>
                <a:off x="929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7" name="AutoShape 131"/>
              <p:cNvSpPr>
                <a:spLocks noChangeArrowheads="1"/>
              </p:cNvSpPr>
              <p:nvPr/>
            </p:nvSpPr>
            <p:spPr bwMode="auto">
              <a:xfrm>
                <a:off x="1065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8" name="AutoShape 132"/>
              <p:cNvSpPr>
                <a:spLocks noChangeArrowheads="1"/>
              </p:cNvSpPr>
              <p:nvPr/>
            </p:nvSpPr>
            <p:spPr bwMode="auto">
              <a:xfrm>
                <a:off x="1201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9" name="AutoShape 133"/>
              <p:cNvSpPr>
                <a:spLocks noChangeArrowheads="1"/>
              </p:cNvSpPr>
              <p:nvPr/>
            </p:nvSpPr>
            <p:spPr bwMode="auto">
              <a:xfrm>
                <a:off x="1337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50" name="AutoShape 134"/>
              <p:cNvSpPr>
                <a:spLocks noChangeArrowheads="1"/>
              </p:cNvSpPr>
              <p:nvPr/>
            </p:nvSpPr>
            <p:spPr bwMode="auto">
              <a:xfrm>
                <a:off x="1473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51" name="AutoShape 135"/>
              <p:cNvSpPr>
                <a:spLocks noChangeArrowheads="1"/>
              </p:cNvSpPr>
              <p:nvPr/>
            </p:nvSpPr>
            <p:spPr bwMode="auto">
              <a:xfrm>
                <a:off x="1609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52" name="AutoShape 136"/>
              <p:cNvSpPr>
                <a:spLocks noChangeArrowheads="1"/>
              </p:cNvSpPr>
              <p:nvPr/>
            </p:nvSpPr>
            <p:spPr bwMode="auto">
              <a:xfrm>
                <a:off x="1745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33" name="Group 137"/>
            <p:cNvGrpSpPr>
              <a:grpSpLocks/>
            </p:cNvGrpSpPr>
            <p:nvPr/>
          </p:nvGrpSpPr>
          <p:grpSpPr bwMode="auto">
            <a:xfrm>
              <a:off x="657" y="1743"/>
              <a:ext cx="1268" cy="100"/>
              <a:chOff x="657" y="1743"/>
              <a:chExt cx="1268" cy="100"/>
            </a:xfrm>
            <a:grpFill/>
          </p:grpSpPr>
          <p:sp>
            <p:nvSpPr>
              <p:cNvPr id="34" name="AutoShape 138"/>
              <p:cNvSpPr>
                <a:spLocks noChangeArrowheads="1"/>
              </p:cNvSpPr>
              <p:nvPr/>
            </p:nvSpPr>
            <p:spPr bwMode="auto">
              <a:xfrm rot="10800000">
                <a:off x="1674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5" name="AutoShape 139"/>
              <p:cNvSpPr>
                <a:spLocks noChangeArrowheads="1"/>
              </p:cNvSpPr>
              <p:nvPr/>
            </p:nvSpPr>
            <p:spPr bwMode="auto">
              <a:xfrm rot="10800000">
                <a:off x="1538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6" name="AutoShape 140"/>
              <p:cNvSpPr>
                <a:spLocks noChangeArrowheads="1"/>
              </p:cNvSpPr>
              <p:nvPr/>
            </p:nvSpPr>
            <p:spPr bwMode="auto">
              <a:xfrm rot="10800000">
                <a:off x="1402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7" name="AutoShape 141"/>
              <p:cNvSpPr>
                <a:spLocks noChangeArrowheads="1"/>
              </p:cNvSpPr>
              <p:nvPr/>
            </p:nvSpPr>
            <p:spPr bwMode="auto">
              <a:xfrm rot="10800000">
                <a:off x="1267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8" name="AutoShape 142"/>
              <p:cNvSpPr>
                <a:spLocks noChangeArrowheads="1"/>
              </p:cNvSpPr>
              <p:nvPr/>
            </p:nvSpPr>
            <p:spPr bwMode="auto">
              <a:xfrm rot="10800000">
                <a:off x="1130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39" name="AutoShape 143"/>
              <p:cNvSpPr>
                <a:spLocks noChangeArrowheads="1"/>
              </p:cNvSpPr>
              <p:nvPr/>
            </p:nvSpPr>
            <p:spPr bwMode="auto">
              <a:xfrm rot="10800000">
                <a:off x="994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0" name="AutoShape 144"/>
              <p:cNvSpPr>
                <a:spLocks noChangeArrowheads="1"/>
              </p:cNvSpPr>
              <p:nvPr/>
            </p:nvSpPr>
            <p:spPr bwMode="auto">
              <a:xfrm rot="10800000">
                <a:off x="858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1" name="AutoShape 145"/>
              <p:cNvSpPr>
                <a:spLocks noChangeArrowheads="1"/>
              </p:cNvSpPr>
              <p:nvPr/>
            </p:nvSpPr>
            <p:spPr bwMode="auto">
              <a:xfrm rot="10800000">
                <a:off x="722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2" name="AutoShape 146"/>
              <p:cNvSpPr>
                <a:spLocks noChangeArrowheads="1"/>
              </p:cNvSpPr>
              <p:nvPr/>
            </p:nvSpPr>
            <p:spPr bwMode="auto">
              <a:xfrm rot="10800000">
                <a:off x="1834" y="1747"/>
                <a:ext cx="91" cy="91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3" name="AutoShape 147"/>
              <p:cNvSpPr>
                <a:spLocks noChangeArrowheads="1"/>
              </p:cNvSpPr>
              <p:nvPr/>
            </p:nvSpPr>
            <p:spPr bwMode="auto">
              <a:xfrm rot="5400000">
                <a:off x="657" y="1752"/>
                <a:ext cx="91" cy="91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</p:grpSp>
      <p:grpSp>
        <p:nvGrpSpPr>
          <p:cNvPr id="53" name="Group 149"/>
          <p:cNvGrpSpPr>
            <a:grpSpLocks/>
          </p:cNvGrpSpPr>
          <p:nvPr/>
        </p:nvGrpSpPr>
        <p:grpSpPr bwMode="auto">
          <a:xfrm>
            <a:off x="5891366" y="1549575"/>
            <a:ext cx="2632064" cy="300747"/>
            <a:chOff x="657" y="1661"/>
            <a:chExt cx="1270" cy="182"/>
          </a:xfrm>
          <a:solidFill>
            <a:schemeClr val="bg1">
              <a:lumMod val="75000"/>
            </a:schemeClr>
          </a:solidFill>
        </p:grpSpPr>
        <p:grpSp>
          <p:nvGrpSpPr>
            <p:cNvPr id="54" name="Group 150"/>
            <p:cNvGrpSpPr>
              <a:grpSpLocks/>
            </p:cNvGrpSpPr>
            <p:nvPr/>
          </p:nvGrpSpPr>
          <p:grpSpPr bwMode="auto">
            <a:xfrm>
              <a:off x="657" y="1661"/>
              <a:ext cx="1270" cy="91"/>
              <a:chOff x="657" y="1661"/>
              <a:chExt cx="1270" cy="91"/>
            </a:xfrm>
            <a:grpFill/>
          </p:grpSpPr>
          <p:sp>
            <p:nvSpPr>
              <p:cNvPr id="66" name="AutoShape 151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7" name="AutoShape 152"/>
              <p:cNvSpPr>
                <a:spLocks noChangeArrowheads="1"/>
              </p:cNvSpPr>
              <p:nvPr/>
            </p:nvSpPr>
            <p:spPr bwMode="auto">
              <a:xfrm>
                <a:off x="793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8" name="AutoShape 153"/>
              <p:cNvSpPr>
                <a:spLocks noChangeArrowheads="1"/>
              </p:cNvSpPr>
              <p:nvPr/>
            </p:nvSpPr>
            <p:spPr bwMode="auto">
              <a:xfrm>
                <a:off x="929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9" name="AutoShape 154"/>
              <p:cNvSpPr>
                <a:spLocks noChangeArrowheads="1"/>
              </p:cNvSpPr>
              <p:nvPr/>
            </p:nvSpPr>
            <p:spPr bwMode="auto">
              <a:xfrm>
                <a:off x="1065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70" name="AutoShape 155"/>
              <p:cNvSpPr>
                <a:spLocks noChangeArrowheads="1"/>
              </p:cNvSpPr>
              <p:nvPr/>
            </p:nvSpPr>
            <p:spPr bwMode="auto">
              <a:xfrm>
                <a:off x="1201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71" name="AutoShape 156"/>
              <p:cNvSpPr>
                <a:spLocks noChangeArrowheads="1"/>
              </p:cNvSpPr>
              <p:nvPr/>
            </p:nvSpPr>
            <p:spPr bwMode="auto">
              <a:xfrm>
                <a:off x="1337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72" name="AutoShape 157"/>
              <p:cNvSpPr>
                <a:spLocks noChangeArrowheads="1"/>
              </p:cNvSpPr>
              <p:nvPr/>
            </p:nvSpPr>
            <p:spPr bwMode="auto">
              <a:xfrm>
                <a:off x="1473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73" name="AutoShape 158"/>
              <p:cNvSpPr>
                <a:spLocks noChangeArrowheads="1"/>
              </p:cNvSpPr>
              <p:nvPr/>
            </p:nvSpPr>
            <p:spPr bwMode="auto">
              <a:xfrm>
                <a:off x="1609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74" name="AutoShape 159"/>
              <p:cNvSpPr>
                <a:spLocks noChangeArrowheads="1"/>
              </p:cNvSpPr>
              <p:nvPr/>
            </p:nvSpPr>
            <p:spPr bwMode="auto">
              <a:xfrm>
                <a:off x="1745" y="1661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55" name="Group 160"/>
            <p:cNvGrpSpPr>
              <a:grpSpLocks/>
            </p:cNvGrpSpPr>
            <p:nvPr/>
          </p:nvGrpSpPr>
          <p:grpSpPr bwMode="auto">
            <a:xfrm>
              <a:off x="657" y="1743"/>
              <a:ext cx="1268" cy="100"/>
              <a:chOff x="657" y="1743"/>
              <a:chExt cx="1268" cy="100"/>
            </a:xfrm>
            <a:grpFill/>
          </p:grpSpPr>
          <p:sp>
            <p:nvSpPr>
              <p:cNvPr id="56" name="AutoShape 161"/>
              <p:cNvSpPr>
                <a:spLocks noChangeArrowheads="1"/>
              </p:cNvSpPr>
              <p:nvPr/>
            </p:nvSpPr>
            <p:spPr bwMode="auto">
              <a:xfrm rot="10800000">
                <a:off x="1674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57" name="AutoShape 162"/>
              <p:cNvSpPr>
                <a:spLocks noChangeArrowheads="1"/>
              </p:cNvSpPr>
              <p:nvPr/>
            </p:nvSpPr>
            <p:spPr bwMode="auto">
              <a:xfrm rot="10800000">
                <a:off x="1538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58" name="AutoShape 163"/>
              <p:cNvSpPr>
                <a:spLocks noChangeArrowheads="1"/>
              </p:cNvSpPr>
              <p:nvPr/>
            </p:nvSpPr>
            <p:spPr bwMode="auto">
              <a:xfrm rot="10800000">
                <a:off x="1402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59" name="AutoShape 164"/>
              <p:cNvSpPr>
                <a:spLocks noChangeArrowheads="1"/>
              </p:cNvSpPr>
              <p:nvPr/>
            </p:nvSpPr>
            <p:spPr bwMode="auto">
              <a:xfrm rot="10800000">
                <a:off x="1267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0" name="AutoShape 165"/>
              <p:cNvSpPr>
                <a:spLocks noChangeArrowheads="1"/>
              </p:cNvSpPr>
              <p:nvPr/>
            </p:nvSpPr>
            <p:spPr bwMode="auto">
              <a:xfrm rot="10800000">
                <a:off x="1130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1" name="AutoShape 166"/>
              <p:cNvSpPr>
                <a:spLocks noChangeArrowheads="1"/>
              </p:cNvSpPr>
              <p:nvPr/>
            </p:nvSpPr>
            <p:spPr bwMode="auto">
              <a:xfrm rot="10800000">
                <a:off x="994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2" name="AutoShape 167"/>
              <p:cNvSpPr>
                <a:spLocks noChangeArrowheads="1"/>
              </p:cNvSpPr>
              <p:nvPr/>
            </p:nvSpPr>
            <p:spPr bwMode="auto">
              <a:xfrm rot="10800000">
                <a:off x="858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3" name="AutoShape 168"/>
              <p:cNvSpPr>
                <a:spLocks noChangeArrowheads="1"/>
              </p:cNvSpPr>
              <p:nvPr/>
            </p:nvSpPr>
            <p:spPr bwMode="auto">
              <a:xfrm rot="10800000">
                <a:off x="722" y="1743"/>
                <a:ext cx="182" cy="9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4" name="AutoShape 169"/>
              <p:cNvSpPr>
                <a:spLocks noChangeArrowheads="1"/>
              </p:cNvSpPr>
              <p:nvPr/>
            </p:nvSpPr>
            <p:spPr bwMode="auto">
              <a:xfrm rot="10800000">
                <a:off x="1834" y="1747"/>
                <a:ext cx="91" cy="91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5" name="AutoShape 170"/>
              <p:cNvSpPr>
                <a:spLocks noChangeArrowheads="1"/>
              </p:cNvSpPr>
              <p:nvPr/>
            </p:nvSpPr>
            <p:spPr bwMode="auto">
              <a:xfrm rot="5400000">
                <a:off x="657" y="1752"/>
                <a:ext cx="91" cy="91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</p:grpSp>
      <p:grpSp>
        <p:nvGrpSpPr>
          <p:cNvPr id="75" name="Gruppieren 428"/>
          <p:cNvGrpSpPr/>
          <p:nvPr/>
        </p:nvGrpSpPr>
        <p:grpSpPr bwMode="auto">
          <a:xfrm>
            <a:off x="5961608" y="2100469"/>
            <a:ext cx="2495348" cy="289802"/>
            <a:chOff x="5199813" y="5767387"/>
            <a:chExt cx="2757937" cy="349249"/>
          </a:xfrm>
          <a:solidFill>
            <a:srgbClr val="00E200"/>
          </a:solidFill>
        </p:grpSpPr>
        <p:sp>
          <p:nvSpPr>
            <p:cNvPr id="76" name="AutoShape 172"/>
            <p:cNvSpPr>
              <a:spLocks noChangeArrowheads="1"/>
            </p:cNvSpPr>
            <p:nvPr/>
          </p:nvSpPr>
          <p:spPr bwMode="auto">
            <a:xfrm rot="10800000">
              <a:off x="6030008" y="5767387"/>
              <a:ext cx="235691" cy="344487"/>
            </a:xfrm>
            <a:prstGeom prst="can">
              <a:avLst>
                <a:gd name="adj" fmla="val 80970"/>
              </a:avLst>
            </a:prstGeom>
            <a:grpFill/>
            <a:ln w="31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77" name="AutoShape 173"/>
            <p:cNvSpPr>
              <a:spLocks noChangeArrowheads="1"/>
            </p:cNvSpPr>
            <p:nvPr/>
          </p:nvSpPr>
          <p:spPr bwMode="auto">
            <a:xfrm rot="10800000">
              <a:off x="6920005" y="5768974"/>
              <a:ext cx="235691" cy="344487"/>
            </a:xfrm>
            <a:prstGeom prst="can">
              <a:avLst>
                <a:gd name="adj" fmla="val 80970"/>
              </a:avLst>
            </a:prstGeom>
            <a:grpFill/>
            <a:ln w="31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78" name="AutoShape 174"/>
            <p:cNvSpPr>
              <a:spLocks noChangeArrowheads="1"/>
            </p:cNvSpPr>
            <p:nvPr/>
          </p:nvSpPr>
          <p:spPr bwMode="auto">
            <a:xfrm rot="10800000">
              <a:off x="7722059" y="5770568"/>
              <a:ext cx="235691" cy="344488"/>
            </a:xfrm>
            <a:prstGeom prst="can">
              <a:avLst>
                <a:gd name="adj" fmla="val 80970"/>
              </a:avLst>
            </a:prstGeom>
            <a:grpFill/>
            <a:ln w="31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79" name="AutoShape 175"/>
            <p:cNvSpPr>
              <a:spLocks noChangeArrowheads="1"/>
            </p:cNvSpPr>
            <p:nvPr/>
          </p:nvSpPr>
          <p:spPr bwMode="auto">
            <a:xfrm rot="10800000">
              <a:off x="5199813" y="5772149"/>
              <a:ext cx="235691" cy="344487"/>
            </a:xfrm>
            <a:prstGeom prst="can">
              <a:avLst>
                <a:gd name="adj" fmla="val 80970"/>
              </a:avLst>
            </a:prstGeom>
            <a:grpFill/>
            <a:ln w="31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80" name="AutoShape 176"/>
          <p:cNvSpPr>
            <a:spLocks noChangeArrowheads="1"/>
          </p:cNvSpPr>
          <p:nvPr/>
        </p:nvSpPr>
        <p:spPr bwMode="auto">
          <a:xfrm>
            <a:off x="5889625" y="2293938"/>
            <a:ext cx="2636837" cy="18097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81" name="Rectangle 171"/>
          <p:cNvSpPr>
            <a:spLocks noChangeArrowheads="1"/>
          </p:cNvSpPr>
          <p:nvPr/>
        </p:nvSpPr>
        <p:spPr bwMode="auto">
          <a:xfrm>
            <a:off x="5891212" y="2193926"/>
            <a:ext cx="2636838" cy="99748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3" name="Rechteck 437"/>
          <p:cNvSpPr>
            <a:spLocks noChangeArrowheads="1"/>
          </p:cNvSpPr>
          <p:nvPr/>
        </p:nvSpPr>
        <p:spPr bwMode="auto">
          <a:xfrm>
            <a:off x="5962650" y="2189163"/>
            <a:ext cx="211137" cy="1095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84" name="Rechteck 438"/>
          <p:cNvSpPr>
            <a:spLocks noChangeArrowheads="1"/>
          </p:cNvSpPr>
          <p:nvPr/>
        </p:nvSpPr>
        <p:spPr bwMode="auto">
          <a:xfrm>
            <a:off x="6713537" y="2189163"/>
            <a:ext cx="211138" cy="1095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85" name="Rechteck 439"/>
          <p:cNvSpPr>
            <a:spLocks noChangeArrowheads="1"/>
          </p:cNvSpPr>
          <p:nvPr/>
        </p:nvSpPr>
        <p:spPr bwMode="auto">
          <a:xfrm>
            <a:off x="7519987" y="2189163"/>
            <a:ext cx="211138" cy="1095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86" name="Rechteck 440"/>
          <p:cNvSpPr>
            <a:spLocks noChangeArrowheads="1"/>
          </p:cNvSpPr>
          <p:nvPr/>
        </p:nvSpPr>
        <p:spPr bwMode="auto">
          <a:xfrm>
            <a:off x="8242300" y="2189163"/>
            <a:ext cx="217487" cy="1095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87" name="Rectangle 171"/>
          <p:cNvSpPr>
            <a:spLocks noChangeArrowheads="1"/>
          </p:cNvSpPr>
          <p:nvPr/>
        </p:nvSpPr>
        <p:spPr bwMode="auto">
          <a:xfrm>
            <a:off x="5891212" y="2289176"/>
            <a:ext cx="2636838" cy="777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8" name="Textfeld 612"/>
          <p:cNvSpPr txBox="1">
            <a:spLocks noChangeArrowheads="1"/>
          </p:cNvSpPr>
          <p:nvPr/>
        </p:nvSpPr>
        <p:spPr bwMode="auto">
          <a:xfrm>
            <a:off x="6146716" y="1922883"/>
            <a:ext cx="609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 smtClean="0">
                <a:solidFill>
                  <a:srgbClr val="0066FF"/>
                </a:solidFill>
              </a:rPr>
              <a:t>Si</a:t>
            </a:r>
            <a:r>
              <a:rPr lang="de-DE" altLang="de-DE" sz="1400" baseline="-25000" dirty="0" smtClean="0">
                <a:solidFill>
                  <a:srgbClr val="0066FF"/>
                </a:solidFill>
              </a:rPr>
              <a:t>3</a:t>
            </a:r>
            <a:r>
              <a:rPr lang="de-DE" altLang="de-DE" sz="1400" dirty="0" smtClean="0">
                <a:solidFill>
                  <a:srgbClr val="0066FF"/>
                </a:solidFill>
              </a:rPr>
              <a:t>N</a:t>
            </a:r>
            <a:r>
              <a:rPr lang="de-DE" altLang="de-DE" sz="1400" baseline="-25000" dirty="0">
                <a:solidFill>
                  <a:srgbClr val="0066FF"/>
                </a:solidFill>
              </a:rPr>
              <a:t>4</a:t>
            </a:r>
            <a:endParaRPr lang="de-DE" altLang="de-DE" sz="1400" dirty="0">
              <a:solidFill>
                <a:srgbClr val="0066FF"/>
              </a:solidFill>
            </a:endParaRPr>
          </a:p>
        </p:txBody>
      </p:sp>
      <p:sp>
        <p:nvSpPr>
          <p:cNvPr id="89" name="Textfeld 612"/>
          <p:cNvSpPr txBox="1">
            <a:spLocks noChangeArrowheads="1"/>
          </p:cNvSpPr>
          <p:nvPr/>
        </p:nvSpPr>
        <p:spPr bwMode="auto">
          <a:xfrm>
            <a:off x="7090344" y="1696621"/>
            <a:ext cx="13019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i="1" dirty="0" smtClean="0"/>
              <a:t>p</a:t>
            </a:r>
            <a:r>
              <a:rPr lang="de-DE" altLang="de-DE" sz="1600" dirty="0" smtClean="0"/>
              <a:t>-type </a:t>
            </a:r>
            <a:r>
              <a:rPr lang="de-DE" altLang="de-DE" sz="1600" dirty="0" err="1" smtClean="0"/>
              <a:t>Cz</a:t>
            </a:r>
            <a:r>
              <a:rPr lang="de-DE" altLang="de-DE" sz="1600" dirty="0" smtClean="0"/>
              <a:t> Si</a:t>
            </a:r>
            <a:endParaRPr lang="de-DE" alt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Inhaltsplatzhalter 2"/>
              <p:cNvSpPr txBox="1">
                <a:spLocks/>
              </p:cNvSpPr>
              <p:nvPr/>
            </p:nvSpPr>
            <p:spPr>
              <a:xfrm>
                <a:off x="4904509" y="2909455"/>
                <a:ext cx="4839566" cy="321670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-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de-DE" kern="0" dirty="0" smtClean="0"/>
                  <a:t>p-type </a:t>
                </a:r>
                <a:r>
                  <a:rPr lang="de-DE" kern="0" dirty="0" err="1" smtClean="0"/>
                  <a:t>Cz</a:t>
                </a:r>
                <a:r>
                  <a:rPr lang="de-DE" kern="0" dirty="0" smtClean="0"/>
                  <a:t> Si </a:t>
                </a:r>
                <a:r>
                  <a:rPr lang="de-DE" kern="0" dirty="0" err="1" smtClean="0"/>
                  <a:t>without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AlOx</a:t>
                </a:r>
                <a:r>
                  <a:rPr lang="de-DE" kern="0" dirty="0" smtClean="0"/>
                  <a:t> but </a:t>
                </a:r>
                <a:r>
                  <a:rPr lang="de-DE" kern="0" dirty="0" err="1" smtClean="0"/>
                  <a:t>with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SiN</a:t>
                </a:r>
                <a:endParaRPr lang="de-DE" kern="0" dirty="0" smtClean="0"/>
              </a:p>
              <a:p>
                <a:endParaRPr lang="de-DE" kern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bias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kern="0" dirty="0" smtClean="0"/>
                  <a:t> </a:t>
                </a:r>
                <a:r>
                  <a:rPr lang="de-DE" kern="0" dirty="0" err="1" smtClean="0"/>
                  <a:t>curves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show</a:t>
                </a:r>
                <a:r>
                  <a:rPr lang="de-DE" kern="0" dirty="0" smtClean="0"/>
                  <a:t> high non-</a:t>
                </a:r>
                <a:r>
                  <a:rPr lang="de-DE" kern="0" dirty="0" err="1" smtClean="0"/>
                  <a:t>linearity</a:t>
                </a:r>
                <a:endParaRPr lang="de-DE" kern="0" dirty="0" smtClean="0"/>
              </a:p>
              <a:p>
                <a:endParaRPr lang="de-DE" kern="0" dirty="0" smtClean="0"/>
              </a:p>
              <a:p>
                <a:r>
                  <a:rPr lang="de-DE" kern="0" dirty="0" smtClean="0"/>
                  <a:t>Bias </a:t>
                </a:r>
                <a:r>
                  <a:rPr lang="de-DE" kern="0" dirty="0" err="1" smtClean="0"/>
                  <a:t>ramps</a:t>
                </a:r>
                <a:r>
                  <a:rPr lang="de-DE" kern="0" dirty="0" smtClean="0"/>
                  <a:t> at different </a:t>
                </a:r>
                <a:r>
                  <a:rPr lang="de-DE" kern="0" dirty="0" err="1" smtClean="0"/>
                  <a:t>wavelengths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yield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bias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intensity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setpoints</a:t>
                </a:r>
                <a:r>
                  <a:rPr lang="de-DE" kern="0" dirty="0" smtClean="0"/>
                  <a:t> </a:t>
                </a:r>
                <a:r>
                  <a:rPr lang="de-DE" kern="0" dirty="0" err="1" smtClean="0"/>
                  <a:t>from</a:t>
                </a:r>
                <a:r>
                  <a:rPr lang="de-DE" kern="0" dirty="0" smtClean="0"/>
                  <a:t> 287 </a:t>
                </a:r>
                <a:r>
                  <a:rPr lang="de-DE" kern="0" dirty="0" err="1" smtClean="0"/>
                  <a:t>to</a:t>
                </a:r>
                <a:r>
                  <a:rPr lang="de-DE" kern="0" dirty="0" smtClean="0"/>
                  <a:t> 301 W/m²</a:t>
                </a:r>
                <a:br>
                  <a:rPr lang="de-DE" kern="0" dirty="0" smtClean="0"/>
                </a:br>
                <a:r>
                  <a:rPr lang="de-DE" kern="0" dirty="0" smtClean="0"/>
                  <a:t>(Simulation: 286 – 317 </a:t>
                </a:r>
                <a:r>
                  <a:rPr lang="de-DE" kern="0" dirty="0"/>
                  <a:t>W/m²</a:t>
                </a:r>
                <a:r>
                  <a:rPr lang="de-DE" kern="0" dirty="0" smtClean="0"/>
                  <a:t>)</a:t>
                </a:r>
              </a:p>
            </p:txBody>
          </p:sp>
        </mc:Choice>
        <mc:Fallback xmlns="">
          <p:sp>
            <p:nvSpPr>
              <p:cNvPr id="90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9" y="2909455"/>
                <a:ext cx="4839566" cy="3216708"/>
              </a:xfrm>
              <a:prstGeom prst="rect">
                <a:avLst/>
              </a:prstGeom>
              <a:blipFill>
                <a:blip r:embed="rId4"/>
                <a:stretch>
                  <a:fillRect l="-2018" t="-2462" r="-12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153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Impact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ramp</a:t>
            </a:r>
            <a:r>
              <a:rPr lang="de-DE" dirty="0" smtClean="0"/>
              <a:t> </a:t>
            </a:r>
            <a:r>
              <a:rPr lang="de-DE" dirty="0" err="1" smtClean="0"/>
              <a:t>wavelength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irradiance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904508" y="1268413"/>
            <a:ext cx="5001491" cy="53298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/>
              <a:t>How</a:t>
            </a:r>
            <a:r>
              <a:rPr lang="de-DE" kern="0" dirty="0"/>
              <a:t> </a:t>
            </a:r>
            <a:r>
              <a:rPr lang="de-DE" kern="0" dirty="0" err="1"/>
              <a:t>much</a:t>
            </a:r>
            <a:r>
              <a:rPr lang="de-DE" kern="0" dirty="0"/>
              <a:t> do </a:t>
            </a:r>
            <a:r>
              <a:rPr lang="de-DE" kern="0" dirty="0" err="1"/>
              <a:t>the</a:t>
            </a:r>
            <a:r>
              <a:rPr lang="de-DE" kern="0" dirty="0"/>
              <a:t> </a:t>
            </a:r>
            <a:r>
              <a:rPr lang="de-DE" kern="0" dirty="0" err="1"/>
              <a:t>simplifications</a:t>
            </a:r>
            <a:r>
              <a:rPr lang="de-DE" kern="0" dirty="0"/>
              <a:t> </a:t>
            </a:r>
            <a:r>
              <a:rPr lang="de-DE" kern="0" dirty="0" err="1"/>
              <a:t>deviate</a:t>
            </a:r>
            <a:r>
              <a:rPr lang="de-DE" kern="0" dirty="0"/>
              <a:t> </a:t>
            </a:r>
            <a:r>
              <a:rPr lang="de-DE" kern="0" dirty="0" err="1"/>
              <a:t>from</a:t>
            </a:r>
            <a:r>
              <a:rPr lang="de-DE" kern="0" dirty="0"/>
              <a:t> </a:t>
            </a:r>
            <a:r>
              <a:rPr lang="de-DE" kern="0" dirty="0" err="1"/>
              <a:t>the</a:t>
            </a:r>
            <a:r>
              <a:rPr lang="de-DE" kern="0" dirty="0"/>
              <a:t> </a:t>
            </a:r>
            <a:r>
              <a:rPr lang="de-DE" kern="0" dirty="0" err="1"/>
              <a:t>complete</a:t>
            </a:r>
            <a:r>
              <a:rPr lang="de-DE" kern="0" dirty="0"/>
              <a:t> DSR </a:t>
            </a:r>
            <a:r>
              <a:rPr lang="de-DE" kern="0" dirty="0" err="1"/>
              <a:t>method</a:t>
            </a:r>
            <a:r>
              <a:rPr lang="de-DE" kern="0" dirty="0" smtClean="0"/>
              <a:t>?</a:t>
            </a:r>
            <a:endParaRPr lang="de-DE" kern="0" dirty="0"/>
          </a:p>
          <a:p>
            <a:endParaRPr lang="de-DE" kern="0" dirty="0" smtClean="0"/>
          </a:p>
          <a:p>
            <a:r>
              <a:rPr lang="de-DE" kern="0" dirty="0" err="1" smtClean="0"/>
              <a:t>Simplification</a:t>
            </a:r>
            <a:r>
              <a:rPr lang="de-DE" kern="0" dirty="0" smtClean="0"/>
              <a:t> 1 (Multicolor </a:t>
            </a:r>
            <a:r>
              <a:rPr lang="de-DE" kern="0" dirty="0" err="1" smtClean="0"/>
              <a:t>bias</a:t>
            </a:r>
            <a:r>
              <a:rPr lang="de-DE" kern="0" dirty="0" smtClean="0"/>
              <a:t> </a:t>
            </a:r>
            <a:r>
              <a:rPr lang="de-DE" kern="0" dirty="0" err="1" smtClean="0"/>
              <a:t>ramps</a:t>
            </a:r>
            <a:r>
              <a:rPr lang="de-DE" kern="0" dirty="0" smtClean="0"/>
              <a:t>):</a:t>
            </a:r>
            <a:br>
              <a:rPr lang="de-DE" kern="0" dirty="0" smtClean="0"/>
            </a:br>
            <a:r>
              <a:rPr lang="de-DE" kern="0" dirty="0" err="1" smtClean="0"/>
              <a:t>Deviations</a:t>
            </a:r>
            <a:r>
              <a:rPr lang="de-DE" kern="0" dirty="0" smtClean="0"/>
              <a:t> </a:t>
            </a:r>
            <a:r>
              <a:rPr lang="de-DE" kern="0" dirty="0" err="1" smtClean="0"/>
              <a:t>below</a:t>
            </a:r>
            <a:r>
              <a:rPr lang="de-DE" kern="0" dirty="0" smtClean="0"/>
              <a:t> -0.2%</a:t>
            </a:r>
            <a:endParaRPr lang="de-DE" b="1" kern="0" dirty="0" smtClean="0">
              <a:solidFill>
                <a:srgbClr val="FF0000"/>
              </a:solidFill>
            </a:endParaRPr>
          </a:p>
          <a:p>
            <a:r>
              <a:rPr lang="de-DE" kern="0" dirty="0" err="1" smtClean="0"/>
              <a:t>Simplification</a:t>
            </a:r>
            <a:r>
              <a:rPr lang="de-DE" kern="0" dirty="0" smtClean="0"/>
              <a:t> 2 (White </a:t>
            </a:r>
            <a:r>
              <a:rPr lang="de-DE" kern="0" dirty="0" err="1" smtClean="0"/>
              <a:t>bias</a:t>
            </a:r>
            <a:r>
              <a:rPr lang="de-DE" kern="0" dirty="0" smtClean="0"/>
              <a:t> </a:t>
            </a:r>
            <a:r>
              <a:rPr lang="de-DE" kern="0" dirty="0" err="1" smtClean="0"/>
              <a:t>ramp</a:t>
            </a:r>
            <a:r>
              <a:rPr lang="de-DE" kern="0" dirty="0" smtClean="0"/>
              <a:t>):</a:t>
            </a:r>
            <a:br>
              <a:rPr lang="de-DE" kern="0" dirty="0" smtClean="0"/>
            </a:br>
            <a:r>
              <a:rPr lang="de-DE" kern="0" dirty="0" err="1" smtClean="0"/>
              <a:t>Deviations</a:t>
            </a:r>
            <a:r>
              <a:rPr lang="de-DE" kern="0" dirty="0" smtClean="0"/>
              <a:t> </a:t>
            </a:r>
            <a:r>
              <a:rPr lang="de-DE" kern="0" dirty="0" err="1" smtClean="0"/>
              <a:t>below</a:t>
            </a:r>
            <a:r>
              <a:rPr lang="de-DE" kern="0" dirty="0" smtClean="0"/>
              <a:t> -1%</a:t>
            </a:r>
          </a:p>
          <a:p>
            <a:r>
              <a:rPr lang="de-DE" kern="0" dirty="0" err="1" smtClean="0"/>
              <a:t>Simplification</a:t>
            </a:r>
            <a:r>
              <a:rPr lang="de-DE" kern="0" dirty="0" smtClean="0"/>
              <a:t> 3 (30% </a:t>
            </a:r>
            <a:r>
              <a:rPr lang="de-DE" kern="0" dirty="0" err="1" smtClean="0"/>
              <a:t>bias</a:t>
            </a:r>
            <a:r>
              <a:rPr lang="de-DE" kern="0" dirty="0" smtClean="0"/>
              <a:t>):</a:t>
            </a:r>
            <a:br>
              <a:rPr lang="de-DE" kern="0" dirty="0" smtClean="0"/>
            </a:br>
            <a:r>
              <a:rPr lang="de-DE" kern="0" dirty="0" err="1" smtClean="0"/>
              <a:t>Deviations</a:t>
            </a:r>
            <a:r>
              <a:rPr lang="de-DE" kern="0" dirty="0" smtClean="0"/>
              <a:t> </a:t>
            </a:r>
            <a:r>
              <a:rPr lang="de-DE" kern="0" dirty="0" err="1" smtClean="0"/>
              <a:t>below</a:t>
            </a:r>
            <a:r>
              <a:rPr lang="de-DE" kern="0" dirty="0" smtClean="0"/>
              <a:t> -1%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11049"/>
          <a:stretch/>
        </p:blipFill>
        <p:spPr>
          <a:xfrm>
            <a:off x="1306829" y="3984502"/>
            <a:ext cx="3001992" cy="276914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t="9134"/>
          <a:stretch/>
        </p:blipFill>
        <p:spPr>
          <a:xfrm>
            <a:off x="1378633" y="1078415"/>
            <a:ext cx="2930188" cy="282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75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737754" y="1268412"/>
            <a:ext cx="8444346" cy="54025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Analysis of non-linear c-Si solar cell (simulation and measurement).</a:t>
            </a:r>
          </a:p>
          <a:p>
            <a:r>
              <a:rPr lang="en-US" kern="0" dirty="0" smtClean="0"/>
              <a:t>Deviations below 5% were determined from solar cell device simulations for all approximations.</a:t>
            </a:r>
          </a:p>
          <a:p>
            <a:endParaRPr lang="en-US" kern="0" dirty="0" smtClean="0"/>
          </a:p>
          <a:p>
            <a:r>
              <a:rPr lang="en-US" kern="0" dirty="0" smtClean="0"/>
              <a:t>Simplification 1 (Multicolor-</a:t>
            </a:r>
            <a:r>
              <a:rPr lang="en-US" kern="0" dirty="0" err="1" smtClean="0"/>
              <a:t>biasramps</a:t>
            </a:r>
            <a:r>
              <a:rPr lang="en-US" kern="0" dirty="0" smtClean="0"/>
              <a:t>) was the most robust approach (deviations below 1.3%).</a:t>
            </a:r>
          </a:p>
          <a:p>
            <a:r>
              <a:rPr lang="en-US" kern="0" dirty="0" smtClean="0"/>
              <a:t>Simplification 2 (White-</a:t>
            </a:r>
            <a:r>
              <a:rPr lang="en-US" kern="0" dirty="0" err="1" smtClean="0"/>
              <a:t>biasramp</a:t>
            </a:r>
            <a:r>
              <a:rPr lang="en-US" kern="0" dirty="0" smtClean="0"/>
              <a:t>) showed deviations below 4.6%.</a:t>
            </a:r>
          </a:p>
          <a:p>
            <a:r>
              <a:rPr lang="en-US" kern="0" dirty="0" smtClean="0"/>
              <a:t>Simplification 3 (30% bias) showed deviations below 3.9%.</a:t>
            </a:r>
          </a:p>
          <a:p>
            <a:endParaRPr lang="en-US" kern="0" dirty="0" smtClean="0"/>
          </a:p>
          <a:p>
            <a:r>
              <a:rPr lang="en-US" kern="0" dirty="0" smtClean="0"/>
              <a:t>For non-linear solar cells: Use the complete DSR procedure if possible.</a:t>
            </a:r>
          </a:p>
          <a:p>
            <a:r>
              <a:rPr lang="en-US" kern="0" dirty="0" smtClean="0"/>
              <a:t>If a simplification is required, use the multicolor-</a:t>
            </a:r>
            <a:r>
              <a:rPr lang="en-US" kern="0" dirty="0" err="1" smtClean="0"/>
              <a:t>biasramps</a:t>
            </a:r>
            <a:r>
              <a:rPr lang="en-US" kern="0" dirty="0" smtClean="0"/>
              <a:t> approach if possible.</a:t>
            </a:r>
          </a:p>
          <a:p>
            <a:endParaRPr lang="en-US" kern="0" dirty="0" smtClean="0"/>
          </a:p>
          <a:p>
            <a:pPr marL="0" indent="0">
              <a:buNone/>
            </a:pPr>
            <a:r>
              <a:rPr lang="en-US" kern="0" dirty="0" smtClean="0"/>
              <a:t>Thank you for </a:t>
            </a:r>
            <a:r>
              <a:rPr lang="en-US" kern="0" smtClean="0"/>
              <a:t>your attention!</a:t>
            </a:r>
            <a:endParaRPr lang="en-US" kern="0" dirty="0" smtClean="0"/>
          </a:p>
          <a:p>
            <a:pPr marL="0" indent="0">
              <a:buNone/>
            </a:pP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8305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Bias light </a:t>
            </a:r>
            <a:r>
              <a:rPr lang="de-DE" dirty="0" err="1" smtClean="0"/>
              <a:t>intensities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549" y="1152525"/>
            <a:ext cx="4400520" cy="55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63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DSR </a:t>
            </a:r>
            <a:r>
              <a:rPr lang="de-DE" dirty="0" err="1" smtClean="0"/>
              <a:t>system</a:t>
            </a:r>
            <a:r>
              <a:rPr lang="de-DE" dirty="0" smtClean="0"/>
              <a:t> at ISFH </a:t>
            </a:r>
            <a:r>
              <a:rPr lang="de-DE" dirty="0" err="1" smtClean="0"/>
              <a:t>CalTeC</a:t>
            </a:r>
            <a:endParaRPr lang="de-DE" dirty="0"/>
          </a:p>
        </p:txBody>
      </p:sp>
      <p:pic>
        <p:nvPicPr>
          <p:cNvPr id="4099" name="Picture 3" descr="D:\Daten_David_Hinken\ISFH\Zeichnungen\2016\2016-06 Zeichnung DSR Messplatz 16b\TD_DSR-Messplatz-Prinzipskizze_16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386778"/>
            <a:ext cx="5772149" cy="365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5"/>
          <p:cNvSpPr txBox="1">
            <a:spLocks/>
          </p:cNvSpPr>
          <p:nvPr/>
        </p:nvSpPr>
        <p:spPr>
          <a:xfrm>
            <a:off x="6076950" y="1624903"/>
            <a:ext cx="3829050" cy="50521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kern="0" dirty="0" err="1" smtClean="0"/>
              <a:t>Grating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monochromator</a:t>
            </a:r>
            <a:r>
              <a:rPr lang="de-DE" sz="1600" kern="0" dirty="0" smtClean="0"/>
              <a:t>:</a:t>
            </a:r>
            <a:br>
              <a:rPr lang="de-DE" sz="1600" kern="0" dirty="0" smtClean="0"/>
            </a:br>
            <a:r>
              <a:rPr lang="de-DE" sz="1600" kern="0" dirty="0" smtClean="0"/>
              <a:t>280 </a:t>
            </a:r>
            <a:r>
              <a:rPr lang="de-DE" sz="1600" kern="0" dirty="0" err="1" smtClean="0"/>
              <a:t>to</a:t>
            </a:r>
            <a:r>
              <a:rPr lang="de-DE" sz="1600" kern="0" dirty="0" smtClean="0"/>
              <a:t> 1200nm in 10nm </a:t>
            </a:r>
            <a:r>
              <a:rPr lang="de-DE" sz="1600" kern="0" dirty="0" err="1" smtClean="0"/>
              <a:t>steps</a:t>
            </a:r>
            <a:endParaRPr lang="de-DE" sz="1600" kern="0" dirty="0" smtClean="0"/>
          </a:p>
          <a:p>
            <a:r>
              <a:rPr lang="de-DE" sz="1600" kern="0" dirty="0" smtClean="0"/>
              <a:t>48 </a:t>
            </a:r>
            <a:r>
              <a:rPr lang="de-DE" sz="1600" kern="0" dirty="0" err="1" smtClean="0"/>
              <a:t>bias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lamps</a:t>
            </a:r>
            <a:r>
              <a:rPr lang="de-DE" sz="1600" kern="0" dirty="0" smtClean="0"/>
              <a:t>, </a:t>
            </a:r>
            <a:r>
              <a:rPr lang="de-DE" sz="1600" kern="0" dirty="0" err="1" smtClean="0"/>
              <a:t>bias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current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up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to</a:t>
            </a:r>
            <a:r>
              <a:rPr lang="de-DE" sz="1600" kern="0" dirty="0" smtClean="0"/>
              <a:t> 14A </a:t>
            </a:r>
            <a:r>
              <a:rPr lang="de-DE" sz="1600" kern="0" dirty="0" err="1" smtClean="0"/>
              <a:t>for</a:t>
            </a:r>
            <a:r>
              <a:rPr lang="de-DE" sz="1600" kern="0" dirty="0" smtClean="0"/>
              <a:t> large-area solar </a:t>
            </a:r>
            <a:r>
              <a:rPr lang="de-DE" sz="1600" kern="0" dirty="0" err="1" smtClean="0"/>
              <a:t>cells</a:t>
            </a:r>
            <a:endParaRPr lang="de-DE" sz="1600" kern="0" dirty="0" smtClean="0"/>
          </a:p>
          <a:p>
            <a:r>
              <a:rPr lang="de-DE" sz="1600" kern="0" dirty="0" err="1" smtClean="0"/>
              <a:t>Three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transimpedance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amplifiers</a:t>
            </a:r>
            <a:r>
              <a:rPr lang="de-DE" sz="1600" kern="0" dirty="0" smtClean="0"/>
              <a:t> (</a:t>
            </a:r>
            <a:r>
              <a:rPr lang="de-DE" sz="1600" kern="0" dirty="0" err="1" smtClean="0"/>
              <a:t>small</a:t>
            </a:r>
            <a:r>
              <a:rPr lang="de-DE" sz="1600" kern="0" dirty="0" smtClean="0"/>
              <a:t>: 250mA, large: 14A, </a:t>
            </a:r>
            <a:r>
              <a:rPr lang="de-DE" sz="1600" kern="0" dirty="0" err="1" smtClean="0"/>
              <a:t>V</a:t>
            </a:r>
            <a:r>
              <a:rPr lang="de-DE" sz="1600" kern="0" baseline="-25000" dirty="0" err="1" smtClean="0"/>
              <a:t>mon</a:t>
            </a:r>
            <a:r>
              <a:rPr lang="de-DE" sz="1600" kern="0" dirty="0" smtClean="0"/>
              <a:t>)</a:t>
            </a:r>
          </a:p>
          <a:p>
            <a:r>
              <a:rPr lang="de-DE" sz="1600" kern="0" dirty="0" err="1" smtClean="0"/>
              <a:t>Two</a:t>
            </a:r>
            <a:r>
              <a:rPr lang="de-DE" sz="1600" kern="0" dirty="0" smtClean="0"/>
              <a:t> light </a:t>
            </a:r>
            <a:r>
              <a:rPr lang="de-DE" sz="1600" kern="0" dirty="0" err="1" smtClean="0"/>
              <a:t>fields</a:t>
            </a:r>
            <a:r>
              <a:rPr lang="de-DE" sz="1600" kern="0" dirty="0" smtClean="0"/>
              <a:t>:</a:t>
            </a:r>
            <a:r>
              <a:rPr lang="de-DE" sz="1600" kern="0" dirty="0"/>
              <a:t/>
            </a:r>
            <a:br>
              <a:rPr lang="de-DE" sz="1600" kern="0" dirty="0"/>
            </a:br>
            <a:r>
              <a:rPr lang="de-DE" sz="1600" kern="0" dirty="0"/>
              <a:t>50x50mm² </a:t>
            </a:r>
            <a:r>
              <a:rPr lang="de-DE" sz="1600" kern="0" dirty="0" err="1" smtClean="0"/>
              <a:t>and</a:t>
            </a:r>
            <a:r>
              <a:rPr lang="de-DE" sz="1600" kern="0" dirty="0" smtClean="0"/>
              <a:t> 160x160mm²</a:t>
            </a:r>
          </a:p>
          <a:p>
            <a:r>
              <a:rPr lang="de-DE" sz="1600" kern="0" dirty="0" err="1" smtClean="0"/>
              <a:t>Motorized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axis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for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reference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and</a:t>
            </a:r>
            <a:r>
              <a:rPr lang="de-DE" sz="1600" kern="0" dirty="0" smtClean="0"/>
              <a:t> sample </a:t>
            </a:r>
            <a:r>
              <a:rPr lang="de-DE" sz="1600" kern="0" dirty="0" err="1" smtClean="0"/>
              <a:t>cells</a:t>
            </a:r>
            <a:endParaRPr lang="de-DE" sz="1600" kern="0" dirty="0" smtClean="0"/>
          </a:p>
          <a:p>
            <a:r>
              <a:rPr lang="de-DE" sz="1600" kern="0" dirty="0" smtClean="0"/>
              <a:t>Sample </a:t>
            </a:r>
            <a:r>
              <a:rPr lang="de-DE" sz="1600" kern="0" dirty="0" err="1" smtClean="0"/>
              <a:t>Temperatures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from</a:t>
            </a:r>
            <a:r>
              <a:rPr lang="de-DE" sz="1600" kern="0" dirty="0" smtClean="0"/>
              <a:t> 20 </a:t>
            </a:r>
            <a:r>
              <a:rPr lang="de-DE" sz="1600" kern="0" dirty="0" err="1" smtClean="0"/>
              <a:t>to</a:t>
            </a:r>
            <a:r>
              <a:rPr lang="de-DE" sz="1600" kern="0" dirty="0" smtClean="0"/>
              <a:t> 40°C (</a:t>
            </a:r>
            <a:r>
              <a:rPr lang="de-DE" sz="1600" kern="0" dirty="0" err="1" smtClean="0"/>
              <a:t>determination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of</a:t>
            </a:r>
            <a:r>
              <a:rPr lang="de-DE" sz="1600" kern="0" dirty="0" smtClean="0"/>
              <a:t> TC)</a:t>
            </a:r>
          </a:p>
          <a:p>
            <a:r>
              <a:rPr lang="de-DE" sz="1600" kern="0" dirty="0" smtClean="0"/>
              <a:t>ISO 17025 </a:t>
            </a:r>
            <a:r>
              <a:rPr lang="de-DE" sz="1600" kern="0" dirty="0" err="1" smtClean="0"/>
              <a:t>accredited</a:t>
            </a:r>
            <a:r>
              <a:rPr lang="de-DE" sz="1600" kern="0" dirty="0"/>
              <a:t> </a:t>
            </a:r>
            <a:r>
              <a:rPr lang="de-DE" sz="1600" kern="0" dirty="0" err="1"/>
              <a:t>by</a:t>
            </a:r>
            <a:r>
              <a:rPr lang="de-DE" sz="1600" kern="0" dirty="0"/>
              <a:t> </a:t>
            </a:r>
            <a:r>
              <a:rPr lang="de-DE" sz="1600" kern="0" dirty="0" err="1"/>
              <a:t>DAkkS</a:t>
            </a:r>
            <a:r>
              <a:rPr lang="de-DE" sz="1600" kern="0" dirty="0"/>
              <a:t> </a:t>
            </a:r>
            <a:r>
              <a:rPr lang="de-DE" sz="1600" kern="0" dirty="0" err="1"/>
              <a:t>since</a:t>
            </a:r>
            <a:r>
              <a:rPr lang="de-DE" sz="1600" kern="0" dirty="0"/>
              <a:t> </a:t>
            </a:r>
            <a:r>
              <a:rPr lang="de-DE" sz="1600" kern="0" dirty="0" smtClean="0"/>
              <a:t>2016</a:t>
            </a:r>
          </a:p>
          <a:p>
            <a:endParaRPr lang="de-DE" sz="1600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5192644"/>
            <a:ext cx="2986087" cy="116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5372065"/>
            <a:ext cx="16859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569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procedure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Calibration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monochromatic</a:t>
            </a:r>
            <a:r>
              <a:rPr lang="de-DE" dirty="0" smtClean="0"/>
              <a:t> light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bias</a:t>
            </a:r>
            <a:r>
              <a:rPr lang="de-DE" dirty="0" smtClean="0"/>
              <a:t> light (</a:t>
            </a:r>
            <a:r>
              <a:rPr lang="de-DE" dirty="0" err="1" smtClean="0"/>
              <a:t>E</a:t>
            </a:r>
            <a:r>
              <a:rPr lang="de-DE" baseline="-25000" dirty="0" err="1" smtClean="0"/>
              <a:t>bias</a:t>
            </a:r>
            <a:r>
              <a:rPr lang="de-DE" dirty="0" smtClean="0"/>
              <a:t>) </a:t>
            </a:r>
            <a:r>
              <a:rPr lang="de-DE" dirty="0" err="1" smtClean="0"/>
              <a:t>using</a:t>
            </a:r>
            <a:r>
              <a:rPr lang="de-DE" dirty="0" smtClean="0"/>
              <a:t> a WPVS </a:t>
            </a:r>
            <a:r>
              <a:rPr lang="de-DE" dirty="0" err="1" smtClean="0"/>
              <a:t>reference</a:t>
            </a:r>
            <a:r>
              <a:rPr lang="de-DE" dirty="0" smtClean="0"/>
              <a:t> solar </a:t>
            </a:r>
            <a:r>
              <a:rPr lang="de-DE" dirty="0" err="1" smtClean="0"/>
              <a:t>cell</a:t>
            </a:r>
            <a:endParaRPr lang="de-DE" dirty="0" smtClean="0"/>
          </a:p>
          <a:p>
            <a:r>
              <a:rPr lang="de-DE" dirty="0" smtClean="0"/>
              <a:t>DSR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at </a:t>
            </a:r>
            <a:r>
              <a:rPr lang="de-DE" dirty="0" err="1" smtClean="0"/>
              <a:t>various</a:t>
            </a:r>
            <a:r>
              <a:rPr lang="de-DE" dirty="0" smtClean="0"/>
              <a:t> (</a:t>
            </a:r>
            <a:r>
              <a:rPr lang="de-DE" dirty="0" err="1" smtClean="0"/>
              <a:t>usually</a:t>
            </a:r>
            <a:r>
              <a:rPr lang="de-DE" dirty="0" smtClean="0"/>
              <a:t> 8)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10, 100, 200, 400, 600, 800, 1000 </a:t>
            </a:r>
            <a:r>
              <a:rPr lang="de-DE" dirty="0" err="1" smtClean="0"/>
              <a:t>and</a:t>
            </a:r>
            <a:r>
              <a:rPr lang="de-DE" dirty="0" smtClean="0"/>
              <a:t> 1100 W/m²</a:t>
            </a:r>
          </a:p>
          <a:p>
            <a:r>
              <a:rPr lang="de-DE" dirty="0" smtClean="0"/>
              <a:t>Integration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 smtClean="0"/>
              <a:t>E</a:t>
            </a:r>
            <a:r>
              <a:rPr lang="de-DE" baseline="-25000" dirty="0" err="1" smtClean="0"/>
              <a:t>bias</a:t>
            </a:r>
            <a:endParaRPr lang="de-DE" dirty="0" smtClean="0"/>
          </a:p>
          <a:p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relative </a:t>
            </a:r>
            <a:r>
              <a:rPr lang="de-DE" dirty="0" err="1" smtClean="0"/>
              <a:t>sstc-curves</a:t>
            </a:r>
            <a:r>
              <a:rPr lang="de-DE" dirty="0" smtClean="0"/>
              <a:t>, </a:t>
            </a:r>
            <a:r>
              <a:rPr lang="de-DE" dirty="0" err="1" smtClean="0"/>
              <a:t>s</a:t>
            </a:r>
            <a:r>
              <a:rPr lang="de-DE" baseline="-25000" dirty="0" err="1" smtClean="0"/>
              <a:t>stc.rel</a:t>
            </a:r>
            <a:r>
              <a:rPr lang="de-DE" dirty="0" smtClean="0"/>
              <a:t>(</a:t>
            </a:r>
            <a:r>
              <a:rPr lang="de-DE" dirty="0" smtClean="0">
                <a:latin typeface="Symbol" panose="05050102010706020507" pitchFamily="18" charset="2"/>
              </a:rPr>
              <a:t>l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mismatch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endParaRPr lang="de-DE" dirty="0" smtClean="0"/>
          </a:p>
          <a:p>
            <a:r>
              <a:rPr lang="de-DE" dirty="0" smtClean="0"/>
              <a:t>Determination </a:t>
            </a:r>
            <a:r>
              <a:rPr lang="de-DE" dirty="0" err="1" smtClean="0"/>
              <a:t>of</a:t>
            </a:r>
            <a:r>
              <a:rPr lang="de-DE" dirty="0" smtClean="0"/>
              <a:t> I</a:t>
            </a:r>
            <a:r>
              <a:rPr lang="de-DE" baseline="-25000" dirty="0" smtClean="0"/>
              <a:t>STC</a:t>
            </a:r>
            <a:r>
              <a:rPr lang="de-DE" dirty="0" smtClean="0"/>
              <a:t> at </a:t>
            </a:r>
            <a:r>
              <a:rPr lang="de-DE" dirty="0" err="1" smtClean="0"/>
              <a:t>sun</a:t>
            </a:r>
            <a:r>
              <a:rPr lang="de-DE" dirty="0" smtClean="0"/>
              <a:t> </a:t>
            </a:r>
            <a:r>
              <a:rPr lang="de-DE" dirty="0" err="1" smtClean="0"/>
              <a:t>simulator</a:t>
            </a:r>
            <a:endParaRPr lang="de-DE" dirty="0" smtClean="0"/>
          </a:p>
          <a:p>
            <a:r>
              <a:rPr lang="de-DE" dirty="0" err="1" smtClean="0"/>
              <a:t>Scaling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DSR </a:t>
            </a:r>
            <a:r>
              <a:rPr lang="de-DE" dirty="0" err="1" smtClean="0"/>
              <a:t>curves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baseline="-25000" dirty="0" err="1"/>
              <a:t>stc.rel</a:t>
            </a:r>
            <a:r>
              <a:rPr lang="de-DE" dirty="0"/>
              <a:t>(</a:t>
            </a:r>
            <a:r>
              <a:rPr lang="de-DE" dirty="0">
                <a:latin typeface="Symbol" panose="05050102010706020507" pitchFamily="18" charset="2"/>
              </a:rPr>
              <a:t>l</a:t>
            </a:r>
            <a:r>
              <a:rPr lang="de-DE" dirty="0" smtClean="0"/>
              <a:t>) </a:t>
            </a:r>
            <a:r>
              <a:rPr lang="de-DE" dirty="0" err="1" smtClean="0"/>
              <a:t>using</a:t>
            </a:r>
            <a:r>
              <a:rPr lang="de-DE" dirty="0" smtClean="0"/>
              <a:t> I</a:t>
            </a:r>
            <a:r>
              <a:rPr lang="de-DE" baseline="-25000" dirty="0" smtClean="0"/>
              <a:t>STC</a:t>
            </a:r>
            <a:endParaRPr lang="de-DE" dirty="0" smtClean="0"/>
          </a:p>
          <a:p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PTB </a:t>
            </a:r>
            <a:r>
              <a:rPr lang="de-DE" dirty="0" err="1" smtClean="0"/>
              <a:t>approach</a:t>
            </a:r>
            <a:r>
              <a:rPr lang="de-DE" dirty="0" smtClean="0"/>
              <a:t> (</a:t>
            </a:r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I. Kröger): Integration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carried</a:t>
            </a:r>
            <a:r>
              <a:rPr lang="de-DE" dirty="0" smtClean="0"/>
              <a:t> out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I</a:t>
            </a:r>
            <a:r>
              <a:rPr lang="de-DE" baseline="-25000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relative (</a:t>
            </a:r>
            <a:r>
              <a:rPr lang="de-DE" dirty="0" err="1" smtClean="0"/>
              <a:t>unscaled</a:t>
            </a:r>
            <a:r>
              <a:rPr lang="de-DE" dirty="0" smtClean="0"/>
              <a:t>) DSR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49314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uncertainty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6859" y="1279752"/>
            <a:ext cx="9193742" cy="625820"/>
          </a:xfrm>
        </p:spPr>
        <p:txBody>
          <a:bodyPr/>
          <a:lstStyle/>
          <a:p>
            <a:r>
              <a:rPr lang="de-DE" dirty="0" smtClean="0"/>
              <a:t>Monte-Carlo </a:t>
            </a: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12 </a:t>
            </a: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79395" y="2603484"/>
            <a:ext cx="8802410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f</a:t>
            </a:r>
            <a:r>
              <a:rPr lang="de-DE" baseline="-25000" dirty="0" err="1" smtClean="0"/>
              <a:t>dist</a:t>
            </a:r>
            <a:r>
              <a:rPr lang="de-DE" dirty="0" smtClean="0"/>
              <a:t>:	Height-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DUT</a:t>
            </a:r>
          </a:p>
          <a:p>
            <a:r>
              <a:rPr lang="de-DE" dirty="0" err="1" smtClean="0"/>
              <a:t>f</a:t>
            </a:r>
            <a:r>
              <a:rPr lang="de-DE" baseline="-25000" dirty="0" err="1" smtClean="0"/>
              <a:t>wlshift</a:t>
            </a:r>
            <a:r>
              <a:rPr lang="de-DE" dirty="0" smtClean="0"/>
              <a:t>:	Deviation </a:t>
            </a:r>
            <a:r>
              <a:rPr lang="de-DE" dirty="0"/>
              <a:t>in </a:t>
            </a:r>
            <a:r>
              <a:rPr lang="de-DE" dirty="0" err="1"/>
              <a:t>wavelength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monochromatic</a:t>
            </a:r>
            <a:r>
              <a:rPr lang="de-DE" dirty="0"/>
              <a:t> light</a:t>
            </a:r>
          </a:p>
          <a:p>
            <a:r>
              <a:rPr lang="de-DE" dirty="0" err="1" smtClean="0"/>
              <a:t>f</a:t>
            </a:r>
            <a:r>
              <a:rPr lang="de-DE" baseline="-25000" dirty="0" err="1" smtClean="0"/>
              <a:t>bandwidth</a:t>
            </a:r>
            <a:r>
              <a:rPr lang="de-DE" dirty="0" smtClean="0"/>
              <a:t>:	</a:t>
            </a:r>
            <a:r>
              <a:rPr lang="de-DE" dirty="0" err="1" smtClean="0"/>
              <a:t>Bandwidth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monochromatic</a:t>
            </a:r>
            <a:r>
              <a:rPr lang="de-DE" dirty="0"/>
              <a:t> light</a:t>
            </a:r>
          </a:p>
          <a:p>
            <a:r>
              <a:rPr lang="de-DE" dirty="0" err="1" smtClean="0"/>
              <a:t>f</a:t>
            </a:r>
            <a:r>
              <a:rPr lang="de-DE" baseline="-25000" dirty="0" err="1" smtClean="0"/>
              <a:t>TRef</a:t>
            </a:r>
            <a:r>
              <a:rPr lang="de-DE" dirty="0" smtClean="0"/>
              <a:t>:	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25°C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reference</a:t>
            </a:r>
            <a:endParaRPr lang="de-DE" dirty="0" smtClean="0"/>
          </a:p>
          <a:p>
            <a:r>
              <a:rPr lang="de-DE" dirty="0" err="1" smtClean="0"/>
              <a:t>f</a:t>
            </a:r>
            <a:r>
              <a:rPr lang="de-DE" baseline="-25000" dirty="0" err="1" smtClean="0"/>
              <a:t>TDUT</a:t>
            </a:r>
            <a:r>
              <a:rPr lang="de-DE" dirty="0" smtClean="0"/>
              <a:t>:	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25°C </a:t>
            </a:r>
            <a:r>
              <a:rPr lang="de-DE" dirty="0" err="1" smtClean="0"/>
              <a:t>of</a:t>
            </a:r>
            <a:r>
              <a:rPr lang="de-DE" dirty="0" smtClean="0"/>
              <a:t> DUT</a:t>
            </a:r>
          </a:p>
          <a:p>
            <a:r>
              <a:rPr lang="de-DE" dirty="0" err="1" smtClean="0"/>
              <a:t>f</a:t>
            </a:r>
            <a:r>
              <a:rPr lang="de-DE" baseline="-25000" dirty="0" err="1" smtClean="0"/>
              <a:t>cellinhom</a:t>
            </a:r>
            <a:r>
              <a:rPr lang="de-DE" dirty="0" smtClean="0"/>
              <a:t>:	Impact </a:t>
            </a:r>
            <a:r>
              <a:rPr lang="de-DE" dirty="0" err="1" smtClean="0"/>
              <a:t>of</a:t>
            </a:r>
            <a:r>
              <a:rPr lang="de-DE" dirty="0" smtClean="0"/>
              <a:t> light </a:t>
            </a:r>
            <a:r>
              <a:rPr lang="de-DE" dirty="0" err="1" smtClean="0"/>
              <a:t>inhomogeneity</a:t>
            </a:r>
            <a:r>
              <a:rPr lang="de-DE" dirty="0" smtClean="0"/>
              <a:t> on </a:t>
            </a:r>
            <a:r>
              <a:rPr lang="de-DE" dirty="0" err="1" smtClean="0"/>
              <a:t>cells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inhomogeneity</a:t>
            </a:r>
            <a:endParaRPr lang="de-DE" dirty="0" smtClean="0"/>
          </a:p>
          <a:p>
            <a:r>
              <a:rPr lang="de-DE" dirty="0" err="1" smtClean="0"/>
              <a:t>f</a:t>
            </a:r>
            <a:r>
              <a:rPr lang="de-DE" baseline="-25000" dirty="0" err="1" smtClean="0"/>
              <a:t>repRef</a:t>
            </a:r>
            <a:r>
              <a:rPr lang="de-DE" dirty="0" smtClean="0"/>
              <a:t>:	</a:t>
            </a:r>
            <a:r>
              <a:rPr lang="de-DE" dirty="0" err="1" smtClean="0"/>
              <a:t>Reproducibility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endParaRPr lang="de-DE" dirty="0" smtClean="0"/>
          </a:p>
          <a:p>
            <a:r>
              <a:rPr lang="de-DE" dirty="0" err="1" smtClean="0"/>
              <a:t>f</a:t>
            </a:r>
            <a:r>
              <a:rPr lang="de-DE" baseline="-25000" dirty="0" err="1" smtClean="0"/>
              <a:t>repDUT</a:t>
            </a:r>
            <a:r>
              <a:rPr lang="de-DE" dirty="0" smtClean="0"/>
              <a:t>:	</a:t>
            </a:r>
            <a:r>
              <a:rPr lang="de-DE" dirty="0" err="1" smtClean="0"/>
              <a:t>Reproducibility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DUT</a:t>
            </a:r>
          </a:p>
          <a:p>
            <a:r>
              <a:rPr lang="de-DE" dirty="0" err="1"/>
              <a:t>f</a:t>
            </a:r>
            <a:r>
              <a:rPr lang="de-DE" baseline="-25000" dirty="0" err="1"/>
              <a:t>scale</a:t>
            </a:r>
            <a:r>
              <a:rPr lang="de-DE" dirty="0"/>
              <a:t>:	</a:t>
            </a:r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Isc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IV </a:t>
            </a:r>
            <a:r>
              <a:rPr lang="de-DE" dirty="0" err="1"/>
              <a:t>measurement</a:t>
            </a:r>
            <a:endParaRPr lang="de-DE" dirty="0"/>
          </a:p>
          <a:p>
            <a:r>
              <a:rPr lang="de-DE" dirty="0" err="1"/>
              <a:t>f</a:t>
            </a:r>
            <a:r>
              <a:rPr lang="de-DE" baseline="-25000" dirty="0" err="1"/>
              <a:t>nonlin</a:t>
            </a:r>
            <a:r>
              <a:rPr lang="de-DE" dirty="0"/>
              <a:t>:	Non-</a:t>
            </a:r>
            <a:r>
              <a:rPr lang="de-DE" dirty="0" err="1"/>
              <a:t>linearity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transimpedance</a:t>
            </a:r>
            <a:r>
              <a:rPr lang="de-DE" dirty="0"/>
              <a:t> </a:t>
            </a:r>
            <a:r>
              <a:rPr lang="de-DE" dirty="0" err="1"/>
              <a:t>amplifier</a:t>
            </a:r>
            <a:endParaRPr lang="de-DE" dirty="0"/>
          </a:p>
          <a:p>
            <a:r>
              <a:rPr lang="de-DE" dirty="0" err="1" smtClean="0"/>
              <a:t>f</a:t>
            </a:r>
            <a:r>
              <a:rPr lang="de-DE" baseline="-25000" dirty="0" err="1" smtClean="0"/>
              <a:t>ref</a:t>
            </a:r>
            <a:r>
              <a:rPr lang="de-DE" dirty="0" smtClean="0"/>
              <a:t>:	</a:t>
            </a: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primary</a:t>
            </a:r>
            <a:r>
              <a:rPr lang="de-DE" dirty="0" smtClean="0"/>
              <a:t> normal</a:t>
            </a:r>
          </a:p>
          <a:p>
            <a:r>
              <a:rPr lang="de-DE" dirty="0" err="1" smtClean="0"/>
              <a:t>f</a:t>
            </a:r>
            <a:r>
              <a:rPr lang="de-DE" baseline="-25000" dirty="0" err="1" smtClean="0"/>
              <a:t>hom</a:t>
            </a:r>
            <a:r>
              <a:rPr lang="de-DE" dirty="0" smtClean="0"/>
              <a:t>:	</a:t>
            </a:r>
            <a:r>
              <a:rPr lang="de-DE" dirty="0" err="1" smtClean="0"/>
              <a:t>Reproducibility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inhomogeneity</a:t>
            </a:r>
            <a:r>
              <a:rPr lang="de-DE" dirty="0"/>
              <a:t> </a:t>
            </a:r>
            <a:r>
              <a:rPr lang="de-DE" dirty="0" err="1" smtClean="0"/>
              <a:t>correction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897622"/>
              </p:ext>
            </p:extLst>
          </p:nvPr>
        </p:nvGraphicFramePr>
        <p:xfrm>
          <a:off x="409575" y="1839913"/>
          <a:ext cx="89963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Equation" r:id="rId3" imgW="4889160" imgH="241200" progId="Equation.DSMT4">
                  <p:embed/>
                </p:oleObj>
              </mc:Choice>
              <mc:Fallback>
                <p:oleObj name="Equation" r:id="rId3" imgW="4889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839913"/>
                        <a:ext cx="8996363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702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PTB:</a:t>
            </a:r>
            <a:br>
              <a:rPr lang="de-DE" dirty="0" smtClean="0"/>
            </a:br>
            <a:r>
              <a:rPr lang="de-DE" dirty="0" smtClean="0"/>
              <a:t>WPVS </a:t>
            </a:r>
            <a:r>
              <a:rPr lang="de-DE" dirty="0" err="1" smtClean="0"/>
              <a:t>reference</a:t>
            </a:r>
            <a:r>
              <a:rPr lang="de-DE" dirty="0" smtClean="0"/>
              <a:t> solar </a:t>
            </a:r>
            <a:r>
              <a:rPr lang="de-DE" dirty="0" err="1" smtClean="0"/>
              <a:t>cell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096001" y="1600200"/>
            <a:ext cx="3648074" cy="4525963"/>
          </a:xfrm>
        </p:spPr>
        <p:txBody>
          <a:bodyPr/>
          <a:lstStyle/>
          <a:p>
            <a:r>
              <a:rPr lang="de-DE" dirty="0" smtClean="0"/>
              <a:t>WPVS </a:t>
            </a:r>
            <a:r>
              <a:rPr lang="de-DE" dirty="0" err="1" smtClean="0"/>
              <a:t>reference</a:t>
            </a:r>
            <a:r>
              <a:rPr lang="de-DE" dirty="0" smtClean="0"/>
              <a:t> solar </a:t>
            </a:r>
            <a:r>
              <a:rPr lang="de-DE" dirty="0" err="1" smtClean="0"/>
              <a:t>cell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Fixed </a:t>
            </a:r>
            <a:r>
              <a:rPr lang="de-DE" dirty="0" err="1"/>
              <a:t>bias</a:t>
            </a:r>
            <a:r>
              <a:rPr lang="de-DE" dirty="0"/>
              <a:t> </a:t>
            </a:r>
            <a:r>
              <a:rPr lang="de-DE" dirty="0" err="1" smtClean="0"/>
              <a:t>intensity</a:t>
            </a:r>
            <a:r>
              <a:rPr lang="de-DE" dirty="0" smtClean="0"/>
              <a:t>/</a:t>
            </a:r>
            <a:r>
              <a:rPr lang="de-DE" dirty="0" err="1" smtClean="0"/>
              <a:t>current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Curves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PTB (</a:t>
            </a:r>
            <a:r>
              <a:rPr lang="de-DE" dirty="0" err="1" smtClean="0"/>
              <a:t>black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ISFH-</a:t>
            </a:r>
            <a:r>
              <a:rPr lang="de-DE" dirty="0" err="1" smtClean="0"/>
              <a:t>CalTeC</a:t>
            </a:r>
            <a:r>
              <a:rPr lang="de-DE" dirty="0" smtClean="0"/>
              <a:t> (</a:t>
            </a:r>
            <a:r>
              <a:rPr lang="de-DE" dirty="0" err="1" smtClean="0"/>
              <a:t>red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En</a:t>
            </a:r>
            <a:r>
              <a:rPr lang="de-DE" baseline="-25000" dirty="0" err="1" smtClean="0"/>
              <a:t>avg</a:t>
            </a:r>
            <a:r>
              <a:rPr lang="de-DE" baseline="-25000" dirty="0" smtClean="0"/>
              <a:t> </a:t>
            </a:r>
            <a:r>
              <a:rPr lang="de-DE" dirty="0" smtClean="0"/>
              <a:t>= 0.1</a:t>
            </a:r>
            <a:endParaRPr lang="de-DE" baseline="-250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9" y="1268412"/>
            <a:ext cx="5431560" cy="519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257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Solar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 Standards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409575" y="1403818"/>
            <a:ext cx="9229520" cy="409120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47202" y="5495025"/>
            <a:ext cx="4277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F. </a:t>
            </a:r>
            <a:r>
              <a:rPr lang="de-DE" sz="1000" dirty="0" err="1" smtClean="0"/>
              <a:t>D‘Amore</a:t>
            </a:r>
            <a:r>
              <a:rPr lang="de-DE" sz="1000" dirty="0" smtClean="0"/>
              <a:t>, </a:t>
            </a:r>
            <a:r>
              <a:rPr lang="de-DE" sz="1000" i="1" dirty="0" smtClean="0"/>
              <a:t>Solar </a:t>
            </a:r>
            <a:r>
              <a:rPr lang="de-DE" sz="1000" i="1" dirty="0" err="1" smtClean="0"/>
              <a:t>standards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and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certification</a:t>
            </a:r>
            <a:r>
              <a:rPr lang="de-DE" sz="1000" dirty="0" smtClean="0"/>
              <a:t>, </a:t>
            </a:r>
            <a:r>
              <a:rPr lang="de-DE" sz="1000" dirty="0" smtClean="0">
                <a:hlinkClick r:id="rId3"/>
              </a:rPr>
              <a:t>www.med-desire.eu</a:t>
            </a:r>
            <a:r>
              <a:rPr lang="de-DE" sz="1000" dirty="0" smtClean="0"/>
              <a:t>, 2015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0467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IEC 60904-8 Ed. 3.0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409575" y="1403818"/>
            <a:ext cx="9229520" cy="409120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47202" y="5495025"/>
            <a:ext cx="4277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F. </a:t>
            </a:r>
            <a:r>
              <a:rPr lang="de-DE" sz="1000" dirty="0" err="1" smtClean="0"/>
              <a:t>D‘Amore</a:t>
            </a:r>
            <a:r>
              <a:rPr lang="de-DE" sz="1000" dirty="0" smtClean="0"/>
              <a:t>, </a:t>
            </a:r>
            <a:r>
              <a:rPr lang="de-DE" sz="1000" i="1" dirty="0" smtClean="0"/>
              <a:t>Solar </a:t>
            </a:r>
            <a:r>
              <a:rPr lang="de-DE" sz="1000" i="1" dirty="0" err="1" smtClean="0"/>
              <a:t>standards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and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certification</a:t>
            </a:r>
            <a:r>
              <a:rPr lang="de-DE" sz="1000" dirty="0" smtClean="0"/>
              <a:t>, </a:t>
            </a:r>
            <a:r>
              <a:rPr lang="de-DE" sz="1000" dirty="0" smtClean="0">
                <a:hlinkClick r:id="rId3"/>
              </a:rPr>
              <a:t>www.med-desire.eu</a:t>
            </a:r>
            <a:r>
              <a:rPr lang="de-DE" sz="1000" dirty="0" smtClean="0"/>
              <a:t>, 2015</a:t>
            </a:r>
            <a:endParaRPr lang="de-DE" sz="1000" dirty="0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4078840" y="2198670"/>
            <a:ext cx="1140432" cy="3184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55" y="2622430"/>
            <a:ext cx="4863321" cy="40436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64613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IEC 60904-8 Ed. 3.0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409575" y="1403818"/>
            <a:ext cx="9229520" cy="409120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47202" y="5495025"/>
            <a:ext cx="4277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F. </a:t>
            </a:r>
            <a:r>
              <a:rPr lang="de-DE" sz="1000" dirty="0" err="1" smtClean="0"/>
              <a:t>D‘Amore</a:t>
            </a:r>
            <a:r>
              <a:rPr lang="de-DE" sz="1000" dirty="0" smtClean="0"/>
              <a:t>, </a:t>
            </a:r>
            <a:r>
              <a:rPr lang="de-DE" sz="1000" i="1" dirty="0" smtClean="0"/>
              <a:t>Solar </a:t>
            </a:r>
            <a:r>
              <a:rPr lang="de-DE" sz="1000" i="1" dirty="0" err="1" smtClean="0"/>
              <a:t>standards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and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certification</a:t>
            </a:r>
            <a:r>
              <a:rPr lang="de-DE" sz="1000" dirty="0" smtClean="0"/>
              <a:t>, </a:t>
            </a:r>
            <a:r>
              <a:rPr lang="de-DE" sz="1000" dirty="0" smtClean="0">
                <a:hlinkClick r:id="rId3"/>
              </a:rPr>
              <a:t>www.med-desire.eu</a:t>
            </a:r>
            <a:r>
              <a:rPr lang="de-DE" sz="1000" dirty="0" smtClean="0"/>
              <a:t>, 2015</a:t>
            </a:r>
            <a:endParaRPr lang="de-DE" sz="1000" dirty="0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4078840" y="2198670"/>
            <a:ext cx="1140432" cy="3184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55" y="2622430"/>
            <a:ext cx="4863321" cy="40436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Pfeil nach rechts 6"/>
          <p:cNvSpPr/>
          <p:nvPr/>
        </p:nvSpPr>
        <p:spPr bwMode="auto">
          <a:xfrm rot="10800000">
            <a:off x="4020035" y="6035455"/>
            <a:ext cx="603849" cy="33643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80227" y="5880504"/>
            <a:ext cx="236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Required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spectral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>
                <a:solidFill>
                  <a:srgbClr val="FF0000"/>
                </a:solidFill>
              </a:rPr>
              <a:t>mismatch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correction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75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IEC </a:t>
            </a:r>
            <a:r>
              <a:rPr lang="de-DE" dirty="0" smtClean="0"/>
              <a:t>60904-8 </a:t>
            </a:r>
            <a:r>
              <a:rPr lang="de-DE" dirty="0"/>
              <a:t>Ed. </a:t>
            </a:r>
            <a:r>
              <a:rPr lang="de-DE" dirty="0" smtClean="0"/>
              <a:t>3.0</a:t>
            </a:r>
            <a:br>
              <a:rPr lang="de-DE" dirty="0" smtClean="0"/>
            </a:b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>
                <a:sym typeface="Wingdings" panose="05000000000000000000" pitchFamily="2" charset="2"/>
              </a:rPr>
              <a:t>complete</a:t>
            </a:r>
            <a:r>
              <a:rPr lang="de-DE" sz="1800" dirty="0" smtClean="0">
                <a:sym typeface="Wingdings" panose="05000000000000000000" pitchFamily="2" charset="2"/>
              </a:rPr>
              <a:t> DSR </a:t>
            </a:r>
            <a:r>
              <a:rPr lang="de-DE" sz="1800" dirty="0" err="1" smtClean="0">
                <a:sym typeface="Wingdings" panose="05000000000000000000" pitchFamily="2" charset="2"/>
              </a:rPr>
              <a:t>procedure</a:t>
            </a:r>
            <a:endParaRPr lang="de-DE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2"/>
              <p:cNvSpPr txBox="1">
                <a:spLocks/>
              </p:cNvSpPr>
              <p:nvPr/>
            </p:nvSpPr>
            <p:spPr>
              <a:xfrm>
                <a:off x="304799" y="1279752"/>
                <a:ext cx="9322280" cy="62582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Char char="-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kern="0" dirty="0" smtClean="0"/>
                  <a:t>Definition </a:t>
                </a:r>
                <a:r>
                  <a:rPr lang="de-DE" kern="0" dirty="0" err="1" smtClean="0"/>
                  <a:t>of</a:t>
                </a:r>
                <a:r>
                  <a:rPr lang="de-DE" kern="0" dirty="0" smtClean="0"/>
                  <a:t> </a:t>
                </a:r>
                <a:r>
                  <a:rPr lang="en-US" kern="0" dirty="0" smtClean="0"/>
                  <a:t>the </a:t>
                </a:r>
                <a:r>
                  <a:rPr lang="en-US" kern="0" dirty="0"/>
                  <a:t>requirements for the measurement of the spectral responsivity of linear and non-linear photovoltaic </a:t>
                </a:r>
                <a:r>
                  <a:rPr lang="en-US" kern="0" dirty="0" smtClean="0"/>
                  <a:t>devices:</a:t>
                </a:r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457200" lvl="1" indent="0">
                  <a:buNone/>
                </a:pPr>
                <a:r>
                  <a:rPr lang="en-GB" dirty="0"/>
                  <a:t>For highest accuracy, </a:t>
                </a:r>
                <a:r>
                  <a:rPr lang="en-GB" dirty="0" smtClean="0"/>
                  <a:t>the </a:t>
                </a:r>
                <a:r>
                  <a:rPr lang="en-GB" dirty="0"/>
                  <a:t>differential spectral responsivity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bias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has to be measured under </a:t>
                </a:r>
                <a:r>
                  <a:rPr lang="en-GB" dirty="0">
                    <a:solidFill>
                      <a:srgbClr val="006699"/>
                    </a:solidFill>
                  </a:rPr>
                  <a:t>at least 5 </a:t>
                </a:r>
                <a:r>
                  <a:rPr lang="en-GB" dirty="0"/>
                  <a:t>different bias light irradiances resulting in short circuit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</m:oMath>
                </a14:m>
                <a:r>
                  <a:rPr lang="en-GB" dirty="0"/>
                  <a:t> between 5% and 110% of the short circuit current under standard test conditions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SC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STC</m:t>
                        </m:r>
                      </m:sub>
                    </m:sSub>
                  </m:oMath>
                </a14:m>
                <a:r>
                  <a:rPr lang="en-GB" dirty="0" smtClean="0"/>
                  <a:t>. The spectral responsivity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STC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dirty="0" smtClean="0"/>
                  <a:t>is calculated by integrating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bias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>
                    <a:solidFill>
                      <a:srgbClr val="006699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GB" i="1" dirty="0" smtClean="0">
                    <a:solidFill>
                      <a:srgbClr val="006699"/>
                    </a:solidFill>
                  </a:rPr>
                  <a:t>complete </a:t>
                </a:r>
                <a:r>
                  <a:rPr lang="en-GB" i="1" dirty="0">
                    <a:solidFill>
                      <a:srgbClr val="006699"/>
                    </a:solidFill>
                  </a:rPr>
                  <a:t>differential spectral </a:t>
                </a:r>
                <a:r>
                  <a:rPr lang="en-GB" i="1" dirty="0" smtClean="0">
                    <a:solidFill>
                      <a:srgbClr val="006699"/>
                    </a:solidFill>
                  </a:rPr>
                  <a:t>responsivity (DSR) procedure</a:t>
                </a:r>
                <a:endParaRPr lang="en-US" kern="0" dirty="0" smtClean="0"/>
              </a:p>
              <a:p>
                <a:endParaRPr lang="de-DE" kern="0" dirty="0"/>
              </a:p>
            </p:txBody>
          </p:sp>
        </mc:Choice>
        <mc:Fallback xmlns="">
          <p:sp>
            <p:nvSpPr>
              <p:cNvPr id="4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1279752"/>
                <a:ext cx="9322280" cy="625820"/>
              </a:xfrm>
              <a:prstGeom prst="rect">
                <a:avLst/>
              </a:prstGeom>
              <a:blipFill>
                <a:blip r:embed="rId2"/>
                <a:stretch>
                  <a:fillRect l="-654" t="-4854" r="-1243" b="-4475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65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FH-Folienmaster_050319">
  <a:themeElements>
    <a:clrScheme name="ISFH-Folienmaster_050319 1">
      <a:dk1>
        <a:srgbClr val="000000"/>
      </a:dk1>
      <a:lt1>
        <a:srgbClr val="FFFFFF"/>
      </a:lt1>
      <a:dk2>
        <a:srgbClr val="006699"/>
      </a:dk2>
      <a:lt2>
        <a:srgbClr val="808080"/>
      </a:lt2>
      <a:accent1>
        <a:srgbClr val="CCECFF"/>
      </a:accent1>
      <a:accent2>
        <a:srgbClr val="FFCC00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B900"/>
      </a:accent6>
      <a:hlink>
        <a:srgbClr val="006699"/>
      </a:hlink>
      <a:folHlink>
        <a:srgbClr val="B2B2B2"/>
      </a:folHlink>
    </a:clrScheme>
    <a:fontScheme name="ISFH-Folienmaster_0503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FH-Folienmaster_050319 1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CCEC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B9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15</Pages>
  <Words>482</Words>
  <Application>Microsoft Office PowerPoint</Application>
  <PresentationFormat>A4-Papier (210 x 297 mm)</PresentationFormat>
  <Paragraphs>126</Paragraphs>
  <Slides>18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Symbol</vt:lpstr>
      <vt:lpstr>Times New Roman</vt:lpstr>
      <vt:lpstr>Wingdings</vt:lpstr>
      <vt:lpstr>ISFH-Folienmaster_050319</vt:lpstr>
      <vt:lpstr>Equation</vt:lpstr>
      <vt:lpstr>PowerPoint-Präsentation</vt:lpstr>
      <vt:lpstr>DSR system at ISFH CalTeC</vt:lpstr>
      <vt:lpstr>Measurement procedure</vt:lpstr>
      <vt:lpstr>Measurement uncertainty</vt:lpstr>
      <vt:lpstr>Comparison to PTB: WPVS reference solar cell</vt:lpstr>
      <vt:lpstr>Solar Cell Calibration Standards</vt:lpstr>
      <vt:lpstr>IEC 60904-8 Ed. 3.0</vt:lpstr>
      <vt:lpstr>IEC 60904-8 Ed. 3.0</vt:lpstr>
      <vt:lpstr>IEC 60904-8 Ed. 3.0  complete DSR procedure</vt:lpstr>
      <vt:lpstr>IEC 60904-8 Ed. 3.0  simplifications</vt:lpstr>
      <vt:lpstr>IEC 60904-8 Ed. 3.0  simplifications</vt:lpstr>
      <vt:lpstr>Deviations of simplifications compared to complete DSR procedure</vt:lpstr>
      <vt:lpstr>Simulation approach</vt:lpstr>
      <vt:lpstr>Impact of bias ramp wavelength and bias irradiance</vt:lpstr>
      <vt:lpstr>Measurement</vt:lpstr>
      <vt:lpstr>Impact of bias ramp wavelength and bias irradiance</vt:lpstr>
      <vt:lpstr>Summary</vt:lpstr>
      <vt:lpstr>Bias light intensities</vt:lpstr>
    </vt:vector>
  </TitlesOfParts>
  <Company>ISFH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hinken@isfh.de</dc:creator>
  <cp:keywords>Vortrags-Folien</cp:keywords>
  <cp:lastModifiedBy>Schinke, Carsten</cp:lastModifiedBy>
  <cp:revision>278</cp:revision>
  <cp:lastPrinted>2006-08-28T14:54:38Z</cp:lastPrinted>
  <dcterms:created xsi:type="dcterms:W3CDTF">2005-03-20T10:40:51Z</dcterms:created>
  <dcterms:modified xsi:type="dcterms:W3CDTF">2017-03-31T06:04:39Z</dcterms:modified>
</cp:coreProperties>
</file>