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0" r:id="rId2"/>
    <p:sldId id="279" r:id="rId3"/>
    <p:sldId id="283" r:id="rId4"/>
    <p:sldId id="285" r:id="rId5"/>
    <p:sldId id="301" r:id="rId6"/>
    <p:sldId id="295" r:id="rId7"/>
    <p:sldId id="290" r:id="rId8"/>
    <p:sldId id="286" r:id="rId9"/>
    <p:sldId id="297" r:id="rId10"/>
    <p:sldId id="298" r:id="rId11"/>
    <p:sldId id="299" r:id="rId12"/>
    <p:sldId id="300" r:id="rId13"/>
    <p:sldId id="302" r:id="rId14"/>
    <p:sldId id="303" r:id="rId15"/>
    <p:sldId id="304" r:id="rId16"/>
    <p:sldId id="288" r:id="rId17"/>
  </p:sldIdLst>
  <p:sldSz cx="9072563" cy="6858000"/>
  <p:notesSz cx="7099300" cy="102346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>
          <p15:clr>
            <a:srgbClr val="A4A3A4"/>
          </p15:clr>
        </p15:guide>
        <p15:guide id="2" pos="2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AA"/>
    <a:srgbClr val="00869C"/>
    <a:srgbClr val="B2B2B2"/>
    <a:srgbClr val="008CA5"/>
    <a:srgbClr val="007E9C"/>
    <a:srgbClr val="009DD9"/>
    <a:srgbClr val="008CAF"/>
    <a:srgbClr val="008CFF"/>
    <a:srgbClr val="008CA2"/>
    <a:srgbClr val="008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4" autoAdjust="0"/>
    <p:restoredTop sz="86427" autoAdjust="0"/>
  </p:normalViewPr>
  <p:slideViewPr>
    <p:cSldViewPr snapToObjects="1">
      <p:cViewPr varScale="1">
        <p:scale>
          <a:sx n="113" d="100"/>
          <a:sy n="113" d="100"/>
        </p:scale>
        <p:origin x="1938" y="96"/>
      </p:cViewPr>
      <p:guideLst>
        <p:guide orient="horz" pos="4065"/>
        <p:guide pos="246"/>
      </p:guideLst>
    </p:cSldViewPr>
  </p:slideViewPr>
  <p:outlineViewPr>
    <p:cViewPr>
      <p:scale>
        <a:sx n="33" d="100"/>
        <a:sy n="33" d="100"/>
      </p:scale>
      <p:origin x="0" y="319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9" d="100"/>
          <a:sy n="69" d="100"/>
        </p:scale>
        <p:origin x="-2676" y="-7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0506" y="0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043B0A1D-AB0D-4DC7-A906-F8CC6CF68B61}" type="datetimeFigureOut">
              <a:rPr lang="de-DE" smtClean="0"/>
              <a:pPr/>
              <a:t>24.03.2017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0755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0506" y="9720755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D988DB93-4CD4-4D02-9C92-AA62B06EC506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229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6731FE86-69F7-453F-A2B2-C640B3969CBD}" type="datetimeFigureOut">
              <a:rPr lang="de-DE" smtClean="0"/>
              <a:pPr/>
              <a:t>24.03.2017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11238" y="766763"/>
            <a:ext cx="507682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59" tIns="47380" rIns="94759" bIns="4738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5EA511F6-9D2B-487B-BA54-A818DD3AB5AA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336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10731" y="1700984"/>
            <a:ext cx="8751095" cy="20160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4400" b="1"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07212" y="3858005"/>
            <a:ext cx="8751095" cy="10831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Unterüberschrift</a:t>
            </a:r>
          </a:p>
        </p:txBody>
      </p:sp>
      <p:cxnSp>
        <p:nvCxnSpPr>
          <p:cNvPr id="29" name="Gerade Verbindung 28"/>
          <p:cNvCxnSpPr/>
          <p:nvPr userDrawn="1"/>
        </p:nvCxnSpPr>
        <p:spPr>
          <a:xfrm>
            <a:off x="212823" y="1196752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829" y="188640"/>
            <a:ext cx="6501438" cy="938660"/>
          </a:xfrm>
          <a:prstGeom prst="rect">
            <a:avLst/>
          </a:prstGeom>
        </p:spPr>
      </p:pic>
      <p:cxnSp>
        <p:nvCxnSpPr>
          <p:cNvPr id="8" name="Gerade Verbindung 7"/>
          <p:cNvCxnSpPr/>
          <p:nvPr userDrawn="1"/>
        </p:nvCxnSpPr>
        <p:spPr>
          <a:xfrm>
            <a:off x="212823" y="6421902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kacheln_PPoint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2768" y="4372316"/>
            <a:ext cx="1932506" cy="1935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+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pic>
        <p:nvPicPr>
          <p:cNvPr id="5" name="Grafik 4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+Logo recht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pic>
        <p:nvPicPr>
          <p:cNvPr id="5" name="Grafik 4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+Logo link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0" name="Gerade Verbindung 9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2" name="Grafik 11" descr="Schriftzug 1.jpg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6" name="Grafik 15" descr="Schriftzug 2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5725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rechts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rechts+Linie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5" name="Titel 6"/>
          <p:cNvSpPr>
            <a:spLocks noGrp="1"/>
          </p:cNvSpPr>
          <p:nvPr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7" name="Grafik 6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Linie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4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Text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5725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4" name="Grafik 13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5" name="Grafik 14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o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oLinie+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_Logo_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grpSp>
        <p:nvGrpSpPr>
          <p:cNvPr id="11" name="Gruppieren 10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4" name="Gerade Verbindung 13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6" name="Grafik 15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8" name="Grafik 17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+Logo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14" name="Gerade Verbindung 13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6" name="Gerade Verbindung 15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9" name="Grafik 18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0" name="Grafik 19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Aufzählung/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Aufzählung/Inhalte_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8" name="Gerade Verbindung 7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Aufzählung/Inhalte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4" name="Grafik 13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5" name="Gerade Verbindung 14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8" name="Gerade Verbindung 17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20" name="Grafik 19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1" name="Grafik 20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+Logo r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1" name="Grafik 10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7" name="Gerade Verbindung 16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9" name="Grafik 18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0" name="Grafik 19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+Überschrift+Gegenüberstellung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1" name="Grafik 10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7" name="Gerade Verbindung 16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9" name="Grafik 18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0" name="Grafik 19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4" name="Gerade Verbindung 13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6" name="Grafik 15" descr="Schriftzug 1.jpg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7" name="Grafik 16" descr="Schriftzug 2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Impresum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793" y="3426524"/>
            <a:ext cx="1981200" cy="3026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arbeitungshinwe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264320" y="188640"/>
            <a:ext cx="827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Bearbeitungshinweise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64323" y="1196752"/>
            <a:ext cx="8630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Kopf- und Fußzeile</a:t>
            </a:r>
            <a:r>
              <a:rPr lang="de-DE" sz="1200" b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(ist im Folienmaster hinterlegt):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Aktivieren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Kopf- und Fußzeile in der Bearbeitungsansicht: </a:t>
            </a:r>
            <a:b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Registerkarte „Einfügen“ aufrufen/Kopf-Fußzeile-Feld öffnen/ Felder „Datum“, „Foliennummer“ und „Fußzeile“ anhaken/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benötigte Daten in die Felder des Fensters eingeben/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Entscheiden, ob diese Daten für alle oder eine Folie übernommen werden sollen.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Deaktivieren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der Bearbeitungsansicht: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Registerkarte „Einfügen“ aufrufen/Kopf-Fußzeile-Feld öffnen/die Häkchen entfernen, für alle Folien oder für die aktuell bearbeitete  übernehmen.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264321" y="836721"/>
            <a:ext cx="854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nach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Möglichkeit </a:t>
            </a:r>
            <a:r>
              <a:rPr lang="de-DE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 den Folienmaster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verändern.</a:t>
            </a:r>
          </a:p>
          <a:p>
            <a:endParaRPr lang="de-DE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64323" y="3789040"/>
            <a:ext cx="8630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Falls Sie für Ihren Vortrag Fotos z. B. Ihres Arbeitsbereiches benötigen, wenden Sie sich bitte an die Bildstelle (Z.169). </a:t>
            </a:r>
          </a:p>
          <a:p>
            <a:endParaRPr lang="de-DE" sz="1200" baseline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Verwendung</a:t>
            </a: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Layout-Angebote „Standort Braunschweig“ und „Standort Berlin“ ist optional, ebenfalls die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Verwendung der Schlussfolie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diese sollte nicht für Präsentationen in großen Räumen eingesetzt werden.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aseline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verzichten Sie am Schluss des Vortrags auf den nicht mehr zeitgemäßen Satz „Vielen Dank für Ihre Aufmerksamkeit“ – ersetzen Sie ihn durch ein aussagekräftiges Foto, eine Aufforderung zur Diskussion o. ä. </a:t>
            </a:r>
          </a:p>
          <a:p>
            <a:endParaRPr lang="de-DE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264320" y="3140974"/>
            <a:ext cx="714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 Logos usw. rasch ein- oder auszublenden, können Sie die in der Registerkarte „Entwurf“ ganz rechts außen das Feld „Hintergrundformate einblenden“ aktivieren bzw. deaktivieren.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84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vor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264320" y="188640"/>
            <a:ext cx="827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Gestaltungshilfen</a:t>
            </a:r>
            <a:r>
              <a:rPr lang="de-DE" sz="28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375647" y="1177117"/>
            <a:ext cx="1660047" cy="1377095"/>
          </a:xfrm>
          <a:prstGeom prst="rect">
            <a:avLst/>
          </a:prstGeom>
          <a:solidFill>
            <a:srgbClr val="009B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2107138" y="1106784"/>
            <a:ext cx="23363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PTB-Blau: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Farbmodell RGB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</a:p>
          <a:p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G = 155</a:t>
            </a:r>
          </a:p>
          <a:p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B = 206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264320" y="3356992"/>
            <a:ext cx="77161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Überschrift</a:t>
            </a:r>
            <a:r>
              <a:rPr lang="de-DE" sz="14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Arial 28 Fettdruck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Überschrift 2</a:t>
            </a:r>
            <a:r>
              <a:rPr lang="de-DE" sz="14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Texte: Arial 24</a:t>
            </a:r>
            <a:endParaRPr lang="de-DE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b="0" i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="0" i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einem Vortrag</a:t>
            </a:r>
            <a:r>
              <a:rPr lang="de-DE" sz="1400" b="0" i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verwendete Schriftgrößen sollen nicht kleiner als 18, besser 20 </a:t>
            </a:r>
            <a:r>
              <a:rPr lang="de-DE" sz="1400" b="0" i="0" baseline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de-DE" sz="1400" b="0" i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sein; Schriften ohne Serifen können die Zuschauer besser entziffern. In einer Präsentation möglichst eine Schriftart beibehalten</a:t>
            </a:r>
            <a:r>
              <a:rPr lang="de-DE" sz="1800" b="0" i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1800" b="0" i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4232825" y="1196752"/>
            <a:ext cx="1660922" cy="1396800"/>
          </a:xfrm>
          <a:prstGeom prst="rect">
            <a:avLst/>
          </a:prstGeom>
          <a:solidFill>
            <a:srgbClr val="0073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de-DE" sz="4000" b="1" kern="120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893747" y="1106784"/>
            <a:ext cx="29630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Blauton</a:t>
            </a:r>
            <a:r>
              <a:rPr lang="de-DE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nur zur Verwendung</a:t>
            </a:r>
            <a:br>
              <a:rPr lang="de-DE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Präsentationen und deren Ausdruck: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Farbmodell RGB</a:t>
            </a:r>
          </a:p>
          <a:p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R = 0</a:t>
            </a:r>
          </a:p>
          <a:p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G = 115</a:t>
            </a:r>
          </a:p>
          <a:p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</a:p>
          <a:p>
            <a:r>
              <a:rPr lang="de-DE" sz="1400" b="0" dirty="0">
                <a:latin typeface="Arial" panose="020B0604020202020204" pitchFamily="34" charset="0"/>
                <a:cs typeface="Arial" panose="020B0604020202020204" pitchFamily="34" charset="0"/>
              </a:rPr>
              <a:t>(Abweichung zum Ausgleich der veränderten</a:t>
            </a:r>
            <a:r>
              <a:rPr lang="de-DE" sz="14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Darstellung des „PTB-Blaus“  durch den </a:t>
            </a:r>
            <a:r>
              <a:rPr lang="de-DE" sz="14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Beamer</a:t>
            </a:r>
            <a:r>
              <a:rPr lang="de-DE" sz="1400" b="0" baseline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de-DE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8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  <p:grpSp>
        <p:nvGrpSpPr>
          <p:cNvPr id="20" name="Gruppieren 19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21" name="Gerade Verbindung 20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23" name="Grafik 22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4" name="Grafik 23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0" name="Gerade Verbindung 9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1" name="Grafik 10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2" name="Grafik 11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grpSp>
        <p:nvGrpSpPr>
          <p:cNvPr id="9" name="Gruppieren 8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0" name="Gerade Verbindung 9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2" name="Grafik 11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4" name="Grafik 13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1" name="Gerade Verbindung 10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4" name="Grafik 13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5" name="Grafik 14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6666" y="188640"/>
            <a:ext cx="8315325" cy="77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8265" y="1602006"/>
            <a:ext cx="85439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‹N›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91" r:id="rId3"/>
    <p:sldLayoutId id="2147483678" r:id="rId4"/>
    <p:sldLayoutId id="2147483690" r:id="rId5"/>
    <p:sldLayoutId id="2147483692" r:id="rId6"/>
    <p:sldLayoutId id="2147483694" r:id="rId7"/>
    <p:sldLayoutId id="2147483693" r:id="rId8"/>
    <p:sldLayoutId id="2147483685" r:id="rId9"/>
    <p:sldLayoutId id="2147483666" r:id="rId10"/>
    <p:sldLayoutId id="2147483679" r:id="rId11"/>
    <p:sldLayoutId id="2147483702" r:id="rId12"/>
    <p:sldLayoutId id="2147483687" r:id="rId13"/>
    <p:sldLayoutId id="2147483700" r:id="rId14"/>
    <p:sldLayoutId id="2147483660" r:id="rId15"/>
    <p:sldLayoutId id="2147483661" r:id="rId16"/>
    <p:sldLayoutId id="2147483684" r:id="rId17"/>
    <p:sldLayoutId id="2147483703" r:id="rId18"/>
    <p:sldLayoutId id="2147483688" r:id="rId19"/>
    <p:sldLayoutId id="2147483704" r:id="rId20"/>
    <p:sldLayoutId id="2147483683" r:id="rId21"/>
    <p:sldLayoutId id="2147483650" r:id="rId22"/>
    <p:sldLayoutId id="2147483695" r:id="rId23"/>
    <p:sldLayoutId id="2147483696" r:id="rId24"/>
    <p:sldLayoutId id="2147483697" r:id="rId25"/>
    <p:sldLayoutId id="2147483689" r:id="rId26"/>
    <p:sldLayoutId id="2147483705" r:id="rId27"/>
    <p:sldLayoutId id="2147483677" r:id="rId28"/>
    <p:sldLayoutId id="2147483682" r:id="rId29"/>
    <p:sldLayoutId id="2147483667" r:id="rId30"/>
    <p:sldLayoutId id="2147483698" r:id="rId31"/>
    <p:sldLayoutId id="2147483699" r:id="rId32"/>
    <p:sldLayoutId id="2147483659" r:id="rId33"/>
    <p:sldLayoutId id="2147483664" r:id="rId34"/>
    <p:sldLayoutId id="2147483662" r:id="rId3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66700" indent="-2667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2925" indent="-276225" algn="l" defTabSz="457200" rtl="0" eaLnBrk="1" latinLnBrk="0" hangingPunct="1">
        <a:spcBef>
          <a:spcPts val="12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09625" indent="-266700" algn="l" defTabSz="457200" rtl="0" eaLnBrk="1" latinLnBrk="0" hangingPunct="1">
        <a:spcBef>
          <a:spcPts val="12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76325" indent="-266700" algn="l" defTabSz="457200" rtl="0" eaLnBrk="1" latinLnBrk="0" hangingPunct="1">
        <a:spcBef>
          <a:spcPts val="12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43025" indent="-266700" algn="l" defTabSz="457200" rtl="0" eaLnBrk="1" latinLnBrk="0" hangingPunct="1">
        <a:spcBef>
          <a:spcPts val="12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b="14751"/>
          <a:stretch/>
        </p:blipFill>
        <p:spPr>
          <a:xfrm>
            <a:off x="0" y="1124744"/>
            <a:ext cx="9072563" cy="573325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10731" y="5982379"/>
            <a:ext cx="6657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Ingo Kröger</a:t>
            </a:r>
          </a:p>
          <a:p>
            <a:r>
              <a:rPr lang="de-DE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Department 4.1: Photometry and Applied Radiometry</a:t>
            </a:r>
          </a:p>
          <a:p>
            <a:r>
              <a:rPr lang="de-DE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Working Group 4.14: Solar Cells </a:t>
            </a:r>
          </a:p>
        </p:txBody>
      </p:sp>
      <p:pic>
        <p:nvPicPr>
          <p:cNvPr id="6" name="Picture 8" descr="C:\Users\witt03\Documents\Veröffentlichungen\Vorträge\Bilder f Arbeitsplanung\PTB-Weitergabe-Logo-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499" y="6030768"/>
            <a:ext cx="1200838" cy="73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194" y="6030768"/>
            <a:ext cx="592980" cy="7264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0"/>
            <a:ext cx="9072563" cy="184482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0" y="332656"/>
            <a:ext cx="8751095" cy="1152128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laser-based differential spectral responsivity facility at PTB: Calibration services for energy rating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87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z="2400" b="0" dirty="0" err="1"/>
              <a:t>Temperature</a:t>
            </a:r>
            <a:r>
              <a:rPr lang="de-DE" sz="2400" b="0" dirty="0"/>
              <a:t> </a:t>
            </a:r>
            <a:r>
              <a:rPr lang="de-DE" sz="2400" b="0" dirty="0" err="1"/>
              <a:t>dependent</a:t>
            </a:r>
            <a:r>
              <a:rPr lang="de-DE" sz="2400" b="0" dirty="0"/>
              <a:t> </a:t>
            </a:r>
            <a:r>
              <a:rPr lang="de-DE" sz="2400" b="0" dirty="0" err="1"/>
              <a:t>measurements</a:t>
            </a:r>
            <a:endParaRPr lang="de-DE" sz="2400" b="0" dirty="0"/>
          </a:p>
        </p:txBody>
      </p:sp>
      <p:sp>
        <p:nvSpPr>
          <p:cNvPr id="10" name="Textfeld 9"/>
          <p:cNvSpPr txBox="1"/>
          <p:nvPr/>
        </p:nvSpPr>
        <p:spPr>
          <a:xfrm>
            <a:off x="204041" y="949876"/>
            <a:ext cx="861462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Perform a linear regression for each wavelength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Determination of spectral temperature coefficient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Calculation of AM1.5 weighted temperature coefficient using the absolute SR.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41" y="2023952"/>
            <a:ext cx="3207197" cy="288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121" y="1833864"/>
            <a:ext cx="5775657" cy="3248641"/>
          </a:xfrm>
          <a:prstGeom prst="rect">
            <a:avLst/>
          </a:prstGeom>
        </p:spPr>
      </p:pic>
      <p:sp>
        <p:nvSpPr>
          <p:cNvPr id="23" name="Rechteckiger Pfeil 22"/>
          <p:cNvSpPr/>
          <p:nvPr/>
        </p:nvSpPr>
        <p:spPr>
          <a:xfrm flipV="1">
            <a:off x="4356262" y="4993197"/>
            <a:ext cx="787239" cy="308011"/>
          </a:xfrm>
          <a:prstGeom prst="bentArrow">
            <a:avLst>
              <a:gd name="adj1" fmla="val 50000"/>
              <a:gd name="adj2" fmla="val 25000"/>
              <a:gd name="adj3" fmla="val 25000"/>
              <a:gd name="adj4" fmla="val 43750"/>
            </a:avLst>
          </a:prstGeom>
          <a:solidFill>
            <a:srgbClr val="009B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164654" y="5065439"/>
            <a:ext cx="2826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TC I</a:t>
            </a:r>
            <a:r>
              <a:rPr lang="de-DE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: (0.00883 ± 0.00100) %/K</a:t>
            </a:r>
          </a:p>
        </p:txBody>
      </p:sp>
    </p:spTree>
    <p:extLst>
      <p:ext uri="{BB962C8B-B14F-4D97-AF65-F5344CB8AC3E}">
        <p14:creationId xmlns:p14="http://schemas.microsoft.com/office/powerpoint/2010/main" val="93426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z="2400" b="0" dirty="0" err="1"/>
              <a:t>Conclusion</a:t>
            </a:r>
            <a:r>
              <a:rPr lang="de-DE" sz="2400" b="0" dirty="0"/>
              <a:t>: DSR-</a:t>
            </a:r>
            <a:r>
              <a:rPr lang="de-DE" sz="2400" b="0" dirty="0" err="1"/>
              <a:t>calibration</a:t>
            </a:r>
            <a:r>
              <a:rPr lang="de-DE" sz="2400" b="0" dirty="0"/>
              <a:t> </a:t>
            </a:r>
            <a:r>
              <a:rPr lang="de-DE" sz="2400" b="0" dirty="0" err="1"/>
              <a:t>services</a:t>
            </a:r>
            <a:endParaRPr lang="de-DE" sz="2400" b="0" dirty="0"/>
          </a:p>
        </p:txBody>
      </p:sp>
      <p:sp>
        <p:nvSpPr>
          <p:cNvPr id="19" name="Textfeld 18"/>
          <p:cNvSpPr txBox="1"/>
          <p:nvPr/>
        </p:nvSpPr>
        <p:spPr>
          <a:xfrm>
            <a:off x="204041" y="949876"/>
            <a:ext cx="8614624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Energy rating related extended measurements	: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irradiance dependence (Linearity)	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already integral part of DSR-method (I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temperature dependence			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extended temperature range, based on relative DSR 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angular dependence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spectral dependence				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already integral part of DSR-method (I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62737"/>
              </p:ext>
            </p:extLst>
          </p:nvPr>
        </p:nvGraphicFramePr>
        <p:xfrm>
          <a:off x="4608289" y="2579651"/>
          <a:ext cx="4199385" cy="228950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3002">
                  <a:extLst>
                    <a:ext uri="{9D8B030D-6E8A-4147-A177-3AD203B41FA5}">
                      <a16:colId xmlns:a16="http://schemas.microsoft.com/office/drawing/2014/main" xmlns="" val="334204362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4113532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3249006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101432652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671923465"/>
                    </a:ext>
                  </a:extLst>
                </a:gridCol>
                <a:gridCol w="648071">
                  <a:extLst>
                    <a:ext uri="{9D8B030D-6E8A-4147-A177-3AD203B41FA5}">
                      <a16:colId xmlns:a16="http://schemas.microsoft.com/office/drawing/2014/main" xmlns="" val="739592794"/>
                    </a:ext>
                  </a:extLst>
                </a:gridCol>
              </a:tblGrid>
              <a:tr h="363322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Irradiance</a:t>
                      </a:r>
                      <a:r>
                        <a:rPr lang="de-DE" sz="1000" dirty="0"/>
                        <a:t>        W m</a:t>
                      </a:r>
                      <a:r>
                        <a:rPr lang="de-DE" sz="1000" baseline="30000" dirty="0"/>
                        <a:t>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Spectrum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15°C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25°C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50°C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75°C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04589021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135.59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0.221%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0.442%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31259222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-0.0883%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FF0000"/>
                          </a:solidFill>
                        </a:rPr>
                        <a:t>123.12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0.221%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0.442%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40575665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0.0883%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98.23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0.221%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0.442%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88872624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0.0883%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73.43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0.221%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0.442%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20170999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0.0883%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48.73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0.221%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40807165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0.0883%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24.19</a:t>
                      </a:r>
                      <a:r>
                        <a:rPr lang="de-DE" sz="1000" baseline="0" dirty="0"/>
                        <a:t> mA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28501328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0.0883%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12.03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97153923"/>
                  </a:ext>
                </a:extLst>
              </a:tr>
            </a:tbl>
          </a:graphicData>
        </a:graphic>
      </p:graphicFrame>
      <p:sp>
        <p:nvSpPr>
          <p:cNvPr id="22" name="Textfeld 21"/>
          <p:cNvSpPr txBox="1"/>
          <p:nvPr/>
        </p:nvSpPr>
        <p:spPr>
          <a:xfrm>
            <a:off x="204042" y="5048568"/>
            <a:ext cx="8614624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These measurements are needed for solar simulator measurements related to energy rating at different temperatures (i.e. in climate chamber)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): for spectral mismatch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(T): for calibration of solar simulator irradiance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These measurements can be performed by PTB for reference solar cells up to 6” size (and mini-modules), when appropriate thermal back contact possible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" y="2564904"/>
            <a:ext cx="4247653" cy="238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z="2400" b="0" dirty="0"/>
              <a:t>Angular </a:t>
            </a:r>
            <a:r>
              <a:rPr lang="de-DE" sz="2400" b="0" dirty="0" err="1"/>
              <a:t>dependent</a:t>
            </a:r>
            <a:r>
              <a:rPr lang="de-DE" sz="2400" b="0" dirty="0"/>
              <a:t> </a:t>
            </a:r>
            <a:r>
              <a:rPr lang="de-DE" sz="2400" b="0" dirty="0" err="1"/>
              <a:t>measurements</a:t>
            </a:r>
            <a:endParaRPr lang="de-DE" sz="2400" b="0" dirty="0"/>
          </a:p>
        </p:txBody>
      </p:sp>
      <p:sp>
        <p:nvSpPr>
          <p:cNvPr id="19" name="Textfeld 18"/>
          <p:cNvSpPr txBox="1"/>
          <p:nvPr/>
        </p:nvSpPr>
        <p:spPr>
          <a:xfrm>
            <a:off x="204041" y="949876"/>
            <a:ext cx="861462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DSR-facility is equipped with an automated 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ϑ,φ-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Goniometer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Change angle of incidence of the solar cell relative to optical axis of the monochromatic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Optical axis and center of rotation is kept fixed in the center and surface of the solar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Bias light mounted on Goniometer base plate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Bias irradiance does not change upon rotation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083047" y="4551869"/>
            <a:ext cx="2841419" cy="954107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de-DE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de-DE" sz="14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ϑ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: 0 - 90°, 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Δϑ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= 5°</a:t>
            </a:r>
          </a:p>
          <a:p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: 0 - 90°, 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ΔΦ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= 15°</a:t>
            </a:r>
          </a:p>
          <a:p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:  300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– 1150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Δ λ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=50nm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-223" y="2044133"/>
            <a:ext cx="4822257" cy="3757015"/>
            <a:chOff x="-223" y="2044133"/>
            <a:chExt cx="4822257" cy="3757015"/>
          </a:xfrm>
        </p:grpSpPr>
        <p:pic>
          <p:nvPicPr>
            <p:cNvPr id="11" name="Grafik 10" descr="O:\4-1\4-14\Projekte\EMRP 2013\ENG55\Administration\Deliverables\M18\15_06 D3.4.6 PTB\MU Budget PTB\Photos\IMG_7730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70" y="2044133"/>
              <a:ext cx="4617564" cy="3461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Pfeil nach rechts 8"/>
            <p:cNvSpPr/>
            <p:nvPr/>
          </p:nvSpPr>
          <p:spPr>
            <a:xfrm rot="13133563">
              <a:off x="2689070" y="4128480"/>
              <a:ext cx="2063217" cy="724072"/>
            </a:xfrm>
            <a:prstGeom prst="rightArrow">
              <a:avLst/>
            </a:prstGeom>
            <a:solidFill>
              <a:srgbClr val="92D050">
                <a:alpha val="5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3" y="2866757"/>
              <a:ext cx="3912521" cy="2934391"/>
            </a:xfrm>
            <a:prstGeom prst="rect">
              <a:avLst/>
            </a:prstGeom>
          </p:spPr>
        </p:pic>
        <p:sp>
          <p:nvSpPr>
            <p:cNvPr id="21" name="Rechteck 20"/>
            <p:cNvSpPr/>
            <p:nvPr/>
          </p:nvSpPr>
          <p:spPr>
            <a:xfrm>
              <a:off x="904595" y="4149080"/>
              <a:ext cx="31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ϑ</a:t>
              </a:r>
              <a:endParaRPr lang="de-DE" b="1" dirty="0">
                <a:solidFill>
                  <a:srgbClr val="FFFF00"/>
                </a:solidFill>
              </a:endParaRPr>
            </a:p>
          </p:txBody>
        </p:sp>
        <p:sp>
          <p:nvSpPr>
            <p:cNvPr id="22" name="Nach links gekrümmter Pfeil 21"/>
            <p:cNvSpPr/>
            <p:nvPr/>
          </p:nvSpPr>
          <p:spPr>
            <a:xfrm rot="16820464">
              <a:off x="2426919" y="2452922"/>
              <a:ext cx="521962" cy="1832865"/>
            </a:xfrm>
            <a:prstGeom prst="curvedLeftArrow">
              <a:avLst>
                <a:gd name="adj1" fmla="val 26720"/>
                <a:gd name="adj2" fmla="val 50000"/>
                <a:gd name="adj3" fmla="val 25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2513252" y="2710306"/>
              <a:ext cx="3690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endParaRPr lang="de-DE" b="1" dirty="0">
                <a:solidFill>
                  <a:srgbClr val="FFFF00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 rot="2289109">
              <a:off x="3562596" y="4276348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λ</a:t>
              </a:r>
              <a:endParaRPr lang="de-D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4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z="2400" b="0" dirty="0"/>
              <a:t>Angular </a:t>
            </a:r>
            <a:r>
              <a:rPr lang="de-DE" sz="2400" b="0" dirty="0" err="1"/>
              <a:t>dependent</a:t>
            </a:r>
            <a:r>
              <a:rPr lang="de-DE" sz="2400" b="0" dirty="0"/>
              <a:t> </a:t>
            </a:r>
            <a:r>
              <a:rPr lang="de-DE" sz="2400" b="0" dirty="0" err="1"/>
              <a:t>measurements</a:t>
            </a:r>
            <a:endParaRPr lang="de-DE" sz="2400" b="0" dirty="0"/>
          </a:p>
        </p:txBody>
      </p:sp>
      <p:sp>
        <p:nvSpPr>
          <p:cNvPr id="19" name="Textfeld 18"/>
          <p:cNvSpPr txBox="1"/>
          <p:nvPr/>
        </p:nvSpPr>
        <p:spPr>
          <a:xfrm>
            <a:off x="204041" y="949876"/>
            <a:ext cx="861462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Normalization of measured current to normal incidence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Generally wavelength dependent angular response is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Validation: comparison of spectral angular responsivity with integral angular response using a halogen lamp (broadband light source of known spectral irradiance)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0" y="2103434"/>
            <a:ext cx="3973144" cy="361665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305" y="2103434"/>
            <a:ext cx="3973144" cy="36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305" y="1778456"/>
            <a:ext cx="3973144" cy="361665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41" y="1772816"/>
            <a:ext cx="3973144" cy="3616651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z="2400" b="0" dirty="0"/>
              <a:t>Angular </a:t>
            </a:r>
            <a:r>
              <a:rPr lang="de-DE" sz="2400" b="0" dirty="0" err="1"/>
              <a:t>dependent</a:t>
            </a:r>
            <a:r>
              <a:rPr lang="de-DE" sz="2400" b="0" dirty="0"/>
              <a:t> </a:t>
            </a:r>
            <a:r>
              <a:rPr lang="de-DE" sz="2400" b="0" dirty="0" err="1"/>
              <a:t>measurements</a:t>
            </a:r>
            <a:endParaRPr lang="de-DE" sz="2400" b="0" dirty="0"/>
          </a:p>
        </p:txBody>
      </p:sp>
      <p:sp>
        <p:nvSpPr>
          <p:cNvPr id="19" name="Textfeld 18"/>
          <p:cNvSpPr txBox="1"/>
          <p:nvPr/>
        </p:nvSpPr>
        <p:spPr>
          <a:xfrm>
            <a:off x="204041" y="949876"/>
            <a:ext cx="861462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Calculation of weighted average of spectral angular response for different light sources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Weights: spectral responsivity + AM1.5 spectrum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Weights: spectral responsivity + Halogen lamp spectrum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04041" y="5427221"/>
            <a:ext cx="861462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Experimental halogen lamp angular response agrees well with spectral angular response weighted by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spectral responsivity + halogen lamp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AM1.5 (or any other spectrum) angular response can be derived from spectral angular response measurements</a:t>
            </a:r>
          </a:p>
        </p:txBody>
      </p:sp>
    </p:spTree>
    <p:extLst>
      <p:ext uri="{BB962C8B-B14F-4D97-AF65-F5344CB8AC3E}">
        <p14:creationId xmlns:p14="http://schemas.microsoft.com/office/powerpoint/2010/main" val="173688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z="2400" b="0" dirty="0" err="1"/>
              <a:t>Conclusion</a:t>
            </a:r>
            <a:r>
              <a:rPr lang="de-DE" sz="2400" b="0" dirty="0"/>
              <a:t>: DSR-</a:t>
            </a:r>
            <a:r>
              <a:rPr lang="de-DE" sz="2400" b="0" dirty="0" err="1"/>
              <a:t>calibration</a:t>
            </a:r>
            <a:r>
              <a:rPr lang="de-DE" sz="2400" b="0" dirty="0"/>
              <a:t> </a:t>
            </a:r>
            <a:r>
              <a:rPr lang="de-DE" sz="2400" b="0" dirty="0" err="1"/>
              <a:t>services</a:t>
            </a:r>
            <a:endParaRPr lang="de-DE" sz="2400" b="0" dirty="0"/>
          </a:p>
        </p:txBody>
      </p:sp>
      <p:sp>
        <p:nvSpPr>
          <p:cNvPr id="19" name="Textfeld 18"/>
          <p:cNvSpPr txBox="1"/>
          <p:nvPr/>
        </p:nvSpPr>
        <p:spPr>
          <a:xfrm>
            <a:off x="204041" y="949876"/>
            <a:ext cx="8614624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Energy rating related extended measurements	: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irradiance dependence (Linearity)	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already integral part of DSR-method (I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temperature dependence			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extended temperature range, based on relative DSR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angular dependence				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additional spectral angular response measurements available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spectral dependence				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already integral part of DSR-method (I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490078"/>
              </p:ext>
            </p:extLst>
          </p:nvPr>
        </p:nvGraphicFramePr>
        <p:xfrm>
          <a:off x="4608289" y="2651659"/>
          <a:ext cx="4199385" cy="228950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3002">
                  <a:extLst>
                    <a:ext uri="{9D8B030D-6E8A-4147-A177-3AD203B41FA5}">
                      <a16:colId xmlns:a16="http://schemas.microsoft.com/office/drawing/2014/main" xmlns="" val="334204362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4113532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3249006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101432652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671923465"/>
                    </a:ext>
                  </a:extLst>
                </a:gridCol>
                <a:gridCol w="648071">
                  <a:extLst>
                    <a:ext uri="{9D8B030D-6E8A-4147-A177-3AD203B41FA5}">
                      <a16:colId xmlns:a16="http://schemas.microsoft.com/office/drawing/2014/main" xmlns="" val="739592794"/>
                    </a:ext>
                  </a:extLst>
                </a:gridCol>
              </a:tblGrid>
              <a:tr h="363322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Irradiance</a:t>
                      </a:r>
                      <a:r>
                        <a:rPr lang="de-DE" sz="1000" dirty="0"/>
                        <a:t>        W m</a:t>
                      </a:r>
                      <a:r>
                        <a:rPr lang="de-DE" sz="1000" baseline="30000" dirty="0"/>
                        <a:t>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Spectrum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15°C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25°C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50°C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75°C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04589021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135.59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0.221%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0.442%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31259222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-0.0883%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FF0000"/>
                          </a:solidFill>
                        </a:rPr>
                        <a:t>123.12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0.221%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0.442%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40575665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0.0883%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98.23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0.221%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0.442%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88872624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0.0883%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73.43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0.221%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0.442%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20170999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0.0883%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48.73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0.221%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40807165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0.0883%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24.19</a:t>
                      </a:r>
                      <a:r>
                        <a:rPr lang="de-DE" sz="1000" baseline="0" dirty="0"/>
                        <a:t> mA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28501328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0.0883%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12.03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97153923"/>
                  </a:ext>
                </a:extLst>
              </a:tr>
            </a:tbl>
          </a:graphicData>
        </a:graphic>
      </p:graphicFrame>
      <p:sp>
        <p:nvSpPr>
          <p:cNvPr id="22" name="Textfeld 21"/>
          <p:cNvSpPr txBox="1"/>
          <p:nvPr/>
        </p:nvSpPr>
        <p:spPr>
          <a:xfrm>
            <a:off x="204042" y="5283205"/>
            <a:ext cx="861462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These measurements can be used for validation measurements of solar simulator based AOI-measurements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These measurements can be performed by PTB for reference solar cells up to 6” size (and mini-modules)</a:t>
            </a:r>
          </a:p>
        </p:txBody>
      </p:sp>
      <p:pic>
        <p:nvPicPr>
          <p:cNvPr id="11" name="Picture 2" descr="https://encrypted-tbn2.gstatic.com/images?q=tbn:ANd9GcSzsX0YwdMqjKplDi3cTIexTkRETk9ANMSdIh1EucofokpNTTRHa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13" y="3600046"/>
            <a:ext cx="20574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9"/>
          <p:cNvCxnSpPr/>
          <p:nvPr/>
        </p:nvCxnSpPr>
        <p:spPr>
          <a:xfrm>
            <a:off x="575841" y="4150214"/>
            <a:ext cx="31683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4"/>
          <p:cNvCxnSpPr/>
          <p:nvPr/>
        </p:nvCxnSpPr>
        <p:spPr>
          <a:xfrm flipV="1">
            <a:off x="2160017" y="2447918"/>
            <a:ext cx="0" cy="17022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2160017" y="2735950"/>
            <a:ext cx="1368152" cy="1414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8"/>
          <p:cNvCxnSpPr/>
          <p:nvPr/>
        </p:nvCxnSpPr>
        <p:spPr>
          <a:xfrm flipV="1">
            <a:off x="935881" y="3600046"/>
            <a:ext cx="2376078" cy="1152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2844093" y="2551284"/>
                <a:ext cx="6258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𝜗</m:t>
                      </m:r>
                    </m:oMath>
                  </m:oMathPara>
                </a14:m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093" y="2551284"/>
                <a:ext cx="625877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75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0"/>
            <a:ext cx="9072563" cy="184482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0" dirty="0" err="1">
                <a:solidFill>
                  <a:schemeClr val="bg1"/>
                </a:solidFill>
              </a:rPr>
              <a:t>Thank</a:t>
            </a:r>
            <a:r>
              <a:rPr lang="de-DE" sz="2400" b="0" dirty="0">
                <a:solidFill>
                  <a:schemeClr val="bg1"/>
                </a:solidFill>
              </a:rPr>
              <a:t> </a:t>
            </a:r>
            <a:r>
              <a:rPr lang="de-DE" sz="2400" b="0" dirty="0" err="1">
                <a:solidFill>
                  <a:schemeClr val="bg1"/>
                </a:solidFill>
              </a:rPr>
              <a:t>you</a:t>
            </a:r>
            <a:r>
              <a:rPr lang="de-DE" sz="2400" b="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b="14751"/>
          <a:stretch/>
        </p:blipFill>
        <p:spPr>
          <a:xfrm>
            <a:off x="0" y="1124744"/>
            <a:ext cx="9072563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2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0" dirty="0"/>
              <a:t>Metrological </a:t>
            </a:r>
            <a:r>
              <a:rPr lang="de-DE" sz="2400" b="0" dirty="0" err="1"/>
              <a:t>challenges</a:t>
            </a:r>
            <a:r>
              <a:rPr lang="de-DE" sz="2400" b="0" dirty="0"/>
              <a:t> </a:t>
            </a:r>
            <a:r>
              <a:rPr lang="de-DE" sz="2400" b="0" dirty="0" err="1"/>
              <a:t>related</a:t>
            </a:r>
            <a:r>
              <a:rPr lang="de-DE" sz="2400" b="0" dirty="0"/>
              <a:t> </a:t>
            </a:r>
            <a:r>
              <a:rPr lang="de-DE" sz="2400" b="0" dirty="0" err="1"/>
              <a:t>to</a:t>
            </a:r>
            <a:r>
              <a:rPr lang="de-DE" sz="2400" b="0" dirty="0"/>
              <a:t> </a:t>
            </a:r>
            <a:r>
              <a:rPr lang="de-DE" sz="2400" b="0" dirty="0" err="1"/>
              <a:t>energy</a:t>
            </a:r>
            <a:r>
              <a:rPr lang="de-DE" sz="2400" b="0" dirty="0"/>
              <a:t> </a:t>
            </a:r>
            <a:r>
              <a:rPr lang="de-DE" sz="2400" b="0" dirty="0" err="1"/>
              <a:t>rating</a:t>
            </a:r>
            <a:r>
              <a:rPr lang="de-DE" sz="2400" b="0" dirty="0"/>
              <a:t>?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6" name="Textfeld 45"/>
          <p:cNvSpPr txBox="1"/>
          <p:nvPr/>
        </p:nvSpPr>
        <p:spPr>
          <a:xfrm>
            <a:off x="204041" y="949876"/>
            <a:ext cx="8614624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Standard Test Conditions (STC)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irradiance dependence (Linearity)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temperature dependence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angular dependence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spectral dependence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646840"/>
              </p:ext>
            </p:extLst>
          </p:nvPr>
        </p:nvGraphicFramePr>
        <p:xfrm>
          <a:off x="359817" y="3356992"/>
          <a:ext cx="4017275" cy="22933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71743">
                  <a:extLst>
                    <a:ext uri="{9D8B030D-6E8A-4147-A177-3AD203B41FA5}">
                      <a16:colId xmlns:a16="http://schemas.microsoft.com/office/drawing/2014/main" xmlns="" val="3342043622"/>
                    </a:ext>
                  </a:extLst>
                </a:gridCol>
                <a:gridCol w="740426">
                  <a:extLst>
                    <a:ext uri="{9D8B030D-6E8A-4147-A177-3AD203B41FA5}">
                      <a16:colId xmlns:a16="http://schemas.microsoft.com/office/drawing/2014/main" xmlns="" val="241135325"/>
                    </a:ext>
                  </a:extLst>
                </a:gridCol>
                <a:gridCol w="666029">
                  <a:extLst>
                    <a:ext uri="{9D8B030D-6E8A-4147-A177-3AD203B41FA5}">
                      <a16:colId xmlns:a16="http://schemas.microsoft.com/office/drawing/2014/main" xmlns="" val="2324900605"/>
                    </a:ext>
                  </a:extLst>
                </a:gridCol>
                <a:gridCol w="618456">
                  <a:extLst>
                    <a:ext uri="{9D8B030D-6E8A-4147-A177-3AD203B41FA5}">
                      <a16:colId xmlns:a16="http://schemas.microsoft.com/office/drawing/2014/main" xmlns="" val="1014326527"/>
                    </a:ext>
                  </a:extLst>
                </a:gridCol>
                <a:gridCol w="618456">
                  <a:extLst>
                    <a:ext uri="{9D8B030D-6E8A-4147-A177-3AD203B41FA5}">
                      <a16:colId xmlns:a16="http://schemas.microsoft.com/office/drawing/2014/main" xmlns="" val="2671923465"/>
                    </a:ext>
                  </a:extLst>
                </a:gridCol>
                <a:gridCol w="602165">
                  <a:extLst>
                    <a:ext uri="{9D8B030D-6E8A-4147-A177-3AD203B41FA5}">
                      <a16:colId xmlns:a16="http://schemas.microsoft.com/office/drawing/2014/main" xmlns="" val="739592794"/>
                    </a:ext>
                  </a:extLst>
                </a:gridCol>
              </a:tblGrid>
              <a:tr h="363322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Irradiance</a:t>
                      </a:r>
                      <a:r>
                        <a:rPr lang="de-DE" sz="1000" dirty="0"/>
                        <a:t>        W m</a:t>
                      </a:r>
                      <a:r>
                        <a:rPr lang="de-DE" sz="1000" baseline="30000" dirty="0"/>
                        <a:t>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Spectrum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15°C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25°C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50°C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75°C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04589021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31259222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FF0000"/>
                          </a:solidFill>
                        </a:rPr>
                        <a:t>STC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40575665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88872624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20170999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40807165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28501328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97153923"/>
                  </a:ext>
                </a:extLst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390844" y="2996952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IEC 61853-1</a:t>
            </a:r>
          </a:p>
        </p:txBody>
      </p:sp>
      <p:sp>
        <p:nvSpPr>
          <p:cNvPr id="8" name="Geschweifte Klammer rechts 7"/>
          <p:cNvSpPr/>
          <p:nvPr/>
        </p:nvSpPr>
        <p:spPr>
          <a:xfrm>
            <a:off x="3538261" y="1844824"/>
            <a:ext cx="205932" cy="86409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744193" y="957027"/>
            <a:ext cx="5081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de-DE" sz="14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mature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metrological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incl. Quality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intercomparisons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robins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752291" y="1907540"/>
            <a:ext cx="50582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14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rating</a:t>
            </a:r>
            <a:r>
              <a:rPr lang="de-DE" sz="1400" i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metrological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built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intercomparions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robins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pic>
        <p:nvPicPr>
          <p:cNvPr id="12" name="Picture 2" descr="https://encrypted-tbn2.gstatic.com/images?q=tbn:ANd9GcSzsX0YwdMqjKplDi3cTIexTkRETk9ANMSdIh1EucofokpNTTRHa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18" y="4380710"/>
            <a:ext cx="20574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9"/>
          <p:cNvCxnSpPr/>
          <p:nvPr/>
        </p:nvCxnSpPr>
        <p:spPr>
          <a:xfrm>
            <a:off x="5170746" y="4930878"/>
            <a:ext cx="31683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4"/>
          <p:cNvCxnSpPr/>
          <p:nvPr/>
        </p:nvCxnSpPr>
        <p:spPr>
          <a:xfrm flipV="1">
            <a:off x="6754922" y="3228582"/>
            <a:ext cx="0" cy="17022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6754922" y="3516614"/>
            <a:ext cx="1368152" cy="1414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8"/>
          <p:cNvCxnSpPr/>
          <p:nvPr/>
        </p:nvCxnSpPr>
        <p:spPr>
          <a:xfrm flipV="1">
            <a:off x="5530786" y="4380710"/>
            <a:ext cx="2376078" cy="1152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7438998" y="3331948"/>
                <a:ext cx="6258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𝜗</m:t>
                      </m:r>
                    </m:oMath>
                  </m:oMathPara>
                </a14:m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998" y="3331948"/>
                <a:ext cx="625877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>
            <a:off x="4784835" y="3034675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IEC 61853-2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04041" y="5805264"/>
            <a:ext cx="86146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PTB wants to provide a high precision calibration facility covering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spectral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irradiance dependence,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spectral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temperature dependence and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spectral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angle of incidence measurements,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i.e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for validation purposes</a:t>
            </a:r>
          </a:p>
        </p:txBody>
      </p:sp>
    </p:spTree>
    <p:extLst>
      <p:ext uri="{BB962C8B-B14F-4D97-AF65-F5344CB8AC3E}">
        <p14:creationId xmlns:p14="http://schemas.microsoft.com/office/powerpoint/2010/main" val="5828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0" dirty="0"/>
              <a:t>Differential </a:t>
            </a:r>
            <a:r>
              <a:rPr lang="de-DE" sz="2400" b="0" dirty="0" err="1"/>
              <a:t>spectral</a:t>
            </a:r>
            <a:r>
              <a:rPr lang="de-DE" sz="2400" b="0" dirty="0"/>
              <a:t> responsivity (DSR) </a:t>
            </a:r>
            <a:r>
              <a:rPr lang="de-DE" sz="2400" b="0" dirty="0" err="1"/>
              <a:t>method</a:t>
            </a:r>
            <a:endParaRPr lang="de-DE" sz="2400" b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" y="1340768"/>
            <a:ext cx="4319682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902" y="908720"/>
            <a:ext cx="4536661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Gerade Verbindung 5"/>
          <p:cNvCxnSpPr/>
          <p:nvPr/>
        </p:nvCxnSpPr>
        <p:spPr>
          <a:xfrm flipH="1">
            <a:off x="6140734" y="3356992"/>
            <a:ext cx="555787" cy="796180"/>
          </a:xfrm>
          <a:prstGeom prst="line">
            <a:avLst/>
          </a:prstGeom>
          <a:ln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3"/>
          <p:cNvCxnSpPr/>
          <p:nvPr/>
        </p:nvCxnSpPr>
        <p:spPr>
          <a:xfrm>
            <a:off x="4176241" y="3573016"/>
            <a:ext cx="792088" cy="580156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 rot="16200000">
            <a:off x="3566819" y="2438413"/>
            <a:ext cx="235994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Spektrale Empfindlichkeit  </a:t>
            </a:r>
            <a:r>
              <a:rPr lang="de-DE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/ A / W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15801" y="5263170"/>
            <a:ext cx="8640960" cy="8301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absolute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spectral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irradiance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responsivity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STC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Calculation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circuit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(AM1.5G, AM1.5D, AM0,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,…)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2345684" y="4188465"/>
                <a:ext cx="5063822" cy="968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Photocurrent</m:t>
                      </m:r>
                      <m:r>
                        <m:rPr>
                          <m:nor/>
                        </m:rPr>
                        <a:rPr lang="de-DE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   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𝑆𝑇𝐶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de-D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a:rPr lang="de-DE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 lang="de-DE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684" y="4188465"/>
                <a:ext cx="5063822" cy="9687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8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7" name="Picture 4" descr="D:\Vorträge\Jahresplanung 2012\Bilder\DS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7"/>
          <a:stretch/>
        </p:blipFill>
        <p:spPr bwMode="auto">
          <a:xfrm>
            <a:off x="4646269" y="1091371"/>
            <a:ext cx="4210492" cy="5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4608289" y="1043525"/>
            <a:ext cx="2177232" cy="35617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720000" rIns="360000" bIns="0" anchor="ctr"/>
          <a:lstStyle/>
          <a:p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3606480" y="1797816"/>
            <a:ext cx="298491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DSR-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2 beam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defRPr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monochromatic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irradiation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Bias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irradiation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Reference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radiometer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defRPr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Photodiode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traceable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SI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868273" y="1037160"/>
            <a:ext cx="828000" cy="1152000"/>
            <a:chOff x="664130" y="1481137"/>
            <a:chExt cx="1641475" cy="2230438"/>
          </a:xfrm>
          <a:solidFill>
            <a:srgbClr val="FF0000"/>
          </a:solidFill>
        </p:grpSpPr>
        <p:sp>
          <p:nvSpPr>
            <p:cNvPr id="21" name="Freeform 3"/>
            <p:cNvSpPr>
              <a:spLocks/>
            </p:cNvSpPr>
            <p:nvPr/>
          </p:nvSpPr>
          <p:spPr bwMode="auto">
            <a:xfrm>
              <a:off x="1894443" y="2833687"/>
              <a:ext cx="79375" cy="98425"/>
            </a:xfrm>
            <a:custGeom>
              <a:avLst/>
              <a:gdLst>
                <a:gd name="T0" fmla="*/ 17 w 50"/>
                <a:gd name="T1" fmla="*/ 0 h 62"/>
                <a:gd name="T2" fmla="*/ 11 w 50"/>
                <a:gd name="T3" fmla="*/ 6 h 62"/>
                <a:gd name="T4" fmla="*/ 6 w 50"/>
                <a:gd name="T5" fmla="*/ 10 h 62"/>
                <a:gd name="T6" fmla="*/ 4 w 50"/>
                <a:gd name="T7" fmla="*/ 16 h 62"/>
                <a:gd name="T8" fmla="*/ 2 w 50"/>
                <a:gd name="T9" fmla="*/ 21 h 62"/>
                <a:gd name="T10" fmla="*/ 0 w 50"/>
                <a:gd name="T11" fmla="*/ 27 h 62"/>
                <a:gd name="T12" fmla="*/ 2 w 50"/>
                <a:gd name="T13" fmla="*/ 33 h 62"/>
                <a:gd name="T14" fmla="*/ 4 w 50"/>
                <a:gd name="T15" fmla="*/ 39 h 62"/>
                <a:gd name="T16" fmla="*/ 6 w 50"/>
                <a:gd name="T17" fmla="*/ 44 h 62"/>
                <a:gd name="T18" fmla="*/ 10 w 50"/>
                <a:gd name="T19" fmla="*/ 50 h 62"/>
                <a:gd name="T20" fmla="*/ 13 w 50"/>
                <a:gd name="T21" fmla="*/ 54 h 62"/>
                <a:gd name="T22" fmla="*/ 17 w 50"/>
                <a:gd name="T23" fmla="*/ 58 h 62"/>
                <a:gd name="T24" fmla="*/ 23 w 50"/>
                <a:gd name="T25" fmla="*/ 60 h 62"/>
                <a:gd name="T26" fmla="*/ 29 w 50"/>
                <a:gd name="T27" fmla="*/ 62 h 62"/>
                <a:gd name="T28" fmla="*/ 36 w 50"/>
                <a:gd name="T29" fmla="*/ 62 h 62"/>
                <a:gd name="T30" fmla="*/ 42 w 50"/>
                <a:gd name="T31" fmla="*/ 60 h 62"/>
                <a:gd name="T32" fmla="*/ 50 w 50"/>
                <a:gd name="T33" fmla="*/ 56 h 62"/>
                <a:gd name="T34" fmla="*/ 17 w 50"/>
                <a:gd name="T3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62">
                  <a:moveTo>
                    <a:pt x="17" y="0"/>
                  </a:moveTo>
                  <a:lnTo>
                    <a:pt x="11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2" y="21"/>
                  </a:lnTo>
                  <a:lnTo>
                    <a:pt x="0" y="27"/>
                  </a:lnTo>
                  <a:lnTo>
                    <a:pt x="2" y="33"/>
                  </a:lnTo>
                  <a:lnTo>
                    <a:pt x="4" y="39"/>
                  </a:lnTo>
                  <a:lnTo>
                    <a:pt x="6" y="44"/>
                  </a:lnTo>
                  <a:lnTo>
                    <a:pt x="10" y="50"/>
                  </a:lnTo>
                  <a:lnTo>
                    <a:pt x="13" y="54"/>
                  </a:lnTo>
                  <a:lnTo>
                    <a:pt x="17" y="58"/>
                  </a:lnTo>
                  <a:lnTo>
                    <a:pt x="23" y="60"/>
                  </a:lnTo>
                  <a:lnTo>
                    <a:pt x="29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50" y="5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Freeform 4"/>
            <p:cNvSpPr>
              <a:spLocks/>
            </p:cNvSpPr>
            <p:nvPr/>
          </p:nvSpPr>
          <p:spPr bwMode="auto">
            <a:xfrm>
              <a:off x="1921430" y="2657475"/>
              <a:ext cx="360363" cy="265112"/>
            </a:xfrm>
            <a:custGeom>
              <a:avLst/>
              <a:gdLst>
                <a:gd name="T0" fmla="*/ 211 w 227"/>
                <a:gd name="T1" fmla="*/ 27 h 167"/>
                <a:gd name="T2" fmla="*/ 194 w 227"/>
                <a:gd name="T3" fmla="*/ 0 h 167"/>
                <a:gd name="T4" fmla="*/ 0 w 227"/>
                <a:gd name="T5" fmla="*/ 111 h 167"/>
                <a:gd name="T6" fmla="*/ 33 w 227"/>
                <a:gd name="T7" fmla="*/ 167 h 167"/>
                <a:gd name="T8" fmla="*/ 227 w 227"/>
                <a:gd name="T9" fmla="*/ 56 h 167"/>
                <a:gd name="T10" fmla="*/ 211 w 227"/>
                <a:gd name="T11" fmla="*/ 2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67">
                  <a:moveTo>
                    <a:pt x="211" y="27"/>
                  </a:moveTo>
                  <a:lnTo>
                    <a:pt x="194" y="0"/>
                  </a:lnTo>
                  <a:lnTo>
                    <a:pt x="0" y="111"/>
                  </a:lnTo>
                  <a:lnTo>
                    <a:pt x="33" y="167"/>
                  </a:lnTo>
                  <a:lnTo>
                    <a:pt x="227" y="56"/>
                  </a:lnTo>
                  <a:lnTo>
                    <a:pt x="211" y="27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2229405" y="2651125"/>
              <a:ext cx="76200" cy="95250"/>
            </a:xfrm>
            <a:custGeom>
              <a:avLst/>
              <a:gdLst>
                <a:gd name="T0" fmla="*/ 33 w 48"/>
                <a:gd name="T1" fmla="*/ 60 h 60"/>
                <a:gd name="T2" fmla="*/ 38 w 48"/>
                <a:gd name="T3" fmla="*/ 54 h 60"/>
                <a:gd name="T4" fmla="*/ 44 w 48"/>
                <a:gd name="T5" fmla="*/ 50 h 60"/>
                <a:gd name="T6" fmla="*/ 46 w 48"/>
                <a:gd name="T7" fmla="*/ 44 h 60"/>
                <a:gd name="T8" fmla="*/ 48 w 48"/>
                <a:gd name="T9" fmla="*/ 38 h 60"/>
                <a:gd name="T10" fmla="*/ 48 w 48"/>
                <a:gd name="T11" fmla="*/ 33 h 60"/>
                <a:gd name="T12" fmla="*/ 48 w 48"/>
                <a:gd name="T13" fmla="*/ 27 h 60"/>
                <a:gd name="T14" fmla="*/ 46 w 48"/>
                <a:gd name="T15" fmla="*/ 21 h 60"/>
                <a:gd name="T16" fmla="*/ 44 w 48"/>
                <a:gd name="T17" fmla="*/ 15 h 60"/>
                <a:gd name="T18" fmla="*/ 40 w 48"/>
                <a:gd name="T19" fmla="*/ 10 h 60"/>
                <a:gd name="T20" fmla="*/ 37 w 48"/>
                <a:gd name="T21" fmla="*/ 6 h 60"/>
                <a:gd name="T22" fmla="*/ 33 w 48"/>
                <a:gd name="T23" fmla="*/ 2 h 60"/>
                <a:gd name="T24" fmla="*/ 27 w 48"/>
                <a:gd name="T25" fmla="*/ 0 h 60"/>
                <a:gd name="T26" fmla="*/ 21 w 48"/>
                <a:gd name="T27" fmla="*/ 0 h 60"/>
                <a:gd name="T28" fmla="*/ 14 w 48"/>
                <a:gd name="T29" fmla="*/ 0 h 60"/>
                <a:gd name="T30" fmla="*/ 8 w 48"/>
                <a:gd name="T31" fmla="*/ 0 h 60"/>
                <a:gd name="T32" fmla="*/ 0 w 48"/>
                <a:gd name="T33" fmla="*/ 4 h 60"/>
                <a:gd name="T34" fmla="*/ 33 w 48"/>
                <a:gd name="T3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60">
                  <a:moveTo>
                    <a:pt x="33" y="60"/>
                  </a:moveTo>
                  <a:lnTo>
                    <a:pt x="38" y="54"/>
                  </a:lnTo>
                  <a:lnTo>
                    <a:pt x="44" y="50"/>
                  </a:lnTo>
                  <a:lnTo>
                    <a:pt x="46" y="44"/>
                  </a:lnTo>
                  <a:lnTo>
                    <a:pt x="48" y="38"/>
                  </a:lnTo>
                  <a:lnTo>
                    <a:pt x="48" y="33"/>
                  </a:lnTo>
                  <a:lnTo>
                    <a:pt x="48" y="27"/>
                  </a:lnTo>
                  <a:lnTo>
                    <a:pt x="46" y="21"/>
                  </a:lnTo>
                  <a:lnTo>
                    <a:pt x="44" y="15"/>
                  </a:lnTo>
                  <a:lnTo>
                    <a:pt x="40" y="10"/>
                  </a:lnTo>
                  <a:lnTo>
                    <a:pt x="37" y="6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0" y="4"/>
                  </a:lnTo>
                  <a:lnTo>
                    <a:pt x="33" y="60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1118155" y="1481137"/>
              <a:ext cx="96838" cy="79375"/>
            </a:xfrm>
            <a:custGeom>
              <a:avLst/>
              <a:gdLst>
                <a:gd name="T0" fmla="*/ 61 w 61"/>
                <a:gd name="T1" fmla="*/ 17 h 50"/>
                <a:gd name="T2" fmla="*/ 55 w 61"/>
                <a:gd name="T3" fmla="*/ 12 h 50"/>
                <a:gd name="T4" fmla="*/ 51 w 61"/>
                <a:gd name="T5" fmla="*/ 6 h 50"/>
                <a:gd name="T6" fmla="*/ 46 w 61"/>
                <a:gd name="T7" fmla="*/ 4 h 50"/>
                <a:gd name="T8" fmla="*/ 40 w 61"/>
                <a:gd name="T9" fmla="*/ 2 h 50"/>
                <a:gd name="T10" fmla="*/ 34 w 61"/>
                <a:gd name="T11" fmla="*/ 0 h 50"/>
                <a:gd name="T12" fmla="*/ 28 w 61"/>
                <a:gd name="T13" fmla="*/ 2 h 50"/>
                <a:gd name="T14" fmla="*/ 23 w 61"/>
                <a:gd name="T15" fmla="*/ 4 h 50"/>
                <a:gd name="T16" fmla="*/ 17 w 61"/>
                <a:gd name="T17" fmla="*/ 6 h 50"/>
                <a:gd name="T18" fmla="*/ 11 w 61"/>
                <a:gd name="T19" fmla="*/ 10 h 50"/>
                <a:gd name="T20" fmla="*/ 7 w 61"/>
                <a:gd name="T21" fmla="*/ 14 h 50"/>
                <a:gd name="T22" fmla="*/ 3 w 61"/>
                <a:gd name="T23" fmla="*/ 17 h 50"/>
                <a:gd name="T24" fmla="*/ 2 w 61"/>
                <a:gd name="T25" fmla="*/ 23 h 50"/>
                <a:gd name="T26" fmla="*/ 0 w 61"/>
                <a:gd name="T27" fmla="*/ 29 h 50"/>
                <a:gd name="T28" fmla="*/ 0 w 61"/>
                <a:gd name="T29" fmla="*/ 37 h 50"/>
                <a:gd name="T30" fmla="*/ 2 w 61"/>
                <a:gd name="T31" fmla="*/ 42 h 50"/>
                <a:gd name="T32" fmla="*/ 5 w 61"/>
                <a:gd name="T33" fmla="*/ 50 h 50"/>
                <a:gd name="T34" fmla="*/ 61 w 61"/>
                <a:gd name="T35" fmla="*/ 1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" h="50">
                  <a:moveTo>
                    <a:pt x="61" y="17"/>
                  </a:moveTo>
                  <a:lnTo>
                    <a:pt x="55" y="12"/>
                  </a:lnTo>
                  <a:lnTo>
                    <a:pt x="51" y="6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3" y="4"/>
                  </a:lnTo>
                  <a:lnTo>
                    <a:pt x="17" y="6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3" y="17"/>
                  </a:lnTo>
                  <a:lnTo>
                    <a:pt x="2" y="23"/>
                  </a:lnTo>
                  <a:lnTo>
                    <a:pt x="0" y="29"/>
                  </a:lnTo>
                  <a:lnTo>
                    <a:pt x="0" y="37"/>
                  </a:lnTo>
                  <a:lnTo>
                    <a:pt x="2" y="42"/>
                  </a:lnTo>
                  <a:lnTo>
                    <a:pt x="5" y="50"/>
                  </a:lnTo>
                  <a:lnTo>
                    <a:pt x="61" y="17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1126093" y="1508125"/>
              <a:ext cx="865187" cy="1395412"/>
            </a:xfrm>
            <a:custGeom>
              <a:avLst/>
              <a:gdLst>
                <a:gd name="T0" fmla="*/ 517 w 545"/>
                <a:gd name="T1" fmla="*/ 864 h 879"/>
                <a:gd name="T2" fmla="*/ 545 w 545"/>
                <a:gd name="T3" fmla="*/ 849 h 879"/>
                <a:gd name="T4" fmla="*/ 56 w 545"/>
                <a:gd name="T5" fmla="*/ 0 h 879"/>
                <a:gd name="T6" fmla="*/ 0 w 545"/>
                <a:gd name="T7" fmla="*/ 33 h 879"/>
                <a:gd name="T8" fmla="*/ 490 w 545"/>
                <a:gd name="T9" fmla="*/ 879 h 879"/>
                <a:gd name="T10" fmla="*/ 517 w 545"/>
                <a:gd name="T11" fmla="*/ 864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5" h="879">
                  <a:moveTo>
                    <a:pt x="517" y="864"/>
                  </a:moveTo>
                  <a:lnTo>
                    <a:pt x="545" y="849"/>
                  </a:lnTo>
                  <a:lnTo>
                    <a:pt x="56" y="0"/>
                  </a:lnTo>
                  <a:lnTo>
                    <a:pt x="0" y="33"/>
                  </a:lnTo>
                  <a:lnTo>
                    <a:pt x="490" y="879"/>
                  </a:lnTo>
                  <a:lnTo>
                    <a:pt x="517" y="864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1903968" y="2855912"/>
              <a:ext cx="93662" cy="76200"/>
            </a:xfrm>
            <a:custGeom>
              <a:avLst/>
              <a:gdLst>
                <a:gd name="T0" fmla="*/ 0 w 59"/>
                <a:gd name="T1" fmla="*/ 30 h 48"/>
                <a:gd name="T2" fmla="*/ 4 w 59"/>
                <a:gd name="T3" fmla="*/ 36 h 48"/>
                <a:gd name="T4" fmla="*/ 9 w 59"/>
                <a:gd name="T5" fmla="*/ 42 h 48"/>
                <a:gd name="T6" fmla="*/ 15 w 59"/>
                <a:gd name="T7" fmla="*/ 44 h 48"/>
                <a:gd name="T8" fmla="*/ 21 w 59"/>
                <a:gd name="T9" fmla="*/ 46 h 48"/>
                <a:gd name="T10" fmla="*/ 27 w 59"/>
                <a:gd name="T11" fmla="*/ 48 h 48"/>
                <a:gd name="T12" fmla="*/ 32 w 59"/>
                <a:gd name="T13" fmla="*/ 46 h 48"/>
                <a:gd name="T14" fmla="*/ 38 w 59"/>
                <a:gd name="T15" fmla="*/ 46 h 48"/>
                <a:gd name="T16" fmla="*/ 44 w 59"/>
                <a:gd name="T17" fmla="*/ 42 h 48"/>
                <a:gd name="T18" fmla="*/ 48 w 59"/>
                <a:gd name="T19" fmla="*/ 38 h 48"/>
                <a:gd name="T20" fmla="*/ 52 w 59"/>
                <a:gd name="T21" fmla="*/ 34 h 48"/>
                <a:gd name="T22" fmla="*/ 55 w 59"/>
                <a:gd name="T23" fmla="*/ 30 h 48"/>
                <a:gd name="T24" fmla="*/ 57 w 59"/>
                <a:gd name="T25" fmla="*/ 25 h 48"/>
                <a:gd name="T26" fmla="*/ 59 w 59"/>
                <a:gd name="T27" fmla="*/ 19 h 48"/>
                <a:gd name="T28" fmla="*/ 59 w 59"/>
                <a:gd name="T29" fmla="*/ 13 h 48"/>
                <a:gd name="T30" fmla="*/ 57 w 59"/>
                <a:gd name="T31" fmla="*/ 5 h 48"/>
                <a:gd name="T32" fmla="*/ 55 w 59"/>
                <a:gd name="T33" fmla="*/ 0 h 48"/>
                <a:gd name="T34" fmla="*/ 0 w 59"/>
                <a:gd name="T35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48">
                  <a:moveTo>
                    <a:pt x="0" y="30"/>
                  </a:moveTo>
                  <a:lnTo>
                    <a:pt x="4" y="36"/>
                  </a:lnTo>
                  <a:lnTo>
                    <a:pt x="9" y="42"/>
                  </a:lnTo>
                  <a:lnTo>
                    <a:pt x="15" y="44"/>
                  </a:lnTo>
                  <a:lnTo>
                    <a:pt x="21" y="46"/>
                  </a:lnTo>
                  <a:lnTo>
                    <a:pt x="27" y="48"/>
                  </a:lnTo>
                  <a:lnTo>
                    <a:pt x="32" y="46"/>
                  </a:lnTo>
                  <a:lnTo>
                    <a:pt x="38" y="46"/>
                  </a:lnTo>
                  <a:lnTo>
                    <a:pt x="44" y="42"/>
                  </a:lnTo>
                  <a:lnTo>
                    <a:pt x="48" y="38"/>
                  </a:lnTo>
                  <a:lnTo>
                    <a:pt x="52" y="34"/>
                  </a:lnTo>
                  <a:lnTo>
                    <a:pt x="55" y="30"/>
                  </a:lnTo>
                  <a:lnTo>
                    <a:pt x="57" y="25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57" y="5"/>
                  </a:lnTo>
                  <a:lnTo>
                    <a:pt x="55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2034143" y="3641725"/>
              <a:ext cx="101600" cy="57150"/>
            </a:xfrm>
            <a:custGeom>
              <a:avLst/>
              <a:gdLst>
                <a:gd name="T0" fmla="*/ 2 w 64"/>
                <a:gd name="T1" fmla="*/ 0 h 36"/>
                <a:gd name="T2" fmla="*/ 0 w 64"/>
                <a:gd name="T3" fmla="*/ 7 h 36"/>
                <a:gd name="T4" fmla="*/ 2 w 64"/>
                <a:gd name="T5" fmla="*/ 13 h 36"/>
                <a:gd name="T6" fmla="*/ 4 w 64"/>
                <a:gd name="T7" fmla="*/ 19 h 36"/>
                <a:gd name="T8" fmla="*/ 6 w 64"/>
                <a:gd name="T9" fmla="*/ 25 h 36"/>
                <a:gd name="T10" fmla="*/ 12 w 64"/>
                <a:gd name="T11" fmla="*/ 29 h 36"/>
                <a:gd name="T12" fmla="*/ 16 w 64"/>
                <a:gd name="T13" fmla="*/ 32 h 36"/>
                <a:gd name="T14" fmla="*/ 21 w 64"/>
                <a:gd name="T15" fmla="*/ 34 h 36"/>
                <a:gd name="T16" fmla="*/ 27 w 64"/>
                <a:gd name="T17" fmla="*/ 36 h 36"/>
                <a:gd name="T18" fmla="*/ 33 w 64"/>
                <a:gd name="T19" fmla="*/ 36 h 36"/>
                <a:gd name="T20" fmla="*/ 39 w 64"/>
                <a:gd name="T21" fmla="*/ 36 h 36"/>
                <a:gd name="T22" fmla="*/ 44 w 64"/>
                <a:gd name="T23" fmla="*/ 34 h 36"/>
                <a:gd name="T24" fmla="*/ 50 w 64"/>
                <a:gd name="T25" fmla="*/ 32 h 36"/>
                <a:gd name="T26" fmla="*/ 54 w 64"/>
                <a:gd name="T27" fmla="*/ 29 h 36"/>
                <a:gd name="T28" fmla="*/ 60 w 64"/>
                <a:gd name="T29" fmla="*/ 23 h 36"/>
                <a:gd name="T30" fmla="*/ 62 w 64"/>
                <a:gd name="T31" fmla="*/ 17 h 36"/>
                <a:gd name="T32" fmla="*/ 64 w 64"/>
                <a:gd name="T33" fmla="*/ 11 h 36"/>
                <a:gd name="T34" fmla="*/ 2 w 64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36">
                  <a:moveTo>
                    <a:pt x="2" y="0"/>
                  </a:moveTo>
                  <a:lnTo>
                    <a:pt x="0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2" y="29"/>
                  </a:lnTo>
                  <a:lnTo>
                    <a:pt x="16" y="32"/>
                  </a:lnTo>
                  <a:lnTo>
                    <a:pt x="21" y="34"/>
                  </a:lnTo>
                  <a:lnTo>
                    <a:pt x="27" y="36"/>
                  </a:lnTo>
                  <a:lnTo>
                    <a:pt x="33" y="36"/>
                  </a:lnTo>
                  <a:lnTo>
                    <a:pt x="39" y="36"/>
                  </a:lnTo>
                  <a:lnTo>
                    <a:pt x="44" y="34"/>
                  </a:lnTo>
                  <a:lnTo>
                    <a:pt x="50" y="32"/>
                  </a:lnTo>
                  <a:lnTo>
                    <a:pt x="54" y="29"/>
                  </a:lnTo>
                  <a:lnTo>
                    <a:pt x="60" y="23"/>
                  </a:lnTo>
                  <a:lnTo>
                    <a:pt x="62" y="17"/>
                  </a:lnTo>
                  <a:lnTo>
                    <a:pt x="64" y="1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2034143" y="2690812"/>
              <a:ext cx="271462" cy="968375"/>
            </a:xfrm>
            <a:custGeom>
              <a:avLst/>
              <a:gdLst>
                <a:gd name="T0" fmla="*/ 140 w 171"/>
                <a:gd name="T1" fmla="*/ 6 h 610"/>
                <a:gd name="T2" fmla="*/ 108 w 171"/>
                <a:gd name="T3" fmla="*/ 0 h 610"/>
                <a:gd name="T4" fmla="*/ 0 w 171"/>
                <a:gd name="T5" fmla="*/ 599 h 610"/>
                <a:gd name="T6" fmla="*/ 64 w 171"/>
                <a:gd name="T7" fmla="*/ 610 h 610"/>
                <a:gd name="T8" fmla="*/ 171 w 171"/>
                <a:gd name="T9" fmla="*/ 12 h 610"/>
                <a:gd name="T10" fmla="*/ 140 w 171"/>
                <a:gd name="T11" fmla="*/ 6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1" h="610">
                  <a:moveTo>
                    <a:pt x="140" y="6"/>
                  </a:moveTo>
                  <a:lnTo>
                    <a:pt x="108" y="0"/>
                  </a:lnTo>
                  <a:lnTo>
                    <a:pt x="0" y="599"/>
                  </a:lnTo>
                  <a:lnTo>
                    <a:pt x="64" y="610"/>
                  </a:lnTo>
                  <a:lnTo>
                    <a:pt x="171" y="12"/>
                  </a:lnTo>
                  <a:lnTo>
                    <a:pt x="140" y="6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2205593" y="2651125"/>
              <a:ext cx="100012" cy="58737"/>
            </a:xfrm>
            <a:custGeom>
              <a:avLst/>
              <a:gdLst>
                <a:gd name="T0" fmla="*/ 63 w 63"/>
                <a:gd name="T1" fmla="*/ 37 h 37"/>
                <a:gd name="T2" fmla="*/ 63 w 63"/>
                <a:gd name="T3" fmla="*/ 29 h 37"/>
                <a:gd name="T4" fmla="*/ 63 w 63"/>
                <a:gd name="T5" fmla="*/ 23 h 37"/>
                <a:gd name="T6" fmla="*/ 61 w 63"/>
                <a:gd name="T7" fmla="*/ 17 h 37"/>
                <a:gd name="T8" fmla="*/ 57 w 63"/>
                <a:gd name="T9" fmla="*/ 12 h 37"/>
                <a:gd name="T10" fmla="*/ 53 w 63"/>
                <a:gd name="T11" fmla="*/ 8 h 37"/>
                <a:gd name="T12" fmla="*/ 48 w 63"/>
                <a:gd name="T13" fmla="*/ 4 h 37"/>
                <a:gd name="T14" fmla="*/ 44 w 63"/>
                <a:gd name="T15" fmla="*/ 2 h 37"/>
                <a:gd name="T16" fmla="*/ 38 w 63"/>
                <a:gd name="T17" fmla="*/ 0 h 37"/>
                <a:gd name="T18" fmla="*/ 30 w 63"/>
                <a:gd name="T19" fmla="*/ 0 h 37"/>
                <a:gd name="T20" fmla="*/ 25 w 63"/>
                <a:gd name="T21" fmla="*/ 0 h 37"/>
                <a:gd name="T22" fmla="*/ 19 w 63"/>
                <a:gd name="T23" fmla="*/ 2 h 37"/>
                <a:gd name="T24" fmla="*/ 15 w 63"/>
                <a:gd name="T25" fmla="*/ 4 h 37"/>
                <a:gd name="T26" fmla="*/ 9 w 63"/>
                <a:gd name="T27" fmla="*/ 8 h 37"/>
                <a:gd name="T28" fmla="*/ 5 w 63"/>
                <a:gd name="T29" fmla="*/ 12 h 37"/>
                <a:gd name="T30" fmla="*/ 2 w 63"/>
                <a:gd name="T31" fmla="*/ 19 h 37"/>
                <a:gd name="T32" fmla="*/ 0 w 63"/>
                <a:gd name="T33" fmla="*/ 25 h 37"/>
                <a:gd name="T34" fmla="*/ 63 w 63"/>
                <a:gd name="T3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37">
                  <a:moveTo>
                    <a:pt x="63" y="37"/>
                  </a:moveTo>
                  <a:lnTo>
                    <a:pt x="63" y="29"/>
                  </a:lnTo>
                  <a:lnTo>
                    <a:pt x="63" y="23"/>
                  </a:lnTo>
                  <a:lnTo>
                    <a:pt x="61" y="17"/>
                  </a:lnTo>
                  <a:lnTo>
                    <a:pt x="57" y="12"/>
                  </a:lnTo>
                  <a:lnTo>
                    <a:pt x="53" y="8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19" y="2"/>
                  </a:lnTo>
                  <a:lnTo>
                    <a:pt x="15" y="4"/>
                  </a:lnTo>
                  <a:lnTo>
                    <a:pt x="9" y="8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5"/>
                  </a:lnTo>
                  <a:lnTo>
                    <a:pt x="63" y="37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1467405" y="3101975"/>
              <a:ext cx="76200" cy="98425"/>
            </a:xfrm>
            <a:custGeom>
              <a:avLst/>
              <a:gdLst>
                <a:gd name="T0" fmla="*/ 33 w 48"/>
                <a:gd name="T1" fmla="*/ 62 h 62"/>
                <a:gd name="T2" fmla="*/ 39 w 48"/>
                <a:gd name="T3" fmla="*/ 56 h 62"/>
                <a:gd name="T4" fmla="*/ 43 w 48"/>
                <a:gd name="T5" fmla="*/ 52 h 62"/>
                <a:gd name="T6" fmla="*/ 46 w 48"/>
                <a:gd name="T7" fmla="*/ 46 h 62"/>
                <a:gd name="T8" fmla="*/ 48 w 48"/>
                <a:gd name="T9" fmla="*/ 40 h 62"/>
                <a:gd name="T10" fmla="*/ 48 w 48"/>
                <a:gd name="T11" fmla="*/ 35 h 62"/>
                <a:gd name="T12" fmla="*/ 48 w 48"/>
                <a:gd name="T13" fmla="*/ 29 h 62"/>
                <a:gd name="T14" fmla="*/ 46 w 48"/>
                <a:gd name="T15" fmla="*/ 23 h 62"/>
                <a:gd name="T16" fmla="*/ 44 w 48"/>
                <a:gd name="T17" fmla="*/ 17 h 62"/>
                <a:gd name="T18" fmla="*/ 41 w 48"/>
                <a:gd name="T19" fmla="*/ 12 h 62"/>
                <a:gd name="T20" fmla="*/ 37 w 48"/>
                <a:gd name="T21" fmla="*/ 8 h 62"/>
                <a:gd name="T22" fmla="*/ 31 w 48"/>
                <a:gd name="T23" fmla="*/ 4 h 62"/>
                <a:gd name="T24" fmla="*/ 25 w 48"/>
                <a:gd name="T25" fmla="*/ 2 h 62"/>
                <a:gd name="T26" fmla="*/ 20 w 48"/>
                <a:gd name="T27" fmla="*/ 0 h 62"/>
                <a:gd name="T28" fmla="*/ 14 w 48"/>
                <a:gd name="T29" fmla="*/ 0 h 62"/>
                <a:gd name="T30" fmla="*/ 8 w 48"/>
                <a:gd name="T31" fmla="*/ 2 h 62"/>
                <a:gd name="T32" fmla="*/ 0 w 48"/>
                <a:gd name="T33" fmla="*/ 6 h 62"/>
                <a:gd name="T34" fmla="*/ 33 w 48"/>
                <a:gd name="T3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62">
                  <a:moveTo>
                    <a:pt x="33" y="62"/>
                  </a:moveTo>
                  <a:lnTo>
                    <a:pt x="39" y="56"/>
                  </a:lnTo>
                  <a:lnTo>
                    <a:pt x="43" y="52"/>
                  </a:lnTo>
                  <a:lnTo>
                    <a:pt x="46" y="46"/>
                  </a:lnTo>
                  <a:lnTo>
                    <a:pt x="48" y="40"/>
                  </a:lnTo>
                  <a:lnTo>
                    <a:pt x="48" y="35"/>
                  </a:lnTo>
                  <a:lnTo>
                    <a:pt x="48" y="29"/>
                  </a:lnTo>
                  <a:lnTo>
                    <a:pt x="46" y="23"/>
                  </a:lnTo>
                  <a:lnTo>
                    <a:pt x="44" y="17"/>
                  </a:lnTo>
                  <a:lnTo>
                    <a:pt x="41" y="12"/>
                  </a:lnTo>
                  <a:lnTo>
                    <a:pt x="37" y="8"/>
                  </a:lnTo>
                  <a:lnTo>
                    <a:pt x="31" y="4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0" y="6"/>
                  </a:lnTo>
                  <a:lnTo>
                    <a:pt x="33" y="62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1159430" y="3111500"/>
              <a:ext cx="360363" cy="265112"/>
            </a:xfrm>
            <a:custGeom>
              <a:avLst/>
              <a:gdLst>
                <a:gd name="T0" fmla="*/ 16 w 227"/>
                <a:gd name="T1" fmla="*/ 140 h 167"/>
                <a:gd name="T2" fmla="*/ 31 w 227"/>
                <a:gd name="T3" fmla="*/ 167 h 167"/>
                <a:gd name="T4" fmla="*/ 227 w 227"/>
                <a:gd name="T5" fmla="*/ 56 h 167"/>
                <a:gd name="T6" fmla="*/ 194 w 227"/>
                <a:gd name="T7" fmla="*/ 0 h 167"/>
                <a:gd name="T8" fmla="*/ 0 w 227"/>
                <a:gd name="T9" fmla="*/ 111 h 167"/>
                <a:gd name="T10" fmla="*/ 16 w 227"/>
                <a:gd name="T11" fmla="*/ 14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67">
                  <a:moveTo>
                    <a:pt x="16" y="140"/>
                  </a:moveTo>
                  <a:lnTo>
                    <a:pt x="31" y="167"/>
                  </a:lnTo>
                  <a:lnTo>
                    <a:pt x="227" y="56"/>
                  </a:lnTo>
                  <a:lnTo>
                    <a:pt x="194" y="0"/>
                  </a:lnTo>
                  <a:lnTo>
                    <a:pt x="0" y="111"/>
                  </a:lnTo>
                  <a:lnTo>
                    <a:pt x="16" y="140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Freeform 14"/>
            <p:cNvSpPr>
              <a:spLocks/>
            </p:cNvSpPr>
            <p:nvPr/>
          </p:nvSpPr>
          <p:spPr bwMode="auto">
            <a:xfrm>
              <a:off x="1132443" y="3287712"/>
              <a:ext cx="76200" cy="98425"/>
            </a:xfrm>
            <a:custGeom>
              <a:avLst/>
              <a:gdLst>
                <a:gd name="T0" fmla="*/ 17 w 48"/>
                <a:gd name="T1" fmla="*/ 0 h 62"/>
                <a:gd name="T2" fmla="*/ 10 w 48"/>
                <a:gd name="T3" fmla="*/ 6 h 62"/>
                <a:gd name="T4" fmla="*/ 6 w 48"/>
                <a:gd name="T5" fmla="*/ 10 h 62"/>
                <a:gd name="T6" fmla="*/ 2 w 48"/>
                <a:gd name="T7" fmla="*/ 16 h 62"/>
                <a:gd name="T8" fmla="*/ 0 w 48"/>
                <a:gd name="T9" fmla="*/ 21 h 62"/>
                <a:gd name="T10" fmla="*/ 0 w 48"/>
                <a:gd name="T11" fmla="*/ 27 h 62"/>
                <a:gd name="T12" fmla="*/ 0 w 48"/>
                <a:gd name="T13" fmla="*/ 33 h 62"/>
                <a:gd name="T14" fmla="*/ 2 w 48"/>
                <a:gd name="T15" fmla="*/ 39 h 62"/>
                <a:gd name="T16" fmla="*/ 4 w 48"/>
                <a:gd name="T17" fmla="*/ 44 h 62"/>
                <a:gd name="T18" fmla="*/ 8 w 48"/>
                <a:gd name="T19" fmla="*/ 50 h 62"/>
                <a:gd name="T20" fmla="*/ 12 w 48"/>
                <a:gd name="T21" fmla="*/ 54 h 62"/>
                <a:gd name="T22" fmla="*/ 17 w 48"/>
                <a:gd name="T23" fmla="*/ 58 h 62"/>
                <a:gd name="T24" fmla="*/ 23 w 48"/>
                <a:gd name="T25" fmla="*/ 60 h 62"/>
                <a:gd name="T26" fmla="*/ 29 w 48"/>
                <a:gd name="T27" fmla="*/ 62 h 62"/>
                <a:gd name="T28" fmla="*/ 35 w 48"/>
                <a:gd name="T29" fmla="*/ 62 h 62"/>
                <a:gd name="T30" fmla="*/ 42 w 48"/>
                <a:gd name="T31" fmla="*/ 60 h 62"/>
                <a:gd name="T32" fmla="*/ 48 w 48"/>
                <a:gd name="T33" fmla="*/ 56 h 62"/>
                <a:gd name="T34" fmla="*/ 17 w 48"/>
                <a:gd name="T3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62">
                  <a:moveTo>
                    <a:pt x="17" y="0"/>
                  </a:move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2" y="39"/>
                  </a:lnTo>
                  <a:lnTo>
                    <a:pt x="4" y="44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7" y="58"/>
                  </a:lnTo>
                  <a:lnTo>
                    <a:pt x="23" y="60"/>
                  </a:lnTo>
                  <a:lnTo>
                    <a:pt x="29" y="62"/>
                  </a:lnTo>
                  <a:lnTo>
                    <a:pt x="35" y="62"/>
                  </a:lnTo>
                  <a:lnTo>
                    <a:pt x="42" y="60"/>
                  </a:lnTo>
                  <a:lnTo>
                    <a:pt x="48" y="5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664130" y="1758950"/>
              <a:ext cx="96838" cy="76200"/>
            </a:xfrm>
            <a:custGeom>
              <a:avLst/>
              <a:gdLst>
                <a:gd name="T0" fmla="*/ 61 w 61"/>
                <a:gd name="T1" fmla="*/ 15 h 48"/>
                <a:gd name="T2" fmla="*/ 55 w 61"/>
                <a:gd name="T3" fmla="*/ 9 h 48"/>
                <a:gd name="T4" fmla="*/ 51 w 61"/>
                <a:gd name="T5" fmla="*/ 6 h 48"/>
                <a:gd name="T6" fmla="*/ 46 w 61"/>
                <a:gd name="T7" fmla="*/ 2 h 48"/>
                <a:gd name="T8" fmla="*/ 40 w 61"/>
                <a:gd name="T9" fmla="*/ 0 h 48"/>
                <a:gd name="T10" fmla="*/ 34 w 61"/>
                <a:gd name="T11" fmla="*/ 0 h 48"/>
                <a:gd name="T12" fmla="*/ 28 w 61"/>
                <a:gd name="T13" fmla="*/ 0 h 48"/>
                <a:gd name="T14" fmla="*/ 23 w 61"/>
                <a:gd name="T15" fmla="*/ 2 h 48"/>
                <a:gd name="T16" fmla="*/ 17 w 61"/>
                <a:gd name="T17" fmla="*/ 4 h 48"/>
                <a:gd name="T18" fmla="*/ 11 w 61"/>
                <a:gd name="T19" fmla="*/ 8 h 48"/>
                <a:gd name="T20" fmla="*/ 7 w 61"/>
                <a:gd name="T21" fmla="*/ 11 h 48"/>
                <a:gd name="T22" fmla="*/ 4 w 61"/>
                <a:gd name="T23" fmla="*/ 17 h 48"/>
                <a:gd name="T24" fmla="*/ 2 w 61"/>
                <a:gd name="T25" fmla="*/ 23 h 48"/>
                <a:gd name="T26" fmla="*/ 0 w 61"/>
                <a:gd name="T27" fmla="*/ 29 h 48"/>
                <a:gd name="T28" fmla="*/ 2 w 61"/>
                <a:gd name="T29" fmla="*/ 34 h 48"/>
                <a:gd name="T30" fmla="*/ 2 w 61"/>
                <a:gd name="T31" fmla="*/ 40 h 48"/>
                <a:gd name="T32" fmla="*/ 5 w 61"/>
                <a:gd name="T33" fmla="*/ 48 h 48"/>
                <a:gd name="T34" fmla="*/ 61 w 61"/>
                <a:gd name="T35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" h="48">
                  <a:moveTo>
                    <a:pt x="61" y="15"/>
                  </a:moveTo>
                  <a:lnTo>
                    <a:pt x="55" y="9"/>
                  </a:lnTo>
                  <a:lnTo>
                    <a:pt x="51" y="6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3" y="2"/>
                  </a:lnTo>
                  <a:lnTo>
                    <a:pt x="17" y="4"/>
                  </a:lnTo>
                  <a:lnTo>
                    <a:pt x="11" y="8"/>
                  </a:lnTo>
                  <a:lnTo>
                    <a:pt x="7" y="11"/>
                  </a:lnTo>
                  <a:lnTo>
                    <a:pt x="4" y="17"/>
                  </a:lnTo>
                  <a:lnTo>
                    <a:pt x="2" y="23"/>
                  </a:lnTo>
                  <a:lnTo>
                    <a:pt x="0" y="29"/>
                  </a:lnTo>
                  <a:lnTo>
                    <a:pt x="2" y="34"/>
                  </a:lnTo>
                  <a:lnTo>
                    <a:pt x="2" y="40"/>
                  </a:lnTo>
                  <a:lnTo>
                    <a:pt x="5" y="48"/>
                  </a:lnTo>
                  <a:lnTo>
                    <a:pt x="61" y="15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672068" y="1782762"/>
              <a:ext cx="865187" cy="1398588"/>
            </a:xfrm>
            <a:custGeom>
              <a:avLst/>
              <a:gdLst>
                <a:gd name="T0" fmla="*/ 517 w 545"/>
                <a:gd name="T1" fmla="*/ 864 h 881"/>
                <a:gd name="T2" fmla="*/ 545 w 545"/>
                <a:gd name="T3" fmla="*/ 848 h 881"/>
                <a:gd name="T4" fmla="*/ 56 w 545"/>
                <a:gd name="T5" fmla="*/ 0 h 881"/>
                <a:gd name="T6" fmla="*/ 0 w 545"/>
                <a:gd name="T7" fmla="*/ 33 h 881"/>
                <a:gd name="T8" fmla="*/ 490 w 545"/>
                <a:gd name="T9" fmla="*/ 881 h 881"/>
                <a:gd name="T10" fmla="*/ 517 w 545"/>
                <a:gd name="T11" fmla="*/ 864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5" h="881">
                  <a:moveTo>
                    <a:pt x="517" y="864"/>
                  </a:moveTo>
                  <a:lnTo>
                    <a:pt x="545" y="848"/>
                  </a:lnTo>
                  <a:lnTo>
                    <a:pt x="56" y="0"/>
                  </a:lnTo>
                  <a:lnTo>
                    <a:pt x="0" y="33"/>
                  </a:lnTo>
                  <a:lnTo>
                    <a:pt x="490" y="881"/>
                  </a:lnTo>
                  <a:lnTo>
                    <a:pt x="517" y="864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1449943" y="3128962"/>
              <a:ext cx="93662" cy="76200"/>
            </a:xfrm>
            <a:custGeom>
              <a:avLst/>
              <a:gdLst>
                <a:gd name="T0" fmla="*/ 0 w 59"/>
                <a:gd name="T1" fmla="*/ 33 h 48"/>
                <a:gd name="T2" fmla="*/ 4 w 59"/>
                <a:gd name="T3" fmla="*/ 39 h 48"/>
                <a:gd name="T4" fmla="*/ 9 w 59"/>
                <a:gd name="T5" fmla="*/ 43 h 48"/>
                <a:gd name="T6" fmla="*/ 15 w 59"/>
                <a:gd name="T7" fmla="*/ 46 h 48"/>
                <a:gd name="T8" fmla="*/ 21 w 59"/>
                <a:gd name="T9" fmla="*/ 48 h 48"/>
                <a:gd name="T10" fmla="*/ 27 w 59"/>
                <a:gd name="T11" fmla="*/ 48 h 48"/>
                <a:gd name="T12" fmla="*/ 32 w 59"/>
                <a:gd name="T13" fmla="*/ 48 h 48"/>
                <a:gd name="T14" fmla="*/ 38 w 59"/>
                <a:gd name="T15" fmla="*/ 46 h 48"/>
                <a:gd name="T16" fmla="*/ 44 w 59"/>
                <a:gd name="T17" fmla="*/ 45 h 48"/>
                <a:gd name="T18" fmla="*/ 48 w 59"/>
                <a:gd name="T19" fmla="*/ 41 h 48"/>
                <a:gd name="T20" fmla="*/ 52 w 59"/>
                <a:gd name="T21" fmla="*/ 37 h 48"/>
                <a:gd name="T22" fmla="*/ 55 w 59"/>
                <a:gd name="T23" fmla="*/ 31 h 48"/>
                <a:gd name="T24" fmla="*/ 57 w 59"/>
                <a:gd name="T25" fmla="*/ 25 h 48"/>
                <a:gd name="T26" fmla="*/ 59 w 59"/>
                <a:gd name="T27" fmla="*/ 20 h 48"/>
                <a:gd name="T28" fmla="*/ 59 w 59"/>
                <a:gd name="T29" fmla="*/ 14 h 48"/>
                <a:gd name="T30" fmla="*/ 57 w 59"/>
                <a:gd name="T31" fmla="*/ 6 h 48"/>
                <a:gd name="T32" fmla="*/ 55 w 59"/>
                <a:gd name="T33" fmla="*/ 0 h 48"/>
                <a:gd name="T34" fmla="*/ 0 w 59"/>
                <a:gd name="T35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48">
                  <a:moveTo>
                    <a:pt x="0" y="33"/>
                  </a:moveTo>
                  <a:lnTo>
                    <a:pt x="4" y="39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8"/>
                  </a:lnTo>
                  <a:lnTo>
                    <a:pt x="27" y="48"/>
                  </a:lnTo>
                  <a:lnTo>
                    <a:pt x="32" y="48"/>
                  </a:lnTo>
                  <a:lnTo>
                    <a:pt x="38" y="46"/>
                  </a:lnTo>
                  <a:lnTo>
                    <a:pt x="44" y="45"/>
                  </a:lnTo>
                  <a:lnTo>
                    <a:pt x="48" y="41"/>
                  </a:lnTo>
                  <a:lnTo>
                    <a:pt x="52" y="37"/>
                  </a:lnTo>
                  <a:lnTo>
                    <a:pt x="55" y="31"/>
                  </a:lnTo>
                  <a:lnTo>
                    <a:pt x="57" y="25"/>
                  </a:lnTo>
                  <a:lnTo>
                    <a:pt x="59" y="20"/>
                  </a:lnTo>
                  <a:lnTo>
                    <a:pt x="59" y="14"/>
                  </a:lnTo>
                  <a:lnTo>
                    <a:pt x="57" y="6"/>
                  </a:lnTo>
                  <a:lnTo>
                    <a:pt x="55" y="0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2073830" y="3611562"/>
              <a:ext cx="66675" cy="100013"/>
            </a:xfrm>
            <a:custGeom>
              <a:avLst/>
              <a:gdLst>
                <a:gd name="T0" fmla="*/ 0 w 42"/>
                <a:gd name="T1" fmla="*/ 61 h 63"/>
                <a:gd name="T2" fmla="*/ 8 w 42"/>
                <a:gd name="T3" fmla="*/ 63 h 63"/>
                <a:gd name="T4" fmla="*/ 14 w 42"/>
                <a:gd name="T5" fmla="*/ 63 h 63"/>
                <a:gd name="T6" fmla="*/ 19 w 42"/>
                <a:gd name="T7" fmla="*/ 61 h 63"/>
                <a:gd name="T8" fmla="*/ 25 w 42"/>
                <a:gd name="T9" fmla="*/ 59 h 63"/>
                <a:gd name="T10" fmla="*/ 31 w 42"/>
                <a:gd name="T11" fmla="*/ 55 h 63"/>
                <a:gd name="T12" fmla="*/ 35 w 42"/>
                <a:gd name="T13" fmla="*/ 51 h 63"/>
                <a:gd name="T14" fmla="*/ 39 w 42"/>
                <a:gd name="T15" fmla="*/ 48 h 63"/>
                <a:gd name="T16" fmla="*/ 41 w 42"/>
                <a:gd name="T17" fmla="*/ 42 h 63"/>
                <a:gd name="T18" fmla="*/ 42 w 42"/>
                <a:gd name="T19" fmla="*/ 36 h 63"/>
                <a:gd name="T20" fmla="*/ 42 w 42"/>
                <a:gd name="T21" fmla="*/ 30 h 63"/>
                <a:gd name="T22" fmla="*/ 42 w 42"/>
                <a:gd name="T23" fmla="*/ 25 h 63"/>
                <a:gd name="T24" fmla="*/ 41 w 42"/>
                <a:gd name="T25" fmla="*/ 19 h 63"/>
                <a:gd name="T26" fmla="*/ 37 w 42"/>
                <a:gd name="T27" fmla="*/ 13 h 63"/>
                <a:gd name="T28" fmla="*/ 33 w 42"/>
                <a:gd name="T29" fmla="*/ 7 h 63"/>
                <a:gd name="T30" fmla="*/ 29 w 42"/>
                <a:gd name="T31" fmla="*/ 3 h 63"/>
                <a:gd name="T32" fmla="*/ 21 w 42"/>
                <a:gd name="T33" fmla="*/ 0 h 63"/>
                <a:gd name="T34" fmla="*/ 0 w 42"/>
                <a:gd name="T35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63">
                  <a:moveTo>
                    <a:pt x="0" y="61"/>
                  </a:moveTo>
                  <a:lnTo>
                    <a:pt x="8" y="63"/>
                  </a:lnTo>
                  <a:lnTo>
                    <a:pt x="14" y="63"/>
                  </a:lnTo>
                  <a:lnTo>
                    <a:pt x="19" y="61"/>
                  </a:lnTo>
                  <a:lnTo>
                    <a:pt x="25" y="59"/>
                  </a:lnTo>
                  <a:lnTo>
                    <a:pt x="31" y="55"/>
                  </a:lnTo>
                  <a:lnTo>
                    <a:pt x="35" y="51"/>
                  </a:lnTo>
                  <a:lnTo>
                    <a:pt x="39" y="48"/>
                  </a:lnTo>
                  <a:lnTo>
                    <a:pt x="41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2" y="25"/>
                  </a:lnTo>
                  <a:lnTo>
                    <a:pt x="41" y="19"/>
                  </a:lnTo>
                  <a:lnTo>
                    <a:pt x="37" y="13"/>
                  </a:lnTo>
                  <a:lnTo>
                    <a:pt x="33" y="7"/>
                  </a:lnTo>
                  <a:lnTo>
                    <a:pt x="29" y="3"/>
                  </a:lnTo>
                  <a:lnTo>
                    <a:pt x="21" y="0"/>
                  </a:lnTo>
                  <a:lnTo>
                    <a:pt x="0" y="61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165780" y="3284537"/>
              <a:ext cx="941388" cy="423863"/>
            </a:xfrm>
            <a:custGeom>
              <a:avLst/>
              <a:gdLst>
                <a:gd name="T0" fmla="*/ 12 w 593"/>
                <a:gd name="T1" fmla="*/ 31 h 267"/>
                <a:gd name="T2" fmla="*/ 0 w 593"/>
                <a:gd name="T3" fmla="*/ 60 h 267"/>
                <a:gd name="T4" fmla="*/ 572 w 593"/>
                <a:gd name="T5" fmla="*/ 267 h 267"/>
                <a:gd name="T6" fmla="*/ 593 w 593"/>
                <a:gd name="T7" fmla="*/ 206 h 267"/>
                <a:gd name="T8" fmla="*/ 21 w 593"/>
                <a:gd name="T9" fmla="*/ 0 h 267"/>
                <a:gd name="T10" fmla="*/ 12 w 593"/>
                <a:gd name="T11" fmla="*/ 31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3" h="267">
                  <a:moveTo>
                    <a:pt x="12" y="31"/>
                  </a:moveTo>
                  <a:lnTo>
                    <a:pt x="0" y="60"/>
                  </a:lnTo>
                  <a:lnTo>
                    <a:pt x="572" y="267"/>
                  </a:lnTo>
                  <a:lnTo>
                    <a:pt x="593" y="206"/>
                  </a:lnTo>
                  <a:lnTo>
                    <a:pt x="21" y="0"/>
                  </a:lnTo>
                  <a:lnTo>
                    <a:pt x="12" y="31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132443" y="3281362"/>
              <a:ext cx="66675" cy="98425"/>
            </a:xfrm>
            <a:custGeom>
              <a:avLst/>
              <a:gdLst>
                <a:gd name="T0" fmla="*/ 42 w 42"/>
                <a:gd name="T1" fmla="*/ 2 h 62"/>
                <a:gd name="T2" fmla="*/ 37 w 42"/>
                <a:gd name="T3" fmla="*/ 0 h 62"/>
                <a:gd name="T4" fmla="*/ 29 w 42"/>
                <a:gd name="T5" fmla="*/ 0 h 62"/>
                <a:gd name="T6" fmla="*/ 23 w 42"/>
                <a:gd name="T7" fmla="*/ 2 h 62"/>
                <a:gd name="T8" fmla="*/ 17 w 42"/>
                <a:gd name="T9" fmla="*/ 4 h 62"/>
                <a:gd name="T10" fmla="*/ 12 w 42"/>
                <a:gd name="T11" fmla="*/ 8 h 62"/>
                <a:gd name="T12" fmla="*/ 8 w 42"/>
                <a:gd name="T13" fmla="*/ 12 h 62"/>
                <a:gd name="T14" fmla="*/ 6 w 42"/>
                <a:gd name="T15" fmla="*/ 16 h 62"/>
                <a:gd name="T16" fmla="*/ 2 w 42"/>
                <a:gd name="T17" fmla="*/ 21 h 62"/>
                <a:gd name="T18" fmla="*/ 0 w 42"/>
                <a:gd name="T19" fmla="*/ 27 h 62"/>
                <a:gd name="T20" fmla="*/ 0 w 42"/>
                <a:gd name="T21" fmla="*/ 33 h 62"/>
                <a:gd name="T22" fmla="*/ 0 w 42"/>
                <a:gd name="T23" fmla="*/ 39 h 62"/>
                <a:gd name="T24" fmla="*/ 2 w 42"/>
                <a:gd name="T25" fmla="*/ 44 h 62"/>
                <a:gd name="T26" fmla="*/ 6 w 42"/>
                <a:gd name="T27" fmla="*/ 50 h 62"/>
                <a:gd name="T28" fmla="*/ 10 w 42"/>
                <a:gd name="T29" fmla="*/ 56 h 62"/>
                <a:gd name="T30" fmla="*/ 16 w 42"/>
                <a:gd name="T31" fmla="*/ 60 h 62"/>
                <a:gd name="T32" fmla="*/ 21 w 42"/>
                <a:gd name="T33" fmla="*/ 62 h 62"/>
                <a:gd name="T34" fmla="*/ 42 w 42"/>
                <a:gd name="T35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62">
                  <a:moveTo>
                    <a:pt x="42" y="2"/>
                  </a:moveTo>
                  <a:lnTo>
                    <a:pt x="37" y="0"/>
                  </a:lnTo>
                  <a:lnTo>
                    <a:pt x="29" y="0"/>
                  </a:lnTo>
                  <a:lnTo>
                    <a:pt x="23" y="2"/>
                  </a:lnTo>
                  <a:lnTo>
                    <a:pt x="17" y="4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6" y="16"/>
                  </a:lnTo>
                  <a:lnTo>
                    <a:pt x="2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2" y="44"/>
                  </a:lnTo>
                  <a:lnTo>
                    <a:pt x="6" y="50"/>
                  </a:lnTo>
                  <a:lnTo>
                    <a:pt x="10" y="56"/>
                  </a:lnTo>
                  <a:lnTo>
                    <a:pt x="16" y="60"/>
                  </a:lnTo>
                  <a:lnTo>
                    <a:pt x="21" y="62"/>
                  </a:lnTo>
                  <a:lnTo>
                    <a:pt x="42" y="2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002641" y="1406449"/>
            <a:ext cx="540000" cy="774000"/>
            <a:chOff x="3270805" y="2166937"/>
            <a:chExt cx="1076325" cy="1557338"/>
          </a:xfrm>
          <a:solidFill>
            <a:srgbClr val="0073AA"/>
          </a:solidFill>
        </p:grpSpPr>
        <p:sp>
          <p:nvSpPr>
            <p:cNvPr id="40" name="Freeform 33"/>
            <p:cNvSpPr>
              <a:spLocks/>
            </p:cNvSpPr>
            <p:nvPr/>
          </p:nvSpPr>
          <p:spPr bwMode="auto">
            <a:xfrm>
              <a:off x="3654980" y="3446462"/>
              <a:ext cx="19050" cy="23813"/>
            </a:xfrm>
            <a:custGeom>
              <a:avLst/>
              <a:gdLst>
                <a:gd name="T0" fmla="*/ 12 w 12"/>
                <a:gd name="T1" fmla="*/ 2 h 15"/>
                <a:gd name="T2" fmla="*/ 10 w 12"/>
                <a:gd name="T3" fmla="*/ 0 h 15"/>
                <a:gd name="T4" fmla="*/ 6 w 12"/>
                <a:gd name="T5" fmla="*/ 0 h 15"/>
                <a:gd name="T6" fmla="*/ 4 w 12"/>
                <a:gd name="T7" fmla="*/ 2 h 15"/>
                <a:gd name="T8" fmla="*/ 2 w 12"/>
                <a:gd name="T9" fmla="*/ 4 h 15"/>
                <a:gd name="T10" fmla="*/ 0 w 12"/>
                <a:gd name="T11" fmla="*/ 8 h 15"/>
                <a:gd name="T12" fmla="*/ 0 w 12"/>
                <a:gd name="T13" fmla="*/ 10 h 15"/>
                <a:gd name="T14" fmla="*/ 2 w 12"/>
                <a:gd name="T15" fmla="*/ 13 h 15"/>
                <a:gd name="T16" fmla="*/ 4 w 12"/>
                <a:gd name="T17" fmla="*/ 15 h 15"/>
                <a:gd name="T18" fmla="*/ 12 w 12"/>
                <a:gd name="T1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5">
                  <a:moveTo>
                    <a:pt x="12" y="2"/>
                  </a:move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Freeform 34"/>
            <p:cNvSpPr>
              <a:spLocks/>
            </p:cNvSpPr>
            <p:nvPr/>
          </p:nvSpPr>
          <p:spPr bwMode="auto">
            <a:xfrm>
              <a:off x="3661330" y="3449637"/>
              <a:ext cx="168275" cy="109538"/>
            </a:xfrm>
            <a:custGeom>
              <a:avLst/>
              <a:gdLst>
                <a:gd name="T0" fmla="*/ 102 w 106"/>
                <a:gd name="T1" fmla="*/ 61 h 69"/>
                <a:gd name="T2" fmla="*/ 106 w 106"/>
                <a:gd name="T3" fmla="*/ 56 h 69"/>
                <a:gd name="T4" fmla="*/ 8 w 106"/>
                <a:gd name="T5" fmla="*/ 0 h 69"/>
                <a:gd name="T6" fmla="*/ 0 w 106"/>
                <a:gd name="T7" fmla="*/ 13 h 69"/>
                <a:gd name="T8" fmla="*/ 98 w 106"/>
                <a:gd name="T9" fmla="*/ 69 h 69"/>
                <a:gd name="T10" fmla="*/ 102 w 106"/>
                <a:gd name="T11" fmla="*/ 6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69">
                  <a:moveTo>
                    <a:pt x="102" y="61"/>
                  </a:moveTo>
                  <a:lnTo>
                    <a:pt x="106" y="56"/>
                  </a:lnTo>
                  <a:lnTo>
                    <a:pt x="8" y="0"/>
                  </a:lnTo>
                  <a:lnTo>
                    <a:pt x="0" y="13"/>
                  </a:lnTo>
                  <a:lnTo>
                    <a:pt x="98" y="69"/>
                  </a:lnTo>
                  <a:lnTo>
                    <a:pt x="102" y="6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3816905" y="3538537"/>
              <a:ext cx="17463" cy="20638"/>
            </a:xfrm>
            <a:custGeom>
              <a:avLst/>
              <a:gdLst>
                <a:gd name="T0" fmla="*/ 0 w 11"/>
                <a:gd name="T1" fmla="*/ 13 h 13"/>
                <a:gd name="T2" fmla="*/ 4 w 11"/>
                <a:gd name="T3" fmla="*/ 13 h 13"/>
                <a:gd name="T4" fmla="*/ 6 w 11"/>
                <a:gd name="T5" fmla="*/ 13 h 13"/>
                <a:gd name="T6" fmla="*/ 10 w 11"/>
                <a:gd name="T7" fmla="*/ 11 h 13"/>
                <a:gd name="T8" fmla="*/ 11 w 11"/>
                <a:gd name="T9" fmla="*/ 9 h 13"/>
                <a:gd name="T10" fmla="*/ 11 w 11"/>
                <a:gd name="T11" fmla="*/ 7 h 13"/>
                <a:gd name="T12" fmla="*/ 11 w 11"/>
                <a:gd name="T13" fmla="*/ 3 h 13"/>
                <a:gd name="T14" fmla="*/ 10 w 11"/>
                <a:gd name="T15" fmla="*/ 1 h 13"/>
                <a:gd name="T16" fmla="*/ 8 w 11"/>
                <a:gd name="T17" fmla="*/ 0 h 13"/>
                <a:gd name="T18" fmla="*/ 0 w 11"/>
                <a:gd name="T1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lnTo>
                    <a:pt x="4" y="13"/>
                  </a:lnTo>
                  <a:lnTo>
                    <a:pt x="6" y="13"/>
                  </a:lnTo>
                  <a:lnTo>
                    <a:pt x="10" y="11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Freeform 36"/>
            <p:cNvSpPr>
              <a:spLocks/>
            </p:cNvSpPr>
            <p:nvPr/>
          </p:nvSpPr>
          <p:spPr bwMode="auto">
            <a:xfrm>
              <a:off x="3710543" y="3351212"/>
              <a:ext cx="26987" cy="25400"/>
            </a:xfrm>
            <a:custGeom>
              <a:avLst/>
              <a:gdLst>
                <a:gd name="T0" fmla="*/ 13 w 17"/>
                <a:gd name="T1" fmla="*/ 16 h 16"/>
                <a:gd name="T2" fmla="*/ 17 w 17"/>
                <a:gd name="T3" fmla="*/ 8 h 16"/>
                <a:gd name="T4" fmla="*/ 4 w 17"/>
                <a:gd name="T5" fmla="*/ 0 h 16"/>
                <a:gd name="T6" fmla="*/ 0 w 17"/>
                <a:gd name="T7" fmla="*/ 8 h 16"/>
                <a:gd name="T8" fmla="*/ 13 w 1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16"/>
                  </a:moveTo>
                  <a:lnTo>
                    <a:pt x="17" y="8"/>
                  </a:lnTo>
                  <a:lnTo>
                    <a:pt x="4" y="0"/>
                  </a:lnTo>
                  <a:lnTo>
                    <a:pt x="0" y="8"/>
                  </a:lnTo>
                  <a:lnTo>
                    <a:pt x="13" y="16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>
              <a:off x="3658155" y="3363912"/>
              <a:ext cx="73025" cy="100013"/>
            </a:xfrm>
            <a:custGeom>
              <a:avLst/>
              <a:gdLst>
                <a:gd name="T0" fmla="*/ 6 w 46"/>
                <a:gd name="T1" fmla="*/ 60 h 63"/>
                <a:gd name="T2" fmla="*/ 14 w 46"/>
                <a:gd name="T3" fmla="*/ 63 h 63"/>
                <a:gd name="T4" fmla="*/ 46 w 46"/>
                <a:gd name="T5" fmla="*/ 8 h 63"/>
                <a:gd name="T6" fmla="*/ 33 w 46"/>
                <a:gd name="T7" fmla="*/ 0 h 63"/>
                <a:gd name="T8" fmla="*/ 0 w 46"/>
                <a:gd name="T9" fmla="*/ 56 h 63"/>
                <a:gd name="T10" fmla="*/ 6 w 46"/>
                <a:gd name="T11" fmla="*/ 6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3">
                  <a:moveTo>
                    <a:pt x="6" y="60"/>
                  </a:moveTo>
                  <a:lnTo>
                    <a:pt x="14" y="63"/>
                  </a:lnTo>
                  <a:lnTo>
                    <a:pt x="46" y="8"/>
                  </a:lnTo>
                  <a:lnTo>
                    <a:pt x="33" y="0"/>
                  </a:lnTo>
                  <a:lnTo>
                    <a:pt x="0" y="56"/>
                  </a:lnTo>
                  <a:lnTo>
                    <a:pt x="6" y="6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Freeform 38"/>
            <p:cNvSpPr>
              <a:spLocks/>
            </p:cNvSpPr>
            <p:nvPr/>
          </p:nvSpPr>
          <p:spPr bwMode="auto">
            <a:xfrm>
              <a:off x="3651805" y="3452812"/>
              <a:ext cx="28575" cy="23813"/>
            </a:xfrm>
            <a:custGeom>
              <a:avLst/>
              <a:gdLst>
                <a:gd name="T0" fmla="*/ 4 w 18"/>
                <a:gd name="T1" fmla="*/ 0 h 15"/>
                <a:gd name="T2" fmla="*/ 0 w 18"/>
                <a:gd name="T3" fmla="*/ 7 h 15"/>
                <a:gd name="T4" fmla="*/ 14 w 18"/>
                <a:gd name="T5" fmla="*/ 15 h 15"/>
                <a:gd name="T6" fmla="*/ 18 w 18"/>
                <a:gd name="T7" fmla="*/ 7 h 15"/>
                <a:gd name="T8" fmla="*/ 4 w 1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4" y="0"/>
                  </a:moveTo>
                  <a:lnTo>
                    <a:pt x="0" y="7"/>
                  </a:lnTo>
                  <a:lnTo>
                    <a:pt x="14" y="15"/>
                  </a:lnTo>
                  <a:lnTo>
                    <a:pt x="18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Freeform 39"/>
            <p:cNvSpPr>
              <a:spLocks/>
            </p:cNvSpPr>
            <p:nvPr/>
          </p:nvSpPr>
          <p:spPr bwMode="auto">
            <a:xfrm>
              <a:off x="3356530" y="3698875"/>
              <a:ext cx="19050" cy="25400"/>
            </a:xfrm>
            <a:custGeom>
              <a:avLst/>
              <a:gdLst>
                <a:gd name="T0" fmla="*/ 6 w 12"/>
                <a:gd name="T1" fmla="*/ 0 h 16"/>
                <a:gd name="T2" fmla="*/ 2 w 12"/>
                <a:gd name="T3" fmla="*/ 2 h 16"/>
                <a:gd name="T4" fmla="*/ 2 w 12"/>
                <a:gd name="T5" fmla="*/ 4 h 16"/>
                <a:gd name="T6" fmla="*/ 0 w 12"/>
                <a:gd name="T7" fmla="*/ 8 h 16"/>
                <a:gd name="T8" fmla="*/ 2 w 12"/>
                <a:gd name="T9" fmla="*/ 10 h 16"/>
                <a:gd name="T10" fmla="*/ 2 w 12"/>
                <a:gd name="T11" fmla="*/ 14 h 16"/>
                <a:gd name="T12" fmla="*/ 4 w 12"/>
                <a:gd name="T13" fmla="*/ 16 h 16"/>
                <a:gd name="T14" fmla="*/ 8 w 12"/>
                <a:gd name="T15" fmla="*/ 16 h 16"/>
                <a:gd name="T16" fmla="*/ 12 w 12"/>
                <a:gd name="T17" fmla="*/ 16 h 16"/>
                <a:gd name="T18" fmla="*/ 6 w 12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6">
                  <a:moveTo>
                    <a:pt x="6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Freeform 40"/>
            <p:cNvSpPr>
              <a:spLocks/>
            </p:cNvSpPr>
            <p:nvPr/>
          </p:nvSpPr>
          <p:spPr bwMode="auto">
            <a:xfrm>
              <a:off x="3366055" y="3535362"/>
              <a:ext cx="460375" cy="188913"/>
            </a:xfrm>
            <a:custGeom>
              <a:avLst/>
              <a:gdLst>
                <a:gd name="T0" fmla="*/ 288 w 290"/>
                <a:gd name="T1" fmla="*/ 7 h 119"/>
                <a:gd name="T2" fmla="*/ 286 w 290"/>
                <a:gd name="T3" fmla="*/ 0 h 119"/>
                <a:gd name="T4" fmla="*/ 0 w 290"/>
                <a:gd name="T5" fmla="*/ 103 h 119"/>
                <a:gd name="T6" fmla="*/ 6 w 290"/>
                <a:gd name="T7" fmla="*/ 119 h 119"/>
                <a:gd name="T8" fmla="*/ 290 w 290"/>
                <a:gd name="T9" fmla="*/ 15 h 119"/>
                <a:gd name="T10" fmla="*/ 288 w 290"/>
                <a:gd name="T11" fmla="*/ 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119">
                  <a:moveTo>
                    <a:pt x="288" y="7"/>
                  </a:moveTo>
                  <a:lnTo>
                    <a:pt x="286" y="0"/>
                  </a:lnTo>
                  <a:lnTo>
                    <a:pt x="0" y="103"/>
                  </a:lnTo>
                  <a:lnTo>
                    <a:pt x="6" y="119"/>
                  </a:lnTo>
                  <a:lnTo>
                    <a:pt x="290" y="15"/>
                  </a:lnTo>
                  <a:lnTo>
                    <a:pt x="288" y="7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Freeform 41"/>
            <p:cNvSpPr>
              <a:spLocks/>
            </p:cNvSpPr>
            <p:nvPr/>
          </p:nvSpPr>
          <p:spPr bwMode="auto">
            <a:xfrm>
              <a:off x="3820080" y="3535362"/>
              <a:ext cx="14288" cy="23813"/>
            </a:xfrm>
            <a:custGeom>
              <a:avLst/>
              <a:gdLst>
                <a:gd name="T0" fmla="*/ 4 w 9"/>
                <a:gd name="T1" fmla="*/ 15 h 15"/>
                <a:gd name="T2" fmla="*/ 8 w 9"/>
                <a:gd name="T3" fmla="*/ 13 h 15"/>
                <a:gd name="T4" fmla="*/ 9 w 9"/>
                <a:gd name="T5" fmla="*/ 11 h 15"/>
                <a:gd name="T6" fmla="*/ 9 w 9"/>
                <a:gd name="T7" fmla="*/ 7 h 15"/>
                <a:gd name="T8" fmla="*/ 9 w 9"/>
                <a:gd name="T9" fmla="*/ 5 h 15"/>
                <a:gd name="T10" fmla="*/ 8 w 9"/>
                <a:gd name="T11" fmla="*/ 2 h 15"/>
                <a:gd name="T12" fmla="*/ 6 w 9"/>
                <a:gd name="T13" fmla="*/ 0 h 15"/>
                <a:gd name="T14" fmla="*/ 2 w 9"/>
                <a:gd name="T15" fmla="*/ 0 h 15"/>
                <a:gd name="T16" fmla="*/ 0 w 9"/>
                <a:gd name="T17" fmla="*/ 0 h 15"/>
                <a:gd name="T18" fmla="*/ 4 w 9"/>
                <a:gd name="T1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5">
                  <a:moveTo>
                    <a:pt x="4" y="15"/>
                  </a:moveTo>
                  <a:lnTo>
                    <a:pt x="8" y="13"/>
                  </a:lnTo>
                  <a:lnTo>
                    <a:pt x="9" y="11"/>
                  </a:lnTo>
                  <a:lnTo>
                    <a:pt x="9" y="7"/>
                  </a:lnTo>
                  <a:lnTo>
                    <a:pt x="9" y="5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5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Freeform 42"/>
            <p:cNvSpPr>
              <a:spLocks/>
            </p:cNvSpPr>
            <p:nvPr/>
          </p:nvSpPr>
          <p:spPr bwMode="auto">
            <a:xfrm>
              <a:off x="3432730" y="3314700"/>
              <a:ext cx="19050" cy="25400"/>
            </a:xfrm>
            <a:custGeom>
              <a:avLst/>
              <a:gdLst>
                <a:gd name="T0" fmla="*/ 0 w 12"/>
                <a:gd name="T1" fmla="*/ 14 h 16"/>
                <a:gd name="T2" fmla="*/ 4 w 12"/>
                <a:gd name="T3" fmla="*/ 16 h 16"/>
                <a:gd name="T4" fmla="*/ 6 w 12"/>
                <a:gd name="T5" fmla="*/ 16 h 16"/>
                <a:gd name="T6" fmla="*/ 8 w 12"/>
                <a:gd name="T7" fmla="*/ 14 h 16"/>
                <a:gd name="T8" fmla="*/ 10 w 12"/>
                <a:gd name="T9" fmla="*/ 12 h 16"/>
                <a:gd name="T10" fmla="*/ 12 w 12"/>
                <a:gd name="T11" fmla="*/ 8 h 16"/>
                <a:gd name="T12" fmla="*/ 12 w 12"/>
                <a:gd name="T13" fmla="*/ 6 h 16"/>
                <a:gd name="T14" fmla="*/ 10 w 12"/>
                <a:gd name="T15" fmla="*/ 2 h 16"/>
                <a:gd name="T16" fmla="*/ 8 w 12"/>
                <a:gd name="T17" fmla="*/ 0 h 16"/>
                <a:gd name="T18" fmla="*/ 0 w 12"/>
                <a:gd name="T1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6">
                  <a:moveTo>
                    <a:pt x="0" y="14"/>
                  </a:moveTo>
                  <a:lnTo>
                    <a:pt x="4" y="16"/>
                  </a:lnTo>
                  <a:lnTo>
                    <a:pt x="6" y="16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Freeform 43"/>
            <p:cNvSpPr>
              <a:spLocks/>
            </p:cNvSpPr>
            <p:nvPr/>
          </p:nvSpPr>
          <p:spPr bwMode="auto">
            <a:xfrm>
              <a:off x="3277155" y="3227387"/>
              <a:ext cx="168275" cy="109538"/>
            </a:xfrm>
            <a:custGeom>
              <a:avLst/>
              <a:gdLst>
                <a:gd name="T0" fmla="*/ 4 w 106"/>
                <a:gd name="T1" fmla="*/ 7 h 69"/>
                <a:gd name="T2" fmla="*/ 0 w 106"/>
                <a:gd name="T3" fmla="*/ 13 h 69"/>
                <a:gd name="T4" fmla="*/ 98 w 106"/>
                <a:gd name="T5" fmla="*/ 69 h 69"/>
                <a:gd name="T6" fmla="*/ 106 w 106"/>
                <a:gd name="T7" fmla="*/ 55 h 69"/>
                <a:gd name="T8" fmla="*/ 8 w 106"/>
                <a:gd name="T9" fmla="*/ 0 h 69"/>
                <a:gd name="T10" fmla="*/ 4 w 106"/>
                <a:gd name="T1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69">
                  <a:moveTo>
                    <a:pt x="4" y="7"/>
                  </a:moveTo>
                  <a:lnTo>
                    <a:pt x="0" y="13"/>
                  </a:lnTo>
                  <a:lnTo>
                    <a:pt x="98" y="69"/>
                  </a:lnTo>
                  <a:lnTo>
                    <a:pt x="106" y="55"/>
                  </a:lnTo>
                  <a:lnTo>
                    <a:pt x="8" y="0"/>
                  </a:lnTo>
                  <a:lnTo>
                    <a:pt x="4" y="7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Freeform 44"/>
            <p:cNvSpPr>
              <a:spLocks/>
            </p:cNvSpPr>
            <p:nvPr/>
          </p:nvSpPr>
          <p:spPr bwMode="auto">
            <a:xfrm>
              <a:off x="3270805" y="3224212"/>
              <a:ext cx="19050" cy="23813"/>
            </a:xfrm>
            <a:custGeom>
              <a:avLst/>
              <a:gdLst>
                <a:gd name="T0" fmla="*/ 12 w 12"/>
                <a:gd name="T1" fmla="*/ 2 h 15"/>
                <a:gd name="T2" fmla="*/ 8 w 12"/>
                <a:gd name="T3" fmla="*/ 0 h 15"/>
                <a:gd name="T4" fmla="*/ 6 w 12"/>
                <a:gd name="T5" fmla="*/ 2 h 15"/>
                <a:gd name="T6" fmla="*/ 4 w 12"/>
                <a:gd name="T7" fmla="*/ 2 h 15"/>
                <a:gd name="T8" fmla="*/ 2 w 12"/>
                <a:gd name="T9" fmla="*/ 4 h 15"/>
                <a:gd name="T10" fmla="*/ 0 w 12"/>
                <a:gd name="T11" fmla="*/ 8 h 15"/>
                <a:gd name="T12" fmla="*/ 0 w 12"/>
                <a:gd name="T13" fmla="*/ 9 h 15"/>
                <a:gd name="T14" fmla="*/ 2 w 12"/>
                <a:gd name="T15" fmla="*/ 13 h 15"/>
                <a:gd name="T16" fmla="*/ 4 w 12"/>
                <a:gd name="T17" fmla="*/ 15 h 15"/>
                <a:gd name="T18" fmla="*/ 12 w 12"/>
                <a:gd name="T1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5">
                  <a:moveTo>
                    <a:pt x="12" y="2"/>
                  </a:moveTo>
                  <a:lnTo>
                    <a:pt x="8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9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Freeform 45"/>
            <p:cNvSpPr>
              <a:spLocks/>
            </p:cNvSpPr>
            <p:nvPr/>
          </p:nvSpPr>
          <p:spPr bwMode="auto">
            <a:xfrm>
              <a:off x="3478768" y="3221037"/>
              <a:ext cx="26987" cy="23813"/>
            </a:xfrm>
            <a:custGeom>
              <a:avLst/>
              <a:gdLst>
                <a:gd name="T0" fmla="*/ 13 w 17"/>
                <a:gd name="T1" fmla="*/ 15 h 15"/>
                <a:gd name="T2" fmla="*/ 17 w 17"/>
                <a:gd name="T3" fmla="*/ 8 h 15"/>
                <a:gd name="T4" fmla="*/ 4 w 17"/>
                <a:gd name="T5" fmla="*/ 0 h 15"/>
                <a:gd name="T6" fmla="*/ 0 w 17"/>
                <a:gd name="T7" fmla="*/ 8 h 15"/>
                <a:gd name="T8" fmla="*/ 13 w 1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3" y="15"/>
                  </a:moveTo>
                  <a:lnTo>
                    <a:pt x="17" y="8"/>
                  </a:lnTo>
                  <a:lnTo>
                    <a:pt x="4" y="0"/>
                  </a:lnTo>
                  <a:lnTo>
                    <a:pt x="0" y="8"/>
                  </a:lnTo>
                  <a:lnTo>
                    <a:pt x="13" y="15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Freeform 46"/>
            <p:cNvSpPr>
              <a:spLocks/>
            </p:cNvSpPr>
            <p:nvPr/>
          </p:nvSpPr>
          <p:spPr bwMode="auto">
            <a:xfrm>
              <a:off x="3426380" y="3233737"/>
              <a:ext cx="73025" cy="100013"/>
            </a:xfrm>
            <a:custGeom>
              <a:avLst/>
              <a:gdLst>
                <a:gd name="T0" fmla="*/ 8 w 46"/>
                <a:gd name="T1" fmla="*/ 59 h 63"/>
                <a:gd name="T2" fmla="*/ 14 w 46"/>
                <a:gd name="T3" fmla="*/ 63 h 63"/>
                <a:gd name="T4" fmla="*/ 46 w 46"/>
                <a:gd name="T5" fmla="*/ 7 h 63"/>
                <a:gd name="T6" fmla="*/ 33 w 46"/>
                <a:gd name="T7" fmla="*/ 0 h 63"/>
                <a:gd name="T8" fmla="*/ 0 w 46"/>
                <a:gd name="T9" fmla="*/ 55 h 63"/>
                <a:gd name="T10" fmla="*/ 8 w 46"/>
                <a:gd name="T11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3">
                  <a:moveTo>
                    <a:pt x="8" y="59"/>
                  </a:moveTo>
                  <a:lnTo>
                    <a:pt x="14" y="63"/>
                  </a:lnTo>
                  <a:lnTo>
                    <a:pt x="46" y="7"/>
                  </a:lnTo>
                  <a:lnTo>
                    <a:pt x="33" y="0"/>
                  </a:lnTo>
                  <a:lnTo>
                    <a:pt x="0" y="55"/>
                  </a:lnTo>
                  <a:lnTo>
                    <a:pt x="8" y="59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Freeform 47"/>
            <p:cNvSpPr>
              <a:spLocks/>
            </p:cNvSpPr>
            <p:nvPr/>
          </p:nvSpPr>
          <p:spPr bwMode="auto">
            <a:xfrm>
              <a:off x="3420030" y="3321050"/>
              <a:ext cx="28575" cy="25400"/>
            </a:xfrm>
            <a:custGeom>
              <a:avLst/>
              <a:gdLst>
                <a:gd name="T0" fmla="*/ 4 w 18"/>
                <a:gd name="T1" fmla="*/ 0 h 16"/>
                <a:gd name="T2" fmla="*/ 0 w 18"/>
                <a:gd name="T3" fmla="*/ 6 h 16"/>
                <a:gd name="T4" fmla="*/ 14 w 18"/>
                <a:gd name="T5" fmla="*/ 16 h 16"/>
                <a:gd name="T6" fmla="*/ 18 w 18"/>
                <a:gd name="T7" fmla="*/ 8 h 16"/>
                <a:gd name="T8" fmla="*/ 4 w 1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4" y="0"/>
                  </a:moveTo>
                  <a:lnTo>
                    <a:pt x="0" y="6"/>
                  </a:lnTo>
                  <a:lnTo>
                    <a:pt x="14" y="16"/>
                  </a:lnTo>
                  <a:lnTo>
                    <a:pt x="18" y="8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Freeform 48"/>
            <p:cNvSpPr>
              <a:spLocks/>
            </p:cNvSpPr>
            <p:nvPr/>
          </p:nvSpPr>
          <p:spPr bwMode="auto">
            <a:xfrm>
              <a:off x="3356530" y="3708400"/>
              <a:ext cx="23813" cy="15875"/>
            </a:xfrm>
            <a:custGeom>
              <a:avLst/>
              <a:gdLst>
                <a:gd name="T0" fmla="*/ 0 w 15"/>
                <a:gd name="T1" fmla="*/ 4 h 10"/>
                <a:gd name="T2" fmla="*/ 2 w 15"/>
                <a:gd name="T3" fmla="*/ 6 h 10"/>
                <a:gd name="T4" fmla="*/ 4 w 15"/>
                <a:gd name="T5" fmla="*/ 10 h 10"/>
                <a:gd name="T6" fmla="*/ 6 w 15"/>
                <a:gd name="T7" fmla="*/ 10 h 10"/>
                <a:gd name="T8" fmla="*/ 10 w 15"/>
                <a:gd name="T9" fmla="*/ 10 h 10"/>
                <a:gd name="T10" fmla="*/ 12 w 15"/>
                <a:gd name="T11" fmla="*/ 10 h 10"/>
                <a:gd name="T12" fmla="*/ 15 w 15"/>
                <a:gd name="T13" fmla="*/ 8 h 10"/>
                <a:gd name="T14" fmla="*/ 15 w 15"/>
                <a:gd name="T15" fmla="*/ 4 h 10"/>
                <a:gd name="T16" fmla="*/ 15 w 15"/>
                <a:gd name="T17" fmla="*/ 0 h 10"/>
                <a:gd name="T18" fmla="*/ 0 w 15"/>
                <a:gd name="T1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0">
                  <a:moveTo>
                    <a:pt x="0" y="4"/>
                  </a:moveTo>
                  <a:lnTo>
                    <a:pt x="2" y="6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5" y="8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Freeform 49"/>
            <p:cNvSpPr>
              <a:spLocks/>
            </p:cNvSpPr>
            <p:nvPr/>
          </p:nvSpPr>
          <p:spPr bwMode="auto">
            <a:xfrm>
              <a:off x="3270805" y="3236912"/>
              <a:ext cx="109538" cy="477838"/>
            </a:xfrm>
            <a:custGeom>
              <a:avLst/>
              <a:gdLst>
                <a:gd name="T0" fmla="*/ 8 w 69"/>
                <a:gd name="T1" fmla="*/ 1 h 301"/>
                <a:gd name="T2" fmla="*/ 0 w 69"/>
                <a:gd name="T3" fmla="*/ 1 h 301"/>
                <a:gd name="T4" fmla="*/ 54 w 69"/>
                <a:gd name="T5" fmla="*/ 301 h 301"/>
                <a:gd name="T6" fmla="*/ 69 w 69"/>
                <a:gd name="T7" fmla="*/ 297 h 301"/>
                <a:gd name="T8" fmla="*/ 16 w 69"/>
                <a:gd name="T9" fmla="*/ 0 h 301"/>
                <a:gd name="T10" fmla="*/ 8 w 69"/>
                <a:gd name="T11" fmla="*/ 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301">
                  <a:moveTo>
                    <a:pt x="8" y="1"/>
                  </a:moveTo>
                  <a:lnTo>
                    <a:pt x="0" y="1"/>
                  </a:lnTo>
                  <a:lnTo>
                    <a:pt x="54" y="301"/>
                  </a:lnTo>
                  <a:lnTo>
                    <a:pt x="69" y="297"/>
                  </a:lnTo>
                  <a:lnTo>
                    <a:pt x="16" y="0"/>
                  </a:lnTo>
                  <a:lnTo>
                    <a:pt x="8" y="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Freeform 50"/>
            <p:cNvSpPr>
              <a:spLocks/>
            </p:cNvSpPr>
            <p:nvPr/>
          </p:nvSpPr>
          <p:spPr bwMode="auto">
            <a:xfrm>
              <a:off x="3270805" y="3224212"/>
              <a:ext cx="25400" cy="14288"/>
            </a:xfrm>
            <a:custGeom>
              <a:avLst/>
              <a:gdLst>
                <a:gd name="T0" fmla="*/ 16 w 16"/>
                <a:gd name="T1" fmla="*/ 8 h 9"/>
                <a:gd name="T2" fmla="*/ 16 w 16"/>
                <a:gd name="T3" fmla="*/ 4 h 9"/>
                <a:gd name="T4" fmla="*/ 12 w 16"/>
                <a:gd name="T5" fmla="*/ 2 h 9"/>
                <a:gd name="T6" fmla="*/ 10 w 16"/>
                <a:gd name="T7" fmla="*/ 0 h 9"/>
                <a:gd name="T8" fmla="*/ 6 w 16"/>
                <a:gd name="T9" fmla="*/ 0 h 9"/>
                <a:gd name="T10" fmla="*/ 4 w 16"/>
                <a:gd name="T11" fmla="*/ 2 h 9"/>
                <a:gd name="T12" fmla="*/ 2 w 16"/>
                <a:gd name="T13" fmla="*/ 4 h 9"/>
                <a:gd name="T14" fmla="*/ 0 w 16"/>
                <a:gd name="T15" fmla="*/ 6 h 9"/>
                <a:gd name="T16" fmla="*/ 0 w 16"/>
                <a:gd name="T17" fmla="*/ 9 h 9"/>
                <a:gd name="T18" fmla="*/ 16 w 16"/>
                <a:gd name="T1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9">
                  <a:moveTo>
                    <a:pt x="16" y="8"/>
                  </a:moveTo>
                  <a:lnTo>
                    <a:pt x="16" y="4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6" y="8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Freeform 51"/>
            <p:cNvSpPr>
              <a:spLocks/>
            </p:cNvSpPr>
            <p:nvPr/>
          </p:nvSpPr>
          <p:spPr bwMode="auto">
            <a:xfrm>
              <a:off x="3478768" y="3208337"/>
              <a:ext cx="23812" cy="30163"/>
            </a:xfrm>
            <a:custGeom>
              <a:avLst/>
              <a:gdLst>
                <a:gd name="T0" fmla="*/ 15 w 15"/>
                <a:gd name="T1" fmla="*/ 4 h 19"/>
                <a:gd name="T2" fmla="*/ 8 w 15"/>
                <a:gd name="T3" fmla="*/ 0 h 19"/>
                <a:gd name="T4" fmla="*/ 0 w 15"/>
                <a:gd name="T5" fmla="*/ 16 h 19"/>
                <a:gd name="T6" fmla="*/ 8 w 15"/>
                <a:gd name="T7" fmla="*/ 19 h 19"/>
                <a:gd name="T8" fmla="*/ 15 w 15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9">
                  <a:moveTo>
                    <a:pt x="15" y="4"/>
                  </a:moveTo>
                  <a:lnTo>
                    <a:pt x="8" y="0"/>
                  </a:lnTo>
                  <a:lnTo>
                    <a:pt x="0" y="16"/>
                  </a:lnTo>
                  <a:lnTo>
                    <a:pt x="8" y="19"/>
                  </a:lnTo>
                  <a:lnTo>
                    <a:pt x="15" y="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Freeform 52"/>
            <p:cNvSpPr>
              <a:spLocks/>
            </p:cNvSpPr>
            <p:nvPr/>
          </p:nvSpPr>
          <p:spPr bwMode="auto">
            <a:xfrm>
              <a:off x="3491468" y="3214687"/>
              <a:ext cx="239712" cy="155575"/>
            </a:xfrm>
            <a:custGeom>
              <a:avLst/>
              <a:gdLst>
                <a:gd name="T0" fmla="*/ 147 w 151"/>
                <a:gd name="T1" fmla="*/ 92 h 98"/>
                <a:gd name="T2" fmla="*/ 151 w 151"/>
                <a:gd name="T3" fmla="*/ 85 h 98"/>
                <a:gd name="T4" fmla="*/ 7 w 151"/>
                <a:gd name="T5" fmla="*/ 0 h 98"/>
                <a:gd name="T6" fmla="*/ 0 w 151"/>
                <a:gd name="T7" fmla="*/ 15 h 98"/>
                <a:gd name="T8" fmla="*/ 144 w 151"/>
                <a:gd name="T9" fmla="*/ 98 h 98"/>
                <a:gd name="T10" fmla="*/ 147 w 151"/>
                <a:gd name="T11" fmla="*/ 9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98">
                  <a:moveTo>
                    <a:pt x="147" y="92"/>
                  </a:moveTo>
                  <a:lnTo>
                    <a:pt x="151" y="85"/>
                  </a:lnTo>
                  <a:lnTo>
                    <a:pt x="7" y="0"/>
                  </a:lnTo>
                  <a:lnTo>
                    <a:pt x="0" y="15"/>
                  </a:lnTo>
                  <a:lnTo>
                    <a:pt x="144" y="98"/>
                  </a:lnTo>
                  <a:lnTo>
                    <a:pt x="147" y="92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Freeform 53"/>
            <p:cNvSpPr>
              <a:spLocks/>
            </p:cNvSpPr>
            <p:nvPr/>
          </p:nvSpPr>
          <p:spPr bwMode="auto">
            <a:xfrm>
              <a:off x="3720068" y="3349625"/>
              <a:ext cx="23812" cy="26987"/>
            </a:xfrm>
            <a:custGeom>
              <a:avLst/>
              <a:gdLst>
                <a:gd name="T0" fmla="*/ 0 w 15"/>
                <a:gd name="T1" fmla="*/ 13 h 17"/>
                <a:gd name="T2" fmla="*/ 7 w 15"/>
                <a:gd name="T3" fmla="*/ 17 h 17"/>
                <a:gd name="T4" fmla="*/ 15 w 15"/>
                <a:gd name="T5" fmla="*/ 3 h 17"/>
                <a:gd name="T6" fmla="*/ 7 w 15"/>
                <a:gd name="T7" fmla="*/ 0 h 17"/>
                <a:gd name="T8" fmla="*/ 0 w 15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0" y="13"/>
                  </a:moveTo>
                  <a:lnTo>
                    <a:pt x="7" y="17"/>
                  </a:lnTo>
                  <a:lnTo>
                    <a:pt x="15" y="3"/>
                  </a:lnTo>
                  <a:lnTo>
                    <a:pt x="7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Freeform 54"/>
            <p:cNvSpPr>
              <a:spLocks/>
            </p:cNvSpPr>
            <p:nvPr/>
          </p:nvSpPr>
          <p:spPr bwMode="auto">
            <a:xfrm>
              <a:off x="3521630" y="3160712"/>
              <a:ext cx="249238" cy="160338"/>
            </a:xfrm>
            <a:custGeom>
              <a:avLst/>
              <a:gdLst>
                <a:gd name="T0" fmla="*/ 142 w 157"/>
                <a:gd name="T1" fmla="*/ 86 h 101"/>
                <a:gd name="T2" fmla="*/ 153 w 157"/>
                <a:gd name="T3" fmla="*/ 84 h 101"/>
                <a:gd name="T4" fmla="*/ 9 w 157"/>
                <a:gd name="T5" fmla="*/ 0 h 101"/>
                <a:gd name="T6" fmla="*/ 0 w 157"/>
                <a:gd name="T7" fmla="*/ 13 h 101"/>
                <a:gd name="T8" fmla="*/ 146 w 157"/>
                <a:gd name="T9" fmla="*/ 97 h 101"/>
                <a:gd name="T10" fmla="*/ 157 w 157"/>
                <a:gd name="T11" fmla="*/ 94 h 101"/>
                <a:gd name="T12" fmla="*/ 146 w 157"/>
                <a:gd name="T13" fmla="*/ 97 h 101"/>
                <a:gd name="T14" fmla="*/ 153 w 157"/>
                <a:gd name="T15" fmla="*/ 101 h 101"/>
                <a:gd name="T16" fmla="*/ 157 w 157"/>
                <a:gd name="T17" fmla="*/ 94 h 101"/>
                <a:gd name="T18" fmla="*/ 142 w 157"/>
                <a:gd name="T19" fmla="*/ 8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01">
                  <a:moveTo>
                    <a:pt x="142" y="86"/>
                  </a:moveTo>
                  <a:lnTo>
                    <a:pt x="153" y="84"/>
                  </a:lnTo>
                  <a:lnTo>
                    <a:pt x="9" y="0"/>
                  </a:lnTo>
                  <a:lnTo>
                    <a:pt x="0" y="13"/>
                  </a:lnTo>
                  <a:lnTo>
                    <a:pt x="146" y="97"/>
                  </a:lnTo>
                  <a:lnTo>
                    <a:pt x="157" y="94"/>
                  </a:lnTo>
                  <a:lnTo>
                    <a:pt x="146" y="97"/>
                  </a:lnTo>
                  <a:lnTo>
                    <a:pt x="153" y="101"/>
                  </a:lnTo>
                  <a:lnTo>
                    <a:pt x="157" y="94"/>
                  </a:lnTo>
                  <a:lnTo>
                    <a:pt x="142" y="86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Freeform 55"/>
            <p:cNvSpPr>
              <a:spLocks/>
            </p:cNvSpPr>
            <p:nvPr/>
          </p:nvSpPr>
          <p:spPr bwMode="auto">
            <a:xfrm>
              <a:off x="3747055" y="3224212"/>
              <a:ext cx="69850" cy="85725"/>
            </a:xfrm>
            <a:custGeom>
              <a:avLst/>
              <a:gdLst>
                <a:gd name="T0" fmla="*/ 29 w 44"/>
                <a:gd name="T1" fmla="*/ 13 h 54"/>
                <a:gd name="T2" fmla="*/ 27 w 44"/>
                <a:gd name="T3" fmla="*/ 2 h 54"/>
                <a:gd name="T4" fmla="*/ 0 w 44"/>
                <a:gd name="T5" fmla="*/ 46 h 54"/>
                <a:gd name="T6" fmla="*/ 15 w 44"/>
                <a:gd name="T7" fmla="*/ 54 h 54"/>
                <a:gd name="T8" fmla="*/ 40 w 44"/>
                <a:gd name="T9" fmla="*/ 11 h 54"/>
                <a:gd name="T10" fmla="*/ 36 w 44"/>
                <a:gd name="T11" fmla="*/ 0 h 54"/>
                <a:gd name="T12" fmla="*/ 40 w 44"/>
                <a:gd name="T13" fmla="*/ 11 h 54"/>
                <a:gd name="T14" fmla="*/ 44 w 44"/>
                <a:gd name="T15" fmla="*/ 4 h 54"/>
                <a:gd name="T16" fmla="*/ 36 w 44"/>
                <a:gd name="T17" fmla="*/ 0 h 54"/>
                <a:gd name="T18" fmla="*/ 29 w 44"/>
                <a:gd name="T19" fmla="*/ 1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4">
                  <a:moveTo>
                    <a:pt x="29" y="13"/>
                  </a:moveTo>
                  <a:lnTo>
                    <a:pt x="27" y="2"/>
                  </a:lnTo>
                  <a:lnTo>
                    <a:pt x="0" y="46"/>
                  </a:lnTo>
                  <a:lnTo>
                    <a:pt x="15" y="54"/>
                  </a:lnTo>
                  <a:lnTo>
                    <a:pt x="40" y="11"/>
                  </a:lnTo>
                  <a:lnTo>
                    <a:pt x="36" y="0"/>
                  </a:lnTo>
                  <a:lnTo>
                    <a:pt x="4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9" y="13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Freeform 56"/>
            <p:cNvSpPr>
              <a:spLocks/>
            </p:cNvSpPr>
            <p:nvPr/>
          </p:nvSpPr>
          <p:spPr bwMode="auto">
            <a:xfrm>
              <a:off x="3558143" y="3084512"/>
              <a:ext cx="246062" cy="160338"/>
            </a:xfrm>
            <a:custGeom>
              <a:avLst/>
              <a:gdLst>
                <a:gd name="T0" fmla="*/ 13 w 155"/>
                <a:gd name="T1" fmla="*/ 15 h 101"/>
                <a:gd name="T2" fmla="*/ 4 w 155"/>
                <a:gd name="T3" fmla="*/ 19 h 101"/>
                <a:gd name="T4" fmla="*/ 148 w 155"/>
                <a:gd name="T5" fmla="*/ 101 h 101"/>
                <a:gd name="T6" fmla="*/ 155 w 155"/>
                <a:gd name="T7" fmla="*/ 88 h 101"/>
                <a:gd name="T8" fmla="*/ 11 w 155"/>
                <a:gd name="T9" fmla="*/ 3 h 101"/>
                <a:gd name="T10" fmla="*/ 0 w 155"/>
                <a:gd name="T11" fmla="*/ 7 h 101"/>
                <a:gd name="T12" fmla="*/ 11 w 155"/>
                <a:gd name="T13" fmla="*/ 3 h 101"/>
                <a:gd name="T14" fmla="*/ 4 w 155"/>
                <a:gd name="T15" fmla="*/ 0 h 101"/>
                <a:gd name="T16" fmla="*/ 0 w 155"/>
                <a:gd name="T17" fmla="*/ 7 h 101"/>
                <a:gd name="T18" fmla="*/ 13 w 155"/>
                <a:gd name="T1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01">
                  <a:moveTo>
                    <a:pt x="13" y="15"/>
                  </a:moveTo>
                  <a:lnTo>
                    <a:pt x="4" y="19"/>
                  </a:lnTo>
                  <a:lnTo>
                    <a:pt x="148" y="101"/>
                  </a:lnTo>
                  <a:lnTo>
                    <a:pt x="155" y="88"/>
                  </a:lnTo>
                  <a:lnTo>
                    <a:pt x="11" y="3"/>
                  </a:lnTo>
                  <a:lnTo>
                    <a:pt x="0" y="7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7"/>
                  </a:lnTo>
                  <a:lnTo>
                    <a:pt x="13" y="15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4" name="Freeform 57"/>
            <p:cNvSpPr>
              <a:spLocks/>
            </p:cNvSpPr>
            <p:nvPr/>
          </p:nvSpPr>
          <p:spPr bwMode="auto">
            <a:xfrm>
              <a:off x="3512105" y="3095625"/>
              <a:ext cx="66675" cy="85725"/>
            </a:xfrm>
            <a:custGeom>
              <a:avLst/>
              <a:gdLst>
                <a:gd name="T0" fmla="*/ 15 w 42"/>
                <a:gd name="T1" fmla="*/ 41 h 54"/>
                <a:gd name="T2" fmla="*/ 17 w 42"/>
                <a:gd name="T3" fmla="*/ 52 h 54"/>
                <a:gd name="T4" fmla="*/ 42 w 42"/>
                <a:gd name="T5" fmla="*/ 8 h 54"/>
                <a:gd name="T6" fmla="*/ 29 w 42"/>
                <a:gd name="T7" fmla="*/ 0 h 54"/>
                <a:gd name="T8" fmla="*/ 4 w 42"/>
                <a:gd name="T9" fmla="*/ 44 h 54"/>
                <a:gd name="T10" fmla="*/ 6 w 42"/>
                <a:gd name="T11" fmla="*/ 54 h 54"/>
                <a:gd name="T12" fmla="*/ 4 w 42"/>
                <a:gd name="T13" fmla="*/ 44 h 54"/>
                <a:gd name="T14" fmla="*/ 0 w 42"/>
                <a:gd name="T15" fmla="*/ 50 h 54"/>
                <a:gd name="T16" fmla="*/ 6 w 42"/>
                <a:gd name="T17" fmla="*/ 54 h 54"/>
                <a:gd name="T18" fmla="*/ 15 w 42"/>
                <a:gd name="T19" fmla="*/ 4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4">
                  <a:moveTo>
                    <a:pt x="15" y="41"/>
                  </a:moveTo>
                  <a:lnTo>
                    <a:pt x="17" y="52"/>
                  </a:lnTo>
                  <a:lnTo>
                    <a:pt x="42" y="8"/>
                  </a:lnTo>
                  <a:lnTo>
                    <a:pt x="29" y="0"/>
                  </a:lnTo>
                  <a:lnTo>
                    <a:pt x="4" y="44"/>
                  </a:lnTo>
                  <a:lnTo>
                    <a:pt x="6" y="54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6" y="54"/>
                  </a:lnTo>
                  <a:lnTo>
                    <a:pt x="15" y="4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" name="Freeform 58"/>
            <p:cNvSpPr>
              <a:spLocks/>
            </p:cNvSpPr>
            <p:nvPr/>
          </p:nvSpPr>
          <p:spPr bwMode="auto">
            <a:xfrm>
              <a:off x="3597830" y="3028950"/>
              <a:ext cx="246063" cy="161925"/>
            </a:xfrm>
            <a:custGeom>
              <a:avLst/>
              <a:gdLst>
                <a:gd name="T0" fmla="*/ 142 w 155"/>
                <a:gd name="T1" fmla="*/ 86 h 102"/>
                <a:gd name="T2" fmla="*/ 153 w 155"/>
                <a:gd name="T3" fmla="*/ 84 h 102"/>
                <a:gd name="T4" fmla="*/ 7 w 155"/>
                <a:gd name="T5" fmla="*/ 0 h 102"/>
                <a:gd name="T6" fmla="*/ 0 w 155"/>
                <a:gd name="T7" fmla="*/ 13 h 102"/>
                <a:gd name="T8" fmla="*/ 146 w 155"/>
                <a:gd name="T9" fmla="*/ 98 h 102"/>
                <a:gd name="T10" fmla="*/ 155 w 155"/>
                <a:gd name="T11" fmla="*/ 96 h 102"/>
                <a:gd name="T12" fmla="*/ 146 w 155"/>
                <a:gd name="T13" fmla="*/ 98 h 102"/>
                <a:gd name="T14" fmla="*/ 151 w 155"/>
                <a:gd name="T15" fmla="*/ 102 h 102"/>
                <a:gd name="T16" fmla="*/ 155 w 155"/>
                <a:gd name="T17" fmla="*/ 96 h 102"/>
                <a:gd name="T18" fmla="*/ 142 w 155"/>
                <a:gd name="T19" fmla="*/ 8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02">
                  <a:moveTo>
                    <a:pt x="142" y="86"/>
                  </a:moveTo>
                  <a:lnTo>
                    <a:pt x="153" y="84"/>
                  </a:lnTo>
                  <a:lnTo>
                    <a:pt x="7" y="0"/>
                  </a:lnTo>
                  <a:lnTo>
                    <a:pt x="0" y="13"/>
                  </a:lnTo>
                  <a:lnTo>
                    <a:pt x="146" y="98"/>
                  </a:lnTo>
                  <a:lnTo>
                    <a:pt x="155" y="96"/>
                  </a:lnTo>
                  <a:lnTo>
                    <a:pt x="146" y="98"/>
                  </a:lnTo>
                  <a:lnTo>
                    <a:pt x="151" y="102"/>
                  </a:lnTo>
                  <a:lnTo>
                    <a:pt x="155" y="96"/>
                  </a:lnTo>
                  <a:lnTo>
                    <a:pt x="142" y="86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Freeform 59"/>
            <p:cNvSpPr>
              <a:spLocks/>
            </p:cNvSpPr>
            <p:nvPr/>
          </p:nvSpPr>
          <p:spPr bwMode="auto">
            <a:xfrm>
              <a:off x="3823255" y="3092450"/>
              <a:ext cx="69850" cy="88900"/>
            </a:xfrm>
            <a:custGeom>
              <a:avLst/>
              <a:gdLst>
                <a:gd name="T0" fmla="*/ 29 w 44"/>
                <a:gd name="T1" fmla="*/ 14 h 56"/>
                <a:gd name="T2" fmla="*/ 27 w 44"/>
                <a:gd name="T3" fmla="*/ 2 h 56"/>
                <a:gd name="T4" fmla="*/ 0 w 44"/>
                <a:gd name="T5" fmla="*/ 46 h 56"/>
                <a:gd name="T6" fmla="*/ 13 w 44"/>
                <a:gd name="T7" fmla="*/ 56 h 56"/>
                <a:gd name="T8" fmla="*/ 40 w 44"/>
                <a:gd name="T9" fmla="*/ 12 h 56"/>
                <a:gd name="T10" fmla="*/ 36 w 44"/>
                <a:gd name="T11" fmla="*/ 0 h 56"/>
                <a:gd name="T12" fmla="*/ 40 w 44"/>
                <a:gd name="T13" fmla="*/ 12 h 56"/>
                <a:gd name="T14" fmla="*/ 44 w 44"/>
                <a:gd name="T15" fmla="*/ 4 h 56"/>
                <a:gd name="T16" fmla="*/ 36 w 44"/>
                <a:gd name="T17" fmla="*/ 0 h 56"/>
                <a:gd name="T18" fmla="*/ 29 w 44"/>
                <a:gd name="T1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6">
                  <a:moveTo>
                    <a:pt x="29" y="14"/>
                  </a:moveTo>
                  <a:lnTo>
                    <a:pt x="27" y="2"/>
                  </a:lnTo>
                  <a:lnTo>
                    <a:pt x="0" y="46"/>
                  </a:lnTo>
                  <a:lnTo>
                    <a:pt x="13" y="56"/>
                  </a:lnTo>
                  <a:lnTo>
                    <a:pt x="40" y="12"/>
                  </a:lnTo>
                  <a:lnTo>
                    <a:pt x="36" y="0"/>
                  </a:lnTo>
                  <a:lnTo>
                    <a:pt x="40" y="12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9" y="1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" name="Freeform 60"/>
            <p:cNvSpPr>
              <a:spLocks/>
            </p:cNvSpPr>
            <p:nvPr/>
          </p:nvSpPr>
          <p:spPr bwMode="auto">
            <a:xfrm>
              <a:off x="3634343" y="2952750"/>
              <a:ext cx="246062" cy="161925"/>
            </a:xfrm>
            <a:custGeom>
              <a:avLst/>
              <a:gdLst>
                <a:gd name="T0" fmla="*/ 13 w 155"/>
                <a:gd name="T1" fmla="*/ 15 h 102"/>
                <a:gd name="T2" fmla="*/ 4 w 155"/>
                <a:gd name="T3" fmla="*/ 19 h 102"/>
                <a:gd name="T4" fmla="*/ 148 w 155"/>
                <a:gd name="T5" fmla="*/ 102 h 102"/>
                <a:gd name="T6" fmla="*/ 155 w 155"/>
                <a:gd name="T7" fmla="*/ 88 h 102"/>
                <a:gd name="T8" fmla="*/ 11 w 155"/>
                <a:gd name="T9" fmla="*/ 4 h 102"/>
                <a:gd name="T10" fmla="*/ 0 w 155"/>
                <a:gd name="T11" fmla="*/ 8 h 102"/>
                <a:gd name="T12" fmla="*/ 11 w 155"/>
                <a:gd name="T13" fmla="*/ 4 h 102"/>
                <a:gd name="T14" fmla="*/ 4 w 155"/>
                <a:gd name="T15" fmla="*/ 0 h 102"/>
                <a:gd name="T16" fmla="*/ 0 w 155"/>
                <a:gd name="T17" fmla="*/ 8 h 102"/>
                <a:gd name="T18" fmla="*/ 13 w 155"/>
                <a:gd name="T19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02">
                  <a:moveTo>
                    <a:pt x="13" y="15"/>
                  </a:moveTo>
                  <a:lnTo>
                    <a:pt x="4" y="19"/>
                  </a:lnTo>
                  <a:lnTo>
                    <a:pt x="148" y="102"/>
                  </a:lnTo>
                  <a:lnTo>
                    <a:pt x="155" y="88"/>
                  </a:lnTo>
                  <a:lnTo>
                    <a:pt x="11" y="4"/>
                  </a:lnTo>
                  <a:lnTo>
                    <a:pt x="0" y="8"/>
                  </a:lnTo>
                  <a:lnTo>
                    <a:pt x="11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13" y="15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8" name="Freeform 61"/>
            <p:cNvSpPr>
              <a:spLocks/>
            </p:cNvSpPr>
            <p:nvPr/>
          </p:nvSpPr>
          <p:spPr bwMode="auto">
            <a:xfrm>
              <a:off x="3588305" y="2965450"/>
              <a:ext cx="66675" cy="84137"/>
            </a:xfrm>
            <a:custGeom>
              <a:avLst/>
              <a:gdLst>
                <a:gd name="T0" fmla="*/ 13 w 42"/>
                <a:gd name="T1" fmla="*/ 40 h 53"/>
                <a:gd name="T2" fmla="*/ 17 w 42"/>
                <a:gd name="T3" fmla="*/ 52 h 53"/>
                <a:gd name="T4" fmla="*/ 42 w 42"/>
                <a:gd name="T5" fmla="*/ 7 h 53"/>
                <a:gd name="T6" fmla="*/ 29 w 42"/>
                <a:gd name="T7" fmla="*/ 0 h 53"/>
                <a:gd name="T8" fmla="*/ 4 w 42"/>
                <a:gd name="T9" fmla="*/ 44 h 53"/>
                <a:gd name="T10" fmla="*/ 6 w 42"/>
                <a:gd name="T11" fmla="*/ 53 h 53"/>
                <a:gd name="T12" fmla="*/ 4 w 42"/>
                <a:gd name="T13" fmla="*/ 44 h 53"/>
                <a:gd name="T14" fmla="*/ 0 w 42"/>
                <a:gd name="T15" fmla="*/ 50 h 53"/>
                <a:gd name="T16" fmla="*/ 6 w 42"/>
                <a:gd name="T17" fmla="*/ 53 h 53"/>
                <a:gd name="T18" fmla="*/ 13 w 42"/>
                <a:gd name="T19" fmla="*/ 4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3">
                  <a:moveTo>
                    <a:pt x="13" y="40"/>
                  </a:moveTo>
                  <a:lnTo>
                    <a:pt x="17" y="52"/>
                  </a:lnTo>
                  <a:lnTo>
                    <a:pt x="42" y="7"/>
                  </a:lnTo>
                  <a:lnTo>
                    <a:pt x="29" y="0"/>
                  </a:lnTo>
                  <a:lnTo>
                    <a:pt x="4" y="44"/>
                  </a:lnTo>
                  <a:lnTo>
                    <a:pt x="6" y="53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6" y="53"/>
                  </a:lnTo>
                  <a:lnTo>
                    <a:pt x="13" y="4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9" name="Freeform 62"/>
            <p:cNvSpPr>
              <a:spLocks/>
            </p:cNvSpPr>
            <p:nvPr/>
          </p:nvSpPr>
          <p:spPr bwMode="auto">
            <a:xfrm>
              <a:off x="3674030" y="2898775"/>
              <a:ext cx="246063" cy="160337"/>
            </a:xfrm>
            <a:custGeom>
              <a:avLst/>
              <a:gdLst>
                <a:gd name="T0" fmla="*/ 142 w 155"/>
                <a:gd name="T1" fmla="*/ 86 h 101"/>
                <a:gd name="T2" fmla="*/ 153 w 155"/>
                <a:gd name="T3" fmla="*/ 84 h 101"/>
                <a:gd name="T4" fmla="*/ 7 w 155"/>
                <a:gd name="T5" fmla="*/ 0 h 101"/>
                <a:gd name="T6" fmla="*/ 0 w 155"/>
                <a:gd name="T7" fmla="*/ 13 h 101"/>
                <a:gd name="T8" fmla="*/ 146 w 155"/>
                <a:gd name="T9" fmla="*/ 97 h 101"/>
                <a:gd name="T10" fmla="*/ 155 w 155"/>
                <a:gd name="T11" fmla="*/ 95 h 101"/>
                <a:gd name="T12" fmla="*/ 146 w 155"/>
                <a:gd name="T13" fmla="*/ 97 h 101"/>
                <a:gd name="T14" fmla="*/ 151 w 155"/>
                <a:gd name="T15" fmla="*/ 101 h 101"/>
                <a:gd name="T16" fmla="*/ 155 w 155"/>
                <a:gd name="T17" fmla="*/ 95 h 101"/>
                <a:gd name="T18" fmla="*/ 142 w 155"/>
                <a:gd name="T19" fmla="*/ 8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01">
                  <a:moveTo>
                    <a:pt x="142" y="86"/>
                  </a:moveTo>
                  <a:lnTo>
                    <a:pt x="153" y="84"/>
                  </a:lnTo>
                  <a:lnTo>
                    <a:pt x="7" y="0"/>
                  </a:lnTo>
                  <a:lnTo>
                    <a:pt x="0" y="13"/>
                  </a:lnTo>
                  <a:lnTo>
                    <a:pt x="146" y="97"/>
                  </a:lnTo>
                  <a:lnTo>
                    <a:pt x="155" y="95"/>
                  </a:lnTo>
                  <a:lnTo>
                    <a:pt x="146" y="97"/>
                  </a:lnTo>
                  <a:lnTo>
                    <a:pt x="151" y="101"/>
                  </a:lnTo>
                  <a:lnTo>
                    <a:pt x="155" y="95"/>
                  </a:lnTo>
                  <a:lnTo>
                    <a:pt x="142" y="86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0" name="Freeform 63"/>
            <p:cNvSpPr>
              <a:spLocks/>
            </p:cNvSpPr>
            <p:nvPr/>
          </p:nvSpPr>
          <p:spPr bwMode="auto">
            <a:xfrm>
              <a:off x="3899455" y="2962275"/>
              <a:ext cx="69850" cy="87312"/>
            </a:xfrm>
            <a:custGeom>
              <a:avLst/>
              <a:gdLst>
                <a:gd name="T0" fmla="*/ 29 w 44"/>
                <a:gd name="T1" fmla="*/ 13 h 55"/>
                <a:gd name="T2" fmla="*/ 25 w 44"/>
                <a:gd name="T3" fmla="*/ 2 h 55"/>
                <a:gd name="T4" fmla="*/ 0 w 44"/>
                <a:gd name="T5" fmla="*/ 46 h 55"/>
                <a:gd name="T6" fmla="*/ 13 w 44"/>
                <a:gd name="T7" fmla="*/ 55 h 55"/>
                <a:gd name="T8" fmla="*/ 40 w 44"/>
                <a:gd name="T9" fmla="*/ 11 h 55"/>
                <a:gd name="T10" fmla="*/ 36 w 44"/>
                <a:gd name="T11" fmla="*/ 0 h 55"/>
                <a:gd name="T12" fmla="*/ 40 w 44"/>
                <a:gd name="T13" fmla="*/ 11 h 55"/>
                <a:gd name="T14" fmla="*/ 44 w 44"/>
                <a:gd name="T15" fmla="*/ 4 h 55"/>
                <a:gd name="T16" fmla="*/ 36 w 44"/>
                <a:gd name="T17" fmla="*/ 0 h 55"/>
                <a:gd name="T18" fmla="*/ 29 w 44"/>
                <a:gd name="T19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5">
                  <a:moveTo>
                    <a:pt x="29" y="13"/>
                  </a:moveTo>
                  <a:lnTo>
                    <a:pt x="25" y="2"/>
                  </a:lnTo>
                  <a:lnTo>
                    <a:pt x="0" y="46"/>
                  </a:lnTo>
                  <a:lnTo>
                    <a:pt x="13" y="55"/>
                  </a:lnTo>
                  <a:lnTo>
                    <a:pt x="40" y="11"/>
                  </a:lnTo>
                  <a:lnTo>
                    <a:pt x="36" y="0"/>
                  </a:lnTo>
                  <a:lnTo>
                    <a:pt x="4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9" y="13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" name="Freeform 64"/>
            <p:cNvSpPr>
              <a:spLocks/>
            </p:cNvSpPr>
            <p:nvPr/>
          </p:nvSpPr>
          <p:spPr bwMode="auto">
            <a:xfrm>
              <a:off x="3710543" y="2822575"/>
              <a:ext cx="246062" cy="160337"/>
            </a:xfrm>
            <a:custGeom>
              <a:avLst/>
              <a:gdLst>
                <a:gd name="T0" fmla="*/ 13 w 155"/>
                <a:gd name="T1" fmla="*/ 15 h 101"/>
                <a:gd name="T2" fmla="*/ 2 w 155"/>
                <a:gd name="T3" fmla="*/ 19 h 101"/>
                <a:gd name="T4" fmla="*/ 148 w 155"/>
                <a:gd name="T5" fmla="*/ 101 h 101"/>
                <a:gd name="T6" fmla="*/ 155 w 155"/>
                <a:gd name="T7" fmla="*/ 88 h 101"/>
                <a:gd name="T8" fmla="*/ 11 w 155"/>
                <a:gd name="T9" fmla="*/ 3 h 101"/>
                <a:gd name="T10" fmla="*/ 0 w 155"/>
                <a:gd name="T11" fmla="*/ 7 h 101"/>
                <a:gd name="T12" fmla="*/ 11 w 155"/>
                <a:gd name="T13" fmla="*/ 3 h 101"/>
                <a:gd name="T14" fmla="*/ 4 w 155"/>
                <a:gd name="T15" fmla="*/ 0 h 101"/>
                <a:gd name="T16" fmla="*/ 0 w 155"/>
                <a:gd name="T17" fmla="*/ 7 h 101"/>
                <a:gd name="T18" fmla="*/ 13 w 155"/>
                <a:gd name="T1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01">
                  <a:moveTo>
                    <a:pt x="13" y="15"/>
                  </a:moveTo>
                  <a:lnTo>
                    <a:pt x="2" y="19"/>
                  </a:lnTo>
                  <a:lnTo>
                    <a:pt x="148" y="101"/>
                  </a:lnTo>
                  <a:lnTo>
                    <a:pt x="155" y="88"/>
                  </a:lnTo>
                  <a:lnTo>
                    <a:pt x="11" y="3"/>
                  </a:lnTo>
                  <a:lnTo>
                    <a:pt x="0" y="7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7"/>
                  </a:lnTo>
                  <a:lnTo>
                    <a:pt x="13" y="15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" name="Freeform 65"/>
            <p:cNvSpPr>
              <a:spLocks/>
            </p:cNvSpPr>
            <p:nvPr/>
          </p:nvSpPr>
          <p:spPr bwMode="auto">
            <a:xfrm>
              <a:off x="3664505" y="2833687"/>
              <a:ext cx="66675" cy="85725"/>
            </a:xfrm>
            <a:custGeom>
              <a:avLst/>
              <a:gdLst>
                <a:gd name="T0" fmla="*/ 13 w 42"/>
                <a:gd name="T1" fmla="*/ 41 h 54"/>
                <a:gd name="T2" fmla="*/ 17 w 42"/>
                <a:gd name="T3" fmla="*/ 52 h 54"/>
                <a:gd name="T4" fmla="*/ 42 w 42"/>
                <a:gd name="T5" fmla="*/ 8 h 54"/>
                <a:gd name="T6" fmla="*/ 29 w 42"/>
                <a:gd name="T7" fmla="*/ 0 h 54"/>
                <a:gd name="T8" fmla="*/ 4 w 42"/>
                <a:gd name="T9" fmla="*/ 44 h 54"/>
                <a:gd name="T10" fmla="*/ 6 w 42"/>
                <a:gd name="T11" fmla="*/ 54 h 54"/>
                <a:gd name="T12" fmla="*/ 4 w 42"/>
                <a:gd name="T13" fmla="*/ 44 h 54"/>
                <a:gd name="T14" fmla="*/ 0 w 42"/>
                <a:gd name="T15" fmla="*/ 50 h 54"/>
                <a:gd name="T16" fmla="*/ 6 w 42"/>
                <a:gd name="T17" fmla="*/ 54 h 54"/>
                <a:gd name="T18" fmla="*/ 13 w 42"/>
                <a:gd name="T19" fmla="*/ 4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4">
                  <a:moveTo>
                    <a:pt x="13" y="41"/>
                  </a:moveTo>
                  <a:lnTo>
                    <a:pt x="17" y="52"/>
                  </a:lnTo>
                  <a:lnTo>
                    <a:pt x="42" y="8"/>
                  </a:lnTo>
                  <a:lnTo>
                    <a:pt x="29" y="0"/>
                  </a:lnTo>
                  <a:lnTo>
                    <a:pt x="4" y="44"/>
                  </a:lnTo>
                  <a:lnTo>
                    <a:pt x="6" y="54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6" y="54"/>
                  </a:lnTo>
                  <a:lnTo>
                    <a:pt x="13" y="4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" name="Freeform 66"/>
            <p:cNvSpPr>
              <a:spLocks/>
            </p:cNvSpPr>
            <p:nvPr/>
          </p:nvSpPr>
          <p:spPr bwMode="auto">
            <a:xfrm>
              <a:off x="3750230" y="2767012"/>
              <a:ext cx="246063" cy="161925"/>
            </a:xfrm>
            <a:custGeom>
              <a:avLst/>
              <a:gdLst>
                <a:gd name="T0" fmla="*/ 142 w 155"/>
                <a:gd name="T1" fmla="*/ 86 h 102"/>
                <a:gd name="T2" fmla="*/ 153 w 155"/>
                <a:gd name="T3" fmla="*/ 84 h 102"/>
                <a:gd name="T4" fmla="*/ 7 w 155"/>
                <a:gd name="T5" fmla="*/ 0 h 102"/>
                <a:gd name="T6" fmla="*/ 0 w 155"/>
                <a:gd name="T7" fmla="*/ 13 h 102"/>
                <a:gd name="T8" fmla="*/ 144 w 155"/>
                <a:gd name="T9" fmla="*/ 98 h 102"/>
                <a:gd name="T10" fmla="*/ 155 w 155"/>
                <a:gd name="T11" fmla="*/ 96 h 102"/>
                <a:gd name="T12" fmla="*/ 144 w 155"/>
                <a:gd name="T13" fmla="*/ 98 h 102"/>
                <a:gd name="T14" fmla="*/ 151 w 155"/>
                <a:gd name="T15" fmla="*/ 102 h 102"/>
                <a:gd name="T16" fmla="*/ 155 w 155"/>
                <a:gd name="T17" fmla="*/ 96 h 102"/>
                <a:gd name="T18" fmla="*/ 142 w 155"/>
                <a:gd name="T19" fmla="*/ 8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02">
                  <a:moveTo>
                    <a:pt x="142" y="86"/>
                  </a:moveTo>
                  <a:lnTo>
                    <a:pt x="153" y="84"/>
                  </a:lnTo>
                  <a:lnTo>
                    <a:pt x="7" y="0"/>
                  </a:lnTo>
                  <a:lnTo>
                    <a:pt x="0" y="13"/>
                  </a:lnTo>
                  <a:lnTo>
                    <a:pt x="144" y="98"/>
                  </a:lnTo>
                  <a:lnTo>
                    <a:pt x="155" y="96"/>
                  </a:lnTo>
                  <a:lnTo>
                    <a:pt x="144" y="98"/>
                  </a:lnTo>
                  <a:lnTo>
                    <a:pt x="151" y="102"/>
                  </a:lnTo>
                  <a:lnTo>
                    <a:pt x="155" y="96"/>
                  </a:lnTo>
                  <a:lnTo>
                    <a:pt x="142" y="86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4" name="Freeform 67"/>
            <p:cNvSpPr>
              <a:spLocks/>
            </p:cNvSpPr>
            <p:nvPr/>
          </p:nvSpPr>
          <p:spPr bwMode="auto">
            <a:xfrm>
              <a:off x="3975655" y="2830512"/>
              <a:ext cx="66675" cy="88900"/>
            </a:xfrm>
            <a:custGeom>
              <a:avLst/>
              <a:gdLst>
                <a:gd name="T0" fmla="*/ 28 w 42"/>
                <a:gd name="T1" fmla="*/ 14 h 56"/>
                <a:gd name="T2" fmla="*/ 25 w 42"/>
                <a:gd name="T3" fmla="*/ 4 h 56"/>
                <a:gd name="T4" fmla="*/ 0 w 42"/>
                <a:gd name="T5" fmla="*/ 46 h 56"/>
                <a:gd name="T6" fmla="*/ 13 w 42"/>
                <a:gd name="T7" fmla="*/ 56 h 56"/>
                <a:gd name="T8" fmla="*/ 38 w 42"/>
                <a:gd name="T9" fmla="*/ 12 h 56"/>
                <a:gd name="T10" fmla="*/ 36 w 42"/>
                <a:gd name="T11" fmla="*/ 0 h 56"/>
                <a:gd name="T12" fmla="*/ 38 w 42"/>
                <a:gd name="T13" fmla="*/ 12 h 56"/>
                <a:gd name="T14" fmla="*/ 42 w 42"/>
                <a:gd name="T15" fmla="*/ 4 h 56"/>
                <a:gd name="T16" fmla="*/ 36 w 42"/>
                <a:gd name="T17" fmla="*/ 0 h 56"/>
                <a:gd name="T18" fmla="*/ 28 w 42"/>
                <a:gd name="T1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6">
                  <a:moveTo>
                    <a:pt x="28" y="14"/>
                  </a:moveTo>
                  <a:lnTo>
                    <a:pt x="25" y="4"/>
                  </a:lnTo>
                  <a:lnTo>
                    <a:pt x="0" y="46"/>
                  </a:lnTo>
                  <a:lnTo>
                    <a:pt x="13" y="56"/>
                  </a:lnTo>
                  <a:lnTo>
                    <a:pt x="38" y="12"/>
                  </a:lnTo>
                  <a:lnTo>
                    <a:pt x="36" y="0"/>
                  </a:lnTo>
                  <a:lnTo>
                    <a:pt x="38" y="12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1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5" name="Freeform 68"/>
            <p:cNvSpPr>
              <a:spLocks/>
            </p:cNvSpPr>
            <p:nvPr/>
          </p:nvSpPr>
          <p:spPr bwMode="auto">
            <a:xfrm>
              <a:off x="3786743" y="2690812"/>
              <a:ext cx="246062" cy="161925"/>
            </a:xfrm>
            <a:custGeom>
              <a:avLst/>
              <a:gdLst>
                <a:gd name="T0" fmla="*/ 13 w 155"/>
                <a:gd name="T1" fmla="*/ 15 h 102"/>
                <a:gd name="T2" fmla="*/ 2 w 155"/>
                <a:gd name="T3" fmla="*/ 19 h 102"/>
                <a:gd name="T4" fmla="*/ 147 w 155"/>
                <a:gd name="T5" fmla="*/ 102 h 102"/>
                <a:gd name="T6" fmla="*/ 155 w 155"/>
                <a:gd name="T7" fmla="*/ 88 h 102"/>
                <a:gd name="T8" fmla="*/ 9 w 155"/>
                <a:gd name="T9" fmla="*/ 4 h 102"/>
                <a:gd name="T10" fmla="*/ 0 w 155"/>
                <a:gd name="T11" fmla="*/ 8 h 102"/>
                <a:gd name="T12" fmla="*/ 9 w 155"/>
                <a:gd name="T13" fmla="*/ 4 h 102"/>
                <a:gd name="T14" fmla="*/ 4 w 155"/>
                <a:gd name="T15" fmla="*/ 0 h 102"/>
                <a:gd name="T16" fmla="*/ 0 w 155"/>
                <a:gd name="T17" fmla="*/ 8 h 102"/>
                <a:gd name="T18" fmla="*/ 13 w 155"/>
                <a:gd name="T19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02">
                  <a:moveTo>
                    <a:pt x="13" y="15"/>
                  </a:moveTo>
                  <a:lnTo>
                    <a:pt x="2" y="19"/>
                  </a:lnTo>
                  <a:lnTo>
                    <a:pt x="147" y="102"/>
                  </a:lnTo>
                  <a:lnTo>
                    <a:pt x="155" y="88"/>
                  </a:lnTo>
                  <a:lnTo>
                    <a:pt x="9" y="4"/>
                  </a:lnTo>
                  <a:lnTo>
                    <a:pt x="0" y="8"/>
                  </a:lnTo>
                  <a:lnTo>
                    <a:pt x="9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13" y="15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" name="Freeform 69"/>
            <p:cNvSpPr>
              <a:spLocks/>
            </p:cNvSpPr>
            <p:nvPr/>
          </p:nvSpPr>
          <p:spPr bwMode="auto">
            <a:xfrm>
              <a:off x="3737530" y="2703512"/>
              <a:ext cx="69850" cy="84138"/>
            </a:xfrm>
            <a:custGeom>
              <a:avLst/>
              <a:gdLst>
                <a:gd name="T0" fmla="*/ 15 w 44"/>
                <a:gd name="T1" fmla="*/ 40 h 53"/>
                <a:gd name="T2" fmla="*/ 19 w 44"/>
                <a:gd name="T3" fmla="*/ 52 h 53"/>
                <a:gd name="T4" fmla="*/ 44 w 44"/>
                <a:gd name="T5" fmla="*/ 7 h 53"/>
                <a:gd name="T6" fmla="*/ 31 w 44"/>
                <a:gd name="T7" fmla="*/ 0 h 53"/>
                <a:gd name="T8" fmla="*/ 4 w 44"/>
                <a:gd name="T9" fmla="*/ 44 h 53"/>
                <a:gd name="T10" fmla="*/ 8 w 44"/>
                <a:gd name="T11" fmla="*/ 53 h 53"/>
                <a:gd name="T12" fmla="*/ 4 w 44"/>
                <a:gd name="T13" fmla="*/ 44 h 53"/>
                <a:gd name="T14" fmla="*/ 0 w 44"/>
                <a:gd name="T15" fmla="*/ 50 h 53"/>
                <a:gd name="T16" fmla="*/ 8 w 44"/>
                <a:gd name="T17" fmla="*/ 53 h 53"/>
                <a:gd name="T18" fmla="*/ 15 w 44"/>
                <a:gd name="T19" fmla="*/ 4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3">
                  <a:moveTo>
                    <a:pt x="15" y="40"/>
                  </a:moveTo>
                  <a:lnTo>
                    <a:pt x="19" y="52"/>
                  </a:lnTo>
                  <a:lnTo>
                    <a:pt x="44" y="7"/>
                  </a:lnTo>
                  <a:lnTo>
                    <a:pt x="31" y="0"/>
                  </a:lnTo>
                  <a:lnTo>
                    <a:pt x="4" y="44"/>
                  </a:lnTo>
                  <a:lnTo>
                    <a:pt x="8" y="53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8" y="53"/>
                  </a:lnTo>
                  <a:lnTo>
                    <a:pt x="15" y="4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" name="Freeform 70"/>
            <p:cNvSpPr>
              <a:spLocks/>
            </p:cNvSpPr>
            <p:nvPr/>
          </p:nvSpPr>
          <p:spPr bwMode="auto">
            <a:xfrm>
              <a:off x="3826430" y="2636837"/>
              <a:ext cx="246063" cy="160338"/>
            </a:xfrm>
            <a:custGeom>
              <a:avLst/>
              <a:gdLst>
                <a:gd name="T0" fmla="*/ 142 w 155"/>
                <a:gd name="T1" fmla="*/ 86 h 101"/>
                <a:gd name="T2" fmla="*/ 151 w 155"/>
                <a:gd name="T3" fmla="*/ 84 h 101"/>
                <a:gd name="T4" fmla="*/ 7 w 155"/>
                <a:gd name="T5" fmla="*/ 0 h 101"/>
                <a:gd name="T6" fmla="*/ 0 w 155"/>
                <a:gd name="T7" fmla="*/ 15 h 101"/>
                <a:gd name="T8" fmla="*/ 144 w 155"/>
                <a:gd name="T9" fmla="*/ 97 h 101"/>
                <a:gd name="T10" fmla="*/ 155 w 155"/>
                <a:gd name="T11" fmla="*/ 95 h 101"/>
                <a:gd name="T12" fmla="*/ 144 w 155"/>
                <a:gd name="T13" fmla="*/ 97 h 101"/>
                <a:gd name="T14" fmla="*/ 151 w 155"/>
                <a:gd name="T15" fmla="*/ 101 h 101"/>
                <a:gd name="T16" fmla="*/ 155 w 155"/>
                <a:gd name="T17" fmla="*/ 95 h 101"/>
                <a:gd name="T18" fmla="*/ 142 w 155"/>
                <a:gd name="T19" fmla="*/ 8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01">
                  <a:moveTo>
                    <a:pt x="142" y="86"/>
                  </a:moveTo>
                  <a:lnTo>
                    <a:pt x="151" y="84"/>
                  </a:lnTo>
                  <a:lnTo>
                    <a:pt x="7" y="0"/>
                  </a:lnTo>
                  <a:lnTo>
                    <a:pt x="0" y="15"/>
                  </a:lnTo>
                  <a:lnTo>
                    <a:pt x="144" y="97"/>
                  </a:lnTo>
                  <a:lnTo>
                    <a:pt x="155" y="95"/>
                  </a:lnTo>
                  <a:lnTo>
                    <a:pt x="144" y="97"/>
                  </a:lnTo>
                  <a:lnTo>
                    <a:pt x="151" y="101"/>
                  </a:lnTo>
                  <a:lnTo>
                    <a:pt x="155" y="95"/>
                  </a:lnTo>
                  <a:lnTo>
                    <a:pt x="142" y="86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8" name="Freeform 71"/>
            <p:cNvSpPr>
              <a:spLocks/>
            </p:cNvSpPr>
            <p:nvPr/>
          </p:nvSpPr>
          <p:spPr bwMode="auto">
            <a:xfrm>
              <a:off x="4051855" y="2700337"/>
              <a:ext cx="66675" cy="87313"/>
            </a:xfrm>
            <a:custGeom>
              <a:avLst/>
              <a:gdLst>
                <a:gd name="T0" fmla="*/ 27 w 42"/>
                <a:gd name="T1" fmla="*/ 13 h 55"/>
                <a:gd name="T2" fmla="*/ 25 w 42"/>
                <a:gd name="T3" fmla="*/ 4 h 55"/>
                <a:gd name="T4" fmla="*/ 0 w 42"/>
                <a:gd name="T5" fmla="*/ 46 h 55"/>
                <a:gd name="T6" fmla="*/ 13 w 42"/>
                <a:gd name="T7" fmla="*/ 55 h 55"/>
                <a:gd name="T8" fmla="*/ 38 w 42"/>
                <a:gd name="T9" fmla="*/ 11 h 55"/>
                <a:gd name="T10" fmla="*/ 36 w 42"/>
                <a:gd name="T11" fmla="*/ 0 h 55"/>
                <a:gd name="T12" fmla="*/ 38 w 42"/>
                <a:gd name="T13" fmla="*/ 11 h 55"/>
                <a:gd name="T14" fmla="*/ 42 w 42"/>
                <a:gd name="T15" fmla="*/ 4 h 55"/>
                <a:gd name="T16" fmla="*/ 36 w 42"/>
                <a:gd name="T17" fmla="*/ 0 h 55"/>
                <a:gd name="T18" fmla="*/ 27 w 42"/>
                <a:gd name="T19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5">
                  <a:moveTo>
                    <a:pt x="27" y="13"/>
                  </a:moveTo>
                  <a:lnTo>
                    <a:pt x="25" y="4"/>
                  </a:lnTo>
                  <a:lnTo>
                    <a:pt x="0" y="46"/>
                  </a:lnTo>
                  <a:lnTo>
                    <a:pt x="13" y="55"/>
                  </a:lnTo>
                  <a:lnTo>
                    <a:pt x="38" y="11"/>
                  </a:lnTo>
                  <a:lnTo>
                    <a:pt x="36" y="0"/>
                  </a:lnTo>
                  <a:lnTo>
                    <a:pt x="38" y="11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7" y="13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9" name="Freeform 72"/>
            <p:cNvSpPr>
              <a:spLocks/>
            </p:cNvSpPr>
            <p:nvPr/>
          </p:nvSpPr>
          <p:spPr bwMode="auto">
            <a:xfrm>
              <a:off x="3859768" y="2560637"/>
              <a:ext cx="249237" cy="160338"/>
            </a:xfrm>
            <a:custGeom>
              <a:avLst/>
              <a:gdLst>
                <a:gd name="T0" fmla="*/ 15 w 157"/>
                <a:gd name="T1" fmla="*/ 15 h 101"/>
                <a:gd name="T2" fmla="*/ 4 w 157"/>
                <a:gd name="T3" fmla="*/ 19 h 101"/>
                <a:gd name="T4" fmla="*/ 148 w 157"/>
                <a:gd name="T5" fmla="*/ 101 h 101"/>
                <a:gd name="T6" fmla="*/ 157 w 157"/>
                <a:gd name="T7" fmla="*/ 88 h 101"/>
                <a:gd name="T8" fmla="*/ 11 w 157"/>
                <a:gd name="T9" fmla="*/ 3 h 101"/>
                <a:gd name="T10" fmla="*/ 0 w 157"/>
                <a:gd name="T11" fmla="*/ 7 h 101"/>
                <a:gd name="T12" fmla="*/ 11 w 157"/>
                <a:gd name="T13" fmla="*/ 3 h 101"/>
                <a:gd name="T14" fmla="*/ 6 w 157"/>
                <a:gd name="T15" fmla="*/ 0 h 101"/>
                <a:gd name="T16" fmla="*/ 0 w 157"/>
                <a:gd name="T17" fmla="*/ 7 h 101"/>
                <a:gd name="T18" fmla="*/ 15 w 157"/>
                <a:gd name="T1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01">
                  <a:moveTo>
                    <a:pt x="15" y="15"/>
                  </a:moveTo>
                  <a:lnTo>
                    <a:pt x="4" y="19"/>
                  </a:lnTo>
                  <a:lnTo>
                    <a:pt x="148" y="101"/>
                  </a:lnTo>
                  <a:lnTo>
                    <a:pt x="157" y="88"/>
                  </a:lnTo>
                  <a:lnTo>
                    <a:pt x="11" y="3"/>
                  </a:lnTo>
                  <a:lnTo>
                    <a:pt x="0" y="7"/>
                  </a:lnTo>
                  <a:lnTo>
                    <a:pt x="11" y="3"/>
                  </a:lnTo>
                  <a:lnTo>
                    <a:pt x="6" y="0"/>
                  </a:lnTo>
                  <a:lnTo>
                    <a:pt x="0" y="7"/>
                  </a:lnTo>
                  <a:lnTo>
                    <a:pt x="15" y="15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0" name="Freeform 73"/>
            <p:cNvSpPr>
              <a:spLocks/>
            </p:cNvSpPr>
            <p:nvPr/>
          </p:nvSpPr>
          <p:spPr bwMode="auto">
            <a:xfrm>
              <a:off x="3813730" y="2571750"/>
              <a:ext cx="69850" cy="88900"/>
            </a:xfrm>
            <a:custGeom>
              <a:avLst/>
              <a:gdLst>
                <a:gd name="T0" fmla="*/ 15 w 44"/>
                <a:gd name="T1" fmla="*/ 41 h 56"/>
                <a:gd name="T2" fmla="*/ 17 w 44"/>
                <a:gd name="T3" fmla="*/ 52 h 56"/>
                <a:gd name="T4" fmla="*/ 44 w 44"/>
                <a:gd name="T5" fmla="*/ 8 h 56"/>
                <a:gd name="T6" fmla="*/ 29 w 44"/>
                <a:gd name="T7" fmla="*/ 0 h 56"/>
                <a:gd name="T8" fmla="*/ 4 w 44"/>
                <a:gd name="T9" fmla="*/ 44 h 56"/>
                <a:gd name="T10" fmla="*/ 8 w 44"/>
                <a:gd name="T11" fmla="*/ 56 h 56"/>
                <a:gd name="T12" fmla="*/ 4 w 44"/>
                <a:gd name="T13" fmla="*/ 44 h 56"/>
                <a:gd name="T14" fmla="*/ 0 w 44"/>
                <a:gd name="T15" fmla="*/ 50 h 56"/>
                <a:gd name="T16" fmla="*/ 8 w 44"/>
                <a:gd name="T17" fmla="*/ 56 h 56"/>
                <a:gd name="T18" fmla="*/ 15 w 44"/>
                <a:gd name="T19" fmla="*/ 4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6">
                  <a:moveTo>
                    <a:pt x="15" y="41"/>
                  </a:moveTo>
                  <a:lnTo>
                    <a:pt x="17" y="52"/>
                  </a:lnTo>
                  <a:lnTo>
                    <a:pt x="44" y="8"/>
                  </a:lnTo>
                  <a:lnTo>
                    <a:pt x="29" y="0"/>
                  </a:lnTo>
                  <a:lnTo>
                    <a:pt x="4" y="44"/>
                  </a:lnTo>
                  <a:lnTo>
                    <a:pt x="8" y="56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8" y="56"/>
                  </a:lnTo>
                  <a:lnTo>
                    <a:pt x="15" y="4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1" name="Freeform 74"/>
            <p:cNvSpPr>
              <a:spLocks/>
            </p:cNvSpPr>
            <p:nvPr/>
          </p:nvSpPr>
          <p:spPr bwMode="auto">
            <a:xfrm>
              <a:off x="3902630" y="2505075"/>
              <a:ext cx="246063" cy="161925"/>
            </a:xfrm>
            <a:custGeom>
              <a:avLst/>
              <a:gdLst>
                <a:gd name="T0" fmla="*/ 142 w 155"/>
                <a:gd name="T1" fmla="*/ 86 h 102"/>
                <a:gd name="T2" fmla="*/ 151 w 155"/>
                <a:gd name="T3" fmla="*/ 84 h 102"/>
                <a:gd name="T4" fmla="*/ 7 w 155"/>
                <a:gd name="T5" fmla="*/ 0 h 102"/>
                <a:gd name="T6" fmla="*/ 0 w 155"/>
                <a:gd name="T7" fmla="*/ 15 h 102"/>
                <a:gd name="T8" fmla="*/ 144 w 155"/>
                <a:gd name="T9" fmla="*/ 98 h 102"/>
                <a:gd name="T10" fmla="*/ 155 w 155"/>
                <a:gd name="T11" fmla="*/ 96 h 102"/>
                <a:gd name="T12" fmla="*/ 144 w 155"/>
                <a:gd name="T13" fmla="*/ 98 h 102"/>
                <a:gd name="T14" fmla="*/ 151 w 155"/>
                <a:gd name="T15" fmla="*/ 102 h 102"/>
                <a:gd name="T16" fmla="*/ 155 w 155"/>
                <a:gd name="T17" fmla="*/ 96 h 102"/>
                <a:gd name="T18" fmla="*/ 142 w 155"/>
                <a:gd name="T19" fmla="*/ 8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02">
                  <a:moveTo>
                    <a:pt x="142" y="86"/>
                  </a:moveTo>
                  <a:lnTo>
                    <a:pt x="151" y="84"/>
                  </a:lnTo>
                  <a:lnTo>
                    <a:pt x="7" y="0"/>
                  </a:lnTo>
                  <a:lnTo>
                    <a:pt x="0" y="15"/>
                  </a:lnTo>
                  <a:lnTo>
                    <a:pt x="144" y="98"/>
                  </a:lnTo>
                  <a:lnTo>
                    <a:pt x="155" y="96"/>
                  </a:lnTo>
                  <a:lnTo>
                    <a:pt x="144" y="98"/>
                  </a:lnTo>
                  <a:lnTo>
                    <a:pt x="151" y="102"/>
                  </a:lnTo>
                  <a:lnTo>
                    <a:pt x="155" y="96"/>
                  </a:lnTo>
                  <a:lnTo>
                    <a:pt x="142" y="86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2" name="Freeform 75"/>
            <p:cNvSpPr>
              <a:spLocks/>
            </p:cNvSpPr>
            <p:nvPr/>
          </p:nvSpPr>
          <p:spPr bwMode="auto">
            <a:xfrm>
              <a:off x="4128055" y="2568575"/>
              <a:ext cx="66675" cy="88900"/>
            </a:xfrm>
            <a:custGeom>
              <a:avLst/>
              <a:gdLst>
                <a:gd name="T0" fmla="*/ 27 w 42"/>
                <a:gd name="T1" fmla="*/ 14 h 56"/>
                <a:gd name="T2" fmla="*/ 25 w 42"/>
                <a:gd name="T3" fmla="*/ 4 h 56"/>
                <a:gd name="T4" fmla="*/ 0 w 42"/>
                <a:gd name="T5" fmla="*/ 46 h 56"/>
                <a:gd name="T6" fmla="*/ 13 w 42"/>
                <a:gd name="T7" fmla="*/ 56 h 56"/>
                <a:gd name="T8" fmla="*/ 38 w 42"/>
                <a:gd name="T9" fmla="*/ 12 h 56"/>
                <a:gd name="T10" fmla="*/ 34 w 42"/>
                <a:gd name="T11" fmla="*/ 0 h 56"/>
                <a:gd name="T12" fmla="*/ 38 w 42"/>
                <a:gd name="T13" fmla="*/ 12 h 56"/>
                <a:gd name="T14" fmla="*/ 42 w 42"/>
                <a:gd name="T15" fmla="*/ 4 h 56"/>
                <a:gd name="T16" fmla="*/ 34 w 42"/>
                <a:gd name="T17" fmla="*/ 0 h 56"/>
                <a:gd name="T18" fmla="*/ 27 w 42"/>
                <a:gd name="T1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6">
                  <a:moveTo>
                    <a:pt x="27" y="14"/>
                  </a:moveTo>
                  <a:lnTo>
                    <a:pt x="25" y="4"/>
                  </a:lnTo>
                  <a:lnTo>
                    <a:pt x="0" y="46"/>
                  </a:lnTo>
                  <a:lnTo>
                    <a:pt x="13" y="56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38" y="12"/>
                  </a:lnTo>
                  <a:lnTo>
                    <a:pt x="42" y="4"/>
                  </a:lnTo>
                  <a:lnTo>
                    <a:pt x="34" y="0"/>
                  </a:lnTo>
                  <a:lnTo>
                    <a:pt x="27" y="1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Freeform 76"/>
            <p:cNvSpPr>
              <a:spLocks/>
            </p:cNvSpPr>
            <p:nvPr/>
          </p:nvSpPr>
          <p:spPr bwMode="auto">
            <a:xfrm>
              <a:off x="3935968" y="2428875"/>
              <a:ext cx="246062" cy="161925"/>
            </a:xfrm>
            <a:custGeom>
              <a:avLst/>
              <a:gdLst>
                <a:gd name="T0" fmla="*/ 13 w 155"/>
                <a:gd name="T1" fmla="*/ 15 h 102"/>
                <a:gd name="T2" fmla="*/ 4 w 155"/>
                <a:gd name="T3" fmla="*/ 19 h 102"/>
                <a:gd name="T4" fmla="*/ 148 w 155"/>
                <a:gd name="T5" fmla="*/ 102 h 102"/>
                <a:gd name="T6" fmla="*/ 155 w 155"/>
                <a:gd name="T7" fmla="*/ 88 h 102"/>
                <a:gd name="T8" fmla="*/ 11 w 155"/>
                <a:gd name="T9" fmla="*/ 4 h 102"/>
                <a:gd name="T10" fmla="*/ 0 w 155"/>
                <a:gd name="T11" fmla="*/ 8 h 102"/>
                <a:gd name="T12" fmla="*/ 11 w 155"/>
                <a:gd name="T13" fmla="*/ 4 h 102"/>
                <a:gd name="T14" fmla="*/ 4 w 155"/>
                <a:gd name="T15" fmla="*/ 0 h 102"/>
                <a:gd name="T16" fmla="*/ 0 w 155"/>
                <a:gd name="T17" fmla="*/ 8 h 102"/>
                <a:gd name="T18" fmla="*/ 13 w 155"/>
                <a:gd name="T19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02">
                  <a:moveTo>
                    <a:pt x="13" y="15"/>
                  </a:moveTo>
                  <a:lnTo>
                    <a:pt x="4" y="19"/>
                  </a:lnTo>
                  <a:lnTo>
                    <a:pt x="148" y="102"/>
                  </a:lnTo>
                  <a:lnTo>
                    <a:pt x="155" y="88"/>
                  </a:lnTo>
                  <a:lnTo>
                    <a:pt x="11" y="4"/>
                  </a:lnTo>
                  <a:lnTo>
                    <a:pt x="0" y="8"/>
                  </a:lnTo>
                  <a:lnTo>
                    <a:pt x="11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13" y="15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Freeform 77"/>
            <p:cNvSpPr>
              <a:spLocks/>
            </p:cNvSpPr>
            <p:nvPr/>
          </p:nvSpPr>
          <p:spPr bwMode="auto">
            <a:xfrm>
              <a:off x="3889930" y="2441575"/>
              <a:ext cx="66675" cy="87312"/>
            </a:xfrm>
            <a:custGeom>
              <a:avLst/>
              <a:gdLst>
                <a:gd name="T0" fmla="*/ 15 w 42"/>
                <a:gd name="T1" fmla="*/ 40 h 55"/>
                <a:gd name="T2" fmla="*/ 17 w 42"/>
                <a:gd name="T3" fmla="*/ 52 h 55"/>
                <a:gd name="T4" fmla="*/ 42 w 42"/>
                <a:gd name="T5" fmla="*/ 7 h 55"/>
                <a:gd name="T6" fmla="*/ 29 w 42"/>
                <a:gd name="T7" fmla="*/ 0 h 55"/>
                <a:gd name="T8" fmla="*/ 4 w 42"/>
                <a:gd name="T9" fmla="*/ 44 h 55"/>
                <a:gd name="T10" fmla="*/ 8 w 42"/>
                <a:gd name="T11" fmla="*/ 55 h 55"/>
                <a:gd name="T12" fmla="*/ 4 w 42"/>
                <a:gd name="T13" fmla="*/ 44 h 55"/>
                <a:gd name="T14" fmla="*/ 0 w 42"/>
                <a:gd name="T15" fmla="*/ 50 h 55"/>
                <a:gd name="T16" fmla="*/ 8 w 42"/>
                <a:gd name="T17" fmla="*/ 55 h 55"/>
                <a:gd name="T18" fmla="*/ 15 w 42"/>
                <a:gd name="T19" fmla="*/ 4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5">
                  <a:moveTo>
                    <a:pt x="15" y="40"/>
                  </a:moveTo>
                  <a:lnTo>
                    <a:pt x="17" y="52"/>
                  </a:lnTo>
                  <a:lnTo>
                    <a:pt x="42" y="7"/>
                  </a:lnTo>
                  <a:lnTo>
                    <a:pt x="29" y="0"/>
                  </a:lnTo>
                  <a:lnTo>
                    <a:pt x="4" y="44"/>
                  </a:lnTo>
                  <a:lnTo>
                    <a:pt x="8" y="55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8" y="55"/>
                  </a:lnTo>
                  <a:lnTo>
                    <a:pt x="15" y="4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Freeform 78"/>
            <p:cNvSpPr>
              <a:spLocks/>
            </p:cNvSpPr>
            <p:nvPr/>
          </p:nvSpPr>
          <p:spPr bwMode="auto">
            <a:xfrm>
              <a:off x="3975655" y="2373312"/>
              <a:ext cx="249238" cy="161925"/>
            </a:xfrm>
            <a:custGeom>
              <a:avLst/>
              <a:gdLst>
                <a:gd name="T0" fmla="*/ 142 w 157"/>
                <a:gd name="T1" fmla="*/ 87 h 102"/>
                <a:gd name="T2" fmla="*/ 153 w 157"/>
                <a:gd name="T3" fmla="*/ 85 h 102"/>
                <a:gd name="T4" fmla="*/ 9 w 157"/>
                <a:gd name="T5" fmla="*/ 0 h 102"/>
                <a:gd name="T6" fmla="*/ 0 w 157"/>
                <a:gd name="T7" fmla="*/ 16 h 102"/>
                <a:gd name="T8" fmla="*/ 146 w 157"/>
                <a:gd name="T9" fmla="*/ 98 h 102"/>
                <a:gd name="T10" fmla="*/ 157 w 157"/>
                <a:gd name="T11" fmla="*/ 96 h 102"/>
                <a:gd name="T12" fmla="*/ 146 w 157"/>
                <a:gd name="T13" fmla="*/ 98 h 102"/>
                <a:gd name="T14" fmla="*/ 151 w 157"/>
                <a:gd name="T15" fmla="*/ 102 h 102"/>
                <a:gd name="T16" fmla="*/ 157 w 157"/>
                <a:gd name="T17" fmla="*/ 96 h 102"/>
                <a:gd name="T18" fmla="*/ 142 w 157"/>
                <a:gd name="T19" fmla="*/ 8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02">
                  <a:moveTo>
                    <a:pt x="142" y="87"/>
                  </a:moveTo>
                  <a:lnTo>
                    <a:pt x="153" y="85"/>
                  </a:lnTo>
                  <a:lnTo>
                    <a:pt x="9" y="0"/>
                  </a:lnTo>
                  <a:lnTo>
                    <a:pt x="0" y="16"/>
                  </a:lnTo>
                  <a:lnTo>
                    <a:pt x="146" y="98"/>
                  </a:lnTo>
                  <a:lnTo>
                    <a:pt x="157" y="96"/>
                  </a:lnTo>
                  <a:lnTo>
                    <a:pt x="146" y="98"/>
                  </a:lnTo>
                  <a:lnTo>
                    <a:pt x="151" y="102"/>
                  </a:lnTo>
                  <a:lnTo>
                    <a:pt x="157" y="96"/>
                  </a:lnTo>
                  <a:lnTo>
                    <a:pt x="142" y="87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6" name="Freeform 79"/>
            <p:cNvSpPr>
              <a:spLocks/>
            </p:cNvSpPr>
            <p:nvPr/>
          </p:nvSpPr>
          <p:spPr bwMode="auto">
            <a:xfrm>
              <a:off x="4201080" y="2438400"/>
              <a:ext cx="69850" cy="87312"/>
            </a:xfrm>
            <a:custGeom>
              <a:avLst/>
              <a:gdLst>
                <a:gd name="T0" fmla="*/ 29 w 44"/>
                <a:gd name="T1" fmla="*/ 13 h 55"/>
                <a:gd name="T2" fmla="*/ 27 w 44"/>
                <a:gd name="T3" fmla="*/ 4 h 55"/>
                <a:gd name="T4" fmla="*/ 0 w 44"/>
                <a:gd name="T5" fmla="*/ 46 h 55"/>
                <a:gd name="T6" fmla="*/ 15 w 44"/>
                <a:gd name="T7" fmla="*/ 55 h 55"/>
                <a:gd name="T8" fmla="*/ 40 w 44"/>
                <a:gd name="T9" fmla="*/ 11 h 55"/>
                <a:gd name="T10" fmla="*/ 36 w 44"/>
                <a:gd name="T11" fmla="*/ 0 h 55"/>
                <a:gd name="T12" fmla="*/ 40 w 44"/>
                <a:gd name="T13" fmla="*/ 11 h 55"/>
                <a:gd name="T14" fmla="*/ 44 w 44"/>
                <a:gd name="T15" fmla="*/ 4 h 55"/>
                <a:gd name="T16" fmla="*/ 36 w 44"/>
                <a:gd name="T17" fmla="*/ 0 h 55"/>
                <a:gd name="T18" fmla="*/ 29 w 44"/>
                <a:gd name="T19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5">
                  <a:moveTo>
                    <a:pt x="29" y="13"/>
                  </a:moveTo>
                  <a:lnTo>
                    <a:pt x="27" y="4"/>
                  </a:lnTo>
                  <a:lnTo>
                    <a:pt x="0" y="46"/>
                  </a:lnTo>
                  <a:lnTo>
                    <a:pt x="15" y="55"/>
                  </a:lnTo>
                  <a:lnTo>
                    <a:pt x="40" y="11"/>
                  </a:lnTo>
                  <a:lnTo>
                    <a:pt x="36" y="0"/>
                  </a:lnTo>
                  <a:lnTo>
                    <a:pt x="4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9" y="13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7" name="Freeform 80"/>
            <p:cNvSpPr>
              <a:spLocks/>
            </p:cNvSpPr>
            <p:nvPr/>
          </p:nvSpPr>
          <p:spPr bwMode="auto">
            <a:xfrm>
              <a:off x="4012168" y="2297112"/>
              <a:ext cx="246062" cy="161925"/>
            </a:xfrm>
            <a:custGeom>
              <a:avLst/>
              <a:gdLst>
                <a:gd name="T0" fmla="*/ 13 w 155"/>
                <a:gd name="T1" fmla="*/ 16 h 102"/>
                <a:gd name="T2" fmla="*/ 4 w 155"/>
                <a:gd name="T3" fmla="*/ 20 h 102"/>
                <a:gd name="T4" fmla="*/ 148 w 155"/>
                <a:gd name="T5" fmla="*/ 102 h 102"/>
                <a:gd name="T6" fmla="*/ 155 w 155"/>
                <a:gd name="T7" fmla="*/ 89 h 102"/>
                <a:gd name="T8" fmla="*/ 11 w 155"/>
                <a:gd name="T9" fmla="*/ 4 h 102"/>
                <a:gd name="T10" fmla="*/ 0 w 155"/>
                <a:gd name="T11" fmla="*/ 8 h 102"/>
                <a:gd name="T12" fmla="*/ 11 w 155"/>
                <a:gd name="T13" fmla="*/ 4 h 102"/>
                <a:gd name="T14" fmla="*/ 4 w 155"/>
                <a:gd name="T15" fmla="*/ 0 h 102"/>
                <a:gd name="T16" fmla="*/ 0 w 155"/>
                <a:gd name="T17" fmla="*/ 8 h 102"/>
                <a:gd name="T18" fmla="*/ 13 w 155"/>
                <a:gd name="T19" fmla="*/ 1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02">
                  <a:moveTo>
                    <a:pt x="13" y="16"/>
                  </a:moveTo>
                  <a:lnTo>
                    <a:pt x="4" y="20"/>
                  </a:lnTo>
                  <a:lnTo>
                    <a:pt x="148" y="102"/>
                  </a:lnTo>
                  <a:lnTo>
                    <a:pt x="155" y="89"/>
                  </a:lnTo>
                  <a:lnTo>
                    <a:pt x="11" y="4"/>
                  </a:lnTo>
                  <a:lnTo>
                    <a:pt x="0" y="8"/>
                  </a:lnTo>
                  <a:lnTo>
                    <a:pt x="11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13" y="16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8" name="Freeform 81"/>
            <p:cNvSpPr>
              <a:spLocks/>
            </p:cNvSpPr>
            <p:nvPr/>
          </p:nvSpPr>
          <p:spPr bwMode="auto">
            <a:xfrm>
              <a:off x="3966130" y="2309812"/>
              <a:ext cx="66675" cy="88900"/>
            </a:xfrm>
            <a:custGeom>
              <a:avLst/>
              <a:gdLst>
                <a:gd name="T0" fmla="*/ 15 w 42"/>
                <a:gd name="T1" fmla="*/ 40 h 56"/>
                <a:gd name="T2" fmla="*/ 17 w 42"/>
                <a:gd name="T3" fmla="*/ 52 h 56"/>
                <a:gd name="T4" fmla="*/ 42 w 42"/>
                <a:gd name="T5" fmla="*/ 8 h 56"/>
                <a:gd name="T6" fmla="*/ 29 w 42"/>
                <a:gd name="T7" fmla="*/ 0 h 56"/>
                <a:gd name="T8" fmla="*/ 4 w 42"/>
                <a:gd name="T9" fmla="*/ 44 h 56"/>
                <a:gd name="T10" fmla="*/ 6 w 42"/>
                <a:gd name="T11" fmla="*/ 56 h 56"/>
                <a:gd name="T12" fmla="*/ 4 w 42"/>
                <a:gd name="T13" fmla="*/ 44 h 56"/>
                <a:gd name="T14" fmla="*/ 0 w 42"/>
                <a:gd name="T15" fmla="*/ 52 h 56"/>
                <a:gd name="T16" fmla="*/ 6 w 42"/>
                <a:gd name="T17" fmla="*/ 56 h 56"/>
                <a:gd name="T18" fmla="*/ 15 w 42"/>
                <a:gd name="T19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6">
                  <a:moveTo>
                    <a:pt x="15" y="40"/>
                  </a:moveTo>
                  <a:lnTo>
                    <a:pt x="17" y="52"/>
                  </a:lnTo>
                  <a:lnTo>
                    <a:pt x="42" y="8"/>
                  </a:lnTo>
                  <a:lnTo>
                    <a:pt x="29" y="0"/>
                  </a:lnTo>
                  <a:lnTo>
                    <a:pt x="4" y="44"/>
                  </a:lnTo>
                  <a:lnTo>
                    <a:pt x="6" y="56"/>
                  </a:lnTo>
                  <a:lnTo>
                    <a:pt x="4" y="44"/>
                  </a:lnTo>
                  <a:lnTo>
                    <a:pt x="0" y="52"/>
                  </a:lnTo>
                  <a:lnTo>
                    <a:pt x="6" y="56"/>
                  </a:lnTo>
                  <a:lnTo>
                    <a:pt x="15" y="4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Freeform 82"/>
            <p:cNvSpPr>
              <a:spLocks/>
            </p:cNvSpPr>
            <p:nvPr/>
          </p:nvSpPr>
          <p:spPr bwMode="auto">
            <a:xfrm>
              <a:off x="4051855" y="2243137"/>
              <a:ext cx="246063" cy="161925"/>
            </a:xfrm>
            <a:custGeom>
              <a:avLst/>
              <a:gdLst>
                <a:gd name="T0" fmla="*/ 142 w 155"/>
                <a:gd name="T1" fmla="*/ 88 h 102"/>
                <a:gd name="T2" fmla="*/ 153 w 155"/>
                <a:gd name="T3" fmla="*/ 84 h 102"/>
                <a:gd name="T4" fmla="*/ 7 w 155"/>
                <a:gd name="T5" fmla="*/ 0 h 102"/>
                <a:gd name="T6" fmla="*/ 0 w 155"/>
                <a:gd name="T7" fmla="*/ 15 h 102"/>
                <a:gd name="T8" fmla="*/ 146 w 155"/>
                <a:gd name="T9" fmla="*/ 98 h 102"/>
                <a:gd name="T10" fmla="*/ 155 w 155"/>
                <a:gd name="T11" fmla="*/ 96 h 102"/>
                <a:gd name="T12" fmla="*/ 146 w 155"/>
                <a:gd name="T13" fmla="*/ 98 h 102"/>
                <a:gd name="T14" fmla="*/ 151 w 155"/>
                <a:gd name="T15" fmla="*/ 102 h 102"/>
                <a:gd name="T16" fmla="*/ 155 w 155"/>
                <a:gd name="T17" fmla="*/ 96 h 102"/>
                <a:gd name="T18" fmla="*/ 142 w 155"/>
                <a:gd name="T19" fmla="*/ 8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02">
                  <a:moveTo>
                    <a:pt x="142" y="88"/>
                  </a:moveTo>
                  <a:lnTo>
                    <a:pt x="153" y="84"/>
                  </a:lnTo>
                  <a:lnTo>
                    <a:pt x="7" y="0"/>
                  </a:lnTo>
                  <a:lnTo>
                    <a:pt x="0" y="15"/>
                  </a:lnTo>
                  <a:lnTo>
                    <a:pt x="146" y="98"/>
                  </a:lnTo>
                  <a:lnTo>
                    <a:pt x="155" y="96"/>
                  </a:lnTo>
                  <a:lnTo>
                    <a:pt x="146" y="98"/>
                  </a:lnTo>
                  <a:lnTo>
                    <a:pt x="151" y="102"/>
                  </a:lnTo>
                  <a:lnTo>
                    <a:pt x="155" y="96"/>
                  </a:lnTo>
                  <a:lnTo>
                    <a:pt x="142" y="88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Freeform 83"/>
            <p:cNvSpPr>
              <a:spLocks/>
            </p:cNvSpPr>
            <p:nvPr/>
          </p:nvSpPr>
          <p:spPr bwMode="auto">
            <a:xfrm>
              <a:off x="4277280" y="2306637"/>
              <a:ext cx="69850" cy="88900"/>
            </a:xfrm>
            <a:custGeom>
              <a:avLst/>
              <a:gdLst>
                <a:gd name="T0" fmla="*/ 28 w 44"/>
                <a:gd name="T1" fmla="*/ 14 h 56"/>
                <a:gd name="T2" fmla="*/ 25 w 44"/>
                <a:gd name="T3" fmla="*/ 4 h 56"/>
                <a:gd name="T4" fmla="*/ 0 w 44"/>
                <a:gd name="T5" fmla="*/ 48 h 56"/>
                <a:gd name="T6" fmla="*/ 13 w 44"/>
                <a:gd name="T7" fmla="*/ 56 h 56"/>
                <a:gd name="T8" fmla="*/ 40 w 44"/>
                <a:gd name="T9" fmla="*/ 12 h 56"/>
                <a:gd name="T10" fmla="*/ 36 w 44"/>
                <a:gd name="T11" fmla="*/ 0 h 56"/>
                <a:gd name="T12" fmla="*/ 40 w 44"/>
                <a:gd name="T13" fmla="*/ 12 h 56"/>
                <a:gd name="T14" fmla="*/ 44 w 44"/>
                <a:gd name="T15" fmla="*/ 4 h 56"/>
                <a:gd name="T16" fmla="*/ 36 w 44"/>
                <a:gd name="T17" fmla="*/ 0 h 56"/>
                <a:gd name="T18" fmla="*/ 28 w 44"/>
                <a:gd name="T1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6">
                  <a:moveTo>
                    <a:pt x="28" y="14"/>
                  </a:moveTo>
                  <a:lnTo>
                    <a:pt x="25" y="4"/>
                  </a:lnTo>
                  <a:lnTo>
                    <a:pt x="0" y="48"/>
                  </a:lnTo>
                  <a:lnTo>
                    <a:pt x="13" y="56"/>
                  </a:lnTo>
                  <a:lnTo>
                    <a:pt x="40" y="12"/>
                  </a:lnTo>
                  <a:lnTo>
                    <a:pt x="36" y="0"/>
                  </a:lnTo>
                  <a:lnTo>
                    <a:pt x="40" y="12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1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" name="Freeform 84"/>
            <p:cNvSpPr>
              <a:spLocks/>
            </p:cNvSpPr>
            <p:nvPr/>
          </p:nvSpPr>
          <p:spPr bwMode="auto">
            <a:xfrm>
              <a:off x="4088368" y="2166937"/>
              <a:ext cx="246062" cy="161925"/>
            </a:xfrm>
            <a:custGeom>
              <a:avLst/>
              <a:gdLst>
                <a:gd name="T0" fmla="*/ 13 w 155"/>
                <a:gd name="T1" fmla="*/ 15 h 102"/>
                <a:gd name="T2" fmla="*/ 2 w 155"/>
                <a:gd name="T3" fmla="*/ 19 h 102"/>
                <a:gd name="T4" fmla="*/ 147 w 155"/>
                <a:gd name="T5" fmla="*/ 102 h 102"/>
                <a:gd name="T6" fmla="*/ 155 w 155"/>
                <a:gd name="T7" fmla="*/ 88 h 102"/>
                <a:gd name="T8" fmla="*/ 11 w 155"/>
                <a:gd name="T9" fmla="*/ 6 h 102"/>
                <a:gd name="T10" fmla="*/ 0 w 155"/>
                <a:gd name="T11" fmla="*/ 8 h 102"/>
                <a:gd name="T12" fmla="*/ 11 w 155"/>
                <a:gd name="T13" fmla="*/ 6 h 102"/>
                <a:gd name="T14" fmla="*/ 4 w 155"/>
                <a:gd name="T15" fmla="*/ 0 h 102"/>
                <a:gd name="T16" fmla="*/ 0 w 155"/>
                <a:gd name="T17" fmla="*/ 8 h 102"/>
                <a:gd name="T18" fmla="*/ 13 w 155"/>
                <a:gd name="T19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02">
                  <a:moveTo>
                    <a:pt x="13" y="15"/>
                  </a:moveTo>
                  <a:lnTo>
                    <a:pt x="2" y="19"/>
                  </a:lnTo>
                  <a:lnTo>
                    <a:pt x="147" y="102"/>
                  </a:lnTo>
                  <a:lnTo>
                    <a:pt x="155" y="88"/>
                  </a:lnTo>
                  <a:lnTo>
                    <a:pt x="11" y="6"/>
                  </a:lnTo>
                  <a:lnTo>
                    <a:pt x="0" y="8"/>
                  </a:lnTo>
                  <a:lnTo>
                    <a:pt x="11" y="6"/>
                  </a:lnTo>
                  <a:lnTo>
                    <a:pt x="4" y="0"/>
                  </a:lnTo>
                  <a:lnTo>
                    <a:pt x="0" y="8"/>
                  </a:lnTo>
                  <a:lnTo>
                    <a:pt x="13" y="15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2" name="Freeform 85"/>
            <p:cNvSpPr>
              <a:spLocks/>
            </p:cNvSpPr>
            <p:nvPr/>
          </p:nvSpPr>
          <p:spPr bwMode="auto">
            <a:xfrm>
              <a:off x="4042330" y="2179637"/>
              <a:ext cx="66675" cy="87313"/>
            </a:xfrm>
            <a:custGeom>
              <a:avLst/>
              <a:gdLst>
                <a:gd name="T0" fmla="*/ 13 w 42"/>
                <a:gd name="T1" fmla="*/ 40 h 55"/>
                <a:gd name="T2" fmla="*/ 17 w 42"/>
                <a:gd name="T3" fmla="*/ 51 h 55"/>
                <a:gd name="T4" fmla="*/ 42 w 42"/>
                <a:gd name="T5" fmla="*/ 7 h 55"/>
                <a:gd name="T6" fmla="*/ 29 w 42"/>
                <a:gd name="T7" fmla="*/ 0 h 55"/>
                <a:gd name="T8" fmla="*/ 4 w 42"/>
                <a:gd name="T9" fmla="*/ 44 h 55"/>
                <a:gd name="T10" fmla="*/ 6 w 42"/>
                <a:gd name="T11" fmla="*/ 55 h 55"/>
                <a:gd name="T12" fmla="*/ 4 w 42"/>
                <a:gd name="T13" fmla="*/ 44 h 55"/>
                <a:gd name="T14" fmla="*/ 0 w 42"/>
                <a:gd name="T15" fmla="*/ 51 h 55"/>
                <a:gd name="T16" fmla="*/ 6 w 42"/>
                <a:gd name="T17" fmla="*/ 55 h 55"/>
                <a:gd name="T18" fmla="*/ 13 w 42"/>
                <a:gd name="T19" fmla="*/ 4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5">
                  <a:moveTo>
                    <a:pt x="13" y="40"/>
                  </a:moveTo>
                  <a:lnTo>
                    <a:pt x="17" y="51"/>
                  </a:lnTo>
                  <a:lnTo>
                    <a:pt x="42" y="7"/>
                  </a:lnTo>
                  <a:lnTo>
                    <a:pt x="29" y="0"/>
                  </a:lnTo>
                  <a:lnTo>
                    <a:pt x="4" y="44"/>
                  </a:lnTo>
                  <a:lnTo>
                    <a:pt x="6" y="55"/>
                  </a:lnTo>
                  <a:lnTo>
                    <a:pt x="4" y="44"/>
                  </a:lnTo>
                  <a:lnTo>
                    <a:pt x="0" y="51"/>
                  </a:lnTo>
                  <a:lnTo>
                    <a:pt x="6" y="55"/>
                  </a:lnTo>
                  <a:lnTo>
                    <a:pt x="13" y="4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3" name="Rectangle 87"/>
          <p:cNvSpPr>
            <a:spLocks noChangeArrowheads="1"/>
          </p:cNvSpPr>
          <p:nvPr/>
        </p:nvSpPr>
        <p:spPr bwMode="auto">
          <a:xfrm>
            <a:off x="1356836" y="939230"/>
            <a:ext cx="2365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2800" b="1" i="1" dirty="0">
                <a:solidFill>
                  <a:srgbClr val="FF0000"/>
                </a:solidFill>
                <a:latin typeface="Times New Roman" pitchFamily="18" charset="0"/>
              </a:rPr>
              <a:t>E</a:t>
            </a:r>
            <a:endParaRPr lang="de-DE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4" name="Rectangle 88"/>
          <p:cNvSpPr>
            <a:spLocks noChangeArrowheads="1"/>
          </p:cNvSpPr>
          <p:nvPr/>
        </p:nvSpPr>
        <p:spPr bwMode="auto">
          <a:xfrm>
            <a:off x="1575911" y="1144017"/>
            <a:ext cx="1234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800" b="1">
                <a:solidFill>
                  <a:srgbClr val="FF0000"/>
                </a:solidFill>
              </a:rPr>
              <a:t>b</a:t>
            </a:r>
            <a:endParaRPr lang="de-DE" b="1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95" name="Gruppieren 94"/>
          <p:cNvGrpSpPr/>
          <p:nvPr/>
        </p:nvGrpSpPr>
        <p:grpSpPr>
          <a:xfrm>
            <a:off x="647849" y="2235374"/>
            <a:ext cx="2423881" cy="350233"/>
            <a:chOff x="648256" y="5445125"/>
            <a:chExt cx="3944937" cy="647700"/>
          </a:xfrm>
        </p:grpSpPr>
        <p:sp>
          <p:nvSpPr>
            <p:cNvPr id="96" name="Freeform 21"/>
            <p:cNvSpPr>
              <a:spLocks/>
            </p:cNvSpPr>
            <p:nvPr/>
          </p:nvSpPr>
          <p:spPr bwMode="auto">
            <a:xfrm>
              <a:off x="1126093" y="5445125"/>
              <a:ext cx="2986088" cy="23813"/>
            </a:xfrm>
            <a:custGeom>
              <a:avLst/>
              <a:gdLst>
                <a:gd name="T0" fmla="*/ 1881 w 1881"/>
                <a:gd name="T1" fmla="*/ 7 h 15"/>
                <a:gd name="T2" fmla="*/ 1873 w 1881"/>
                <a:gd name="T3" fmla="*/ 0 h 15"/>
                <a:gd name="T4" fmla="*/ 0 w 1881"/>
                <a:gd name="T5" fmla="*/ 0 h 15"/>
                <a:gd name="T6" fmla="*/ 0 w 1881"/>
                <a:gd name="T7" fmla="*/ 15 h 15"/>
                <a:gd name="T8" fmla="*/ 1873 w 1881"/>
                <a:gd name="T9" fmla="*/ 15 h 15"/>
                <a:gd name="T10" fmla="*/ 1866 w 1881"/>
                <a:gd name="T11" fmla="*/ 7 h 15"/>
                <a:gd name="T12" fmla="*/ 1881 w 1881"/>
                <a:gd name="T13" fmla="*/ 7 h 15"/>
                <a:gd name="T14" fmla="*/ 1881 w 1881"/>
                <a:gd name="T15" fmla="*/ 0 h 15"/>
                <a:gd name="T16" fmla="*/ 1873 w 1881"/>
                <a:gd name="T17" fmla="*/ 0 h 15"/>
                <a:gd name="T18" fmla="*/ 1881 w 1881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1" h="15">
                  <a:moveTo>
                    <a:pt x="1881" y="7"/>
                  </a:moveTo>
                  <a:lnTo>
                    <a:pt x="187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873" y="15"/>
                  </a:lnTo>
                  <a:lnTo>
                    <a:pt x="1866" y="7"/>
                  </a:lnTo>
                  <a:lnTo>
                    <a:pt x="1881" y="7"/>
                  </a:lnTo>
                  <a:lnTo>
                    <a:pt x="1881" y="0"/>
                  </a:lnTo>
                  <a:lnTo>
                    <a:pt x="1873" y="0"/>
                  </a:lnTo>
                  <a:lnTo>
                    <a:pt x="1881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Freeform 22"/>
            <p:cNvSpPr>
              <a:spLocks/>
            </p:cNvSpPr>
            <p:nvPr/>
          </p:nvSpPr>
          <p:spPr bwMode="auto">
            <a:xfrm>
              <a:off x="4088368" y="5456238"/>
              <a:ext cx="23813" cy="636587"/>
            </a:xfrm>
            <a:custGeom>
              <a:avLst/>
              <a:gdLst>
                <a:gd name="T0" fmla="*/ 7 w 15"/>
                <a:gd name="T1" fmla="*/ 401 h 401"/>
                <a:gd name="T2" fmla="*/ 15 w 15"/>
                <a:gd name="T3" fmla="*/ 394 h 401"/>
                <a:gd name="T4" fmla="*/ 15 w 15"/>
                <a:gd name="T5" fmla="*/ 0 h 401"/>
                <a:gd name="T6" fmla="*/ 0 w 15"/>
                <a:gd name="T7" fmla="*/ 0 h 401"/>
                <a:gd name="T8" fmla="*/ 0 w 15"/>
                <a:gd name="T9" fmla="*/ 394 h 401"/>
                <a:gd name="T10" fmla="*/ 7 w 15"/>
                <a:gd name="T11" fmla="*/ 386 h 401"/>
                <a:gd name="T12" fmla="*/ 7 w 15"/>
                <a:gd name="T13" fmla="*/ 401 h 401"/>
                <a:gd name="T14" fmla="*/ 15 w 15"/>
                <a:gd name="T15" fmla="*/ 401 h 401"/>
                <a:gd name="T16" fmla="*/ 15 w 15"/>
                <a:gd name="T17" fmla="*/ 394 h 401"/>
                <a:gd name="T18" fmla="*/ 7 w 15"/>
                <a:gd name="T19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01">
                  <a:moveTo>
                    <a:pt x="7" y="401"/>
                  </a:moveTo>
                  <a:lnTo>
                    <a:pt x="15" y="394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394"/>
                  </a:lnTo>
                  <a:lnTo>
                    <a:pt x="7" y="386"/>
                  </a:lnTo>
                  <a:lnTo>
                    <a:pt x="7" y="401"/>
                  </a:lnTo>
                  <a:lnTo>
                    <a:pt x="15" y="401"/>
                  </a:lnTo>
                  <a:lnTo>
                    <a:pt x="15" y="394"/>
                  </a:lnTo>
                  <a:lnTo>
                    <a:pt x="7" y="40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Freeform 23"/>
            <p:cNvSpPr>
              <a:spLocks/>
            </p:cNvSpPr>
            <p:nvPr/>
          </p:nvSpPr>
          <p:spPr bwMode="auto">
            <a:xfrm>
              <a:off x="1114981" y="6069013"/>
              <a:ext cx="2984500" cy="23812"/>
            </a:xfrm>
            <a:custGeom>
              <a:avLst/>
              <a:gdLst>
                <a:gd name="T0" fmla="*/ 0 w 1880"/>
                <a:gd name="T1" fmla="*/ 8 h 15"/>
                <a:gd name="T2" fmla="*/ 7 w 1880"/>
                <a:gd name="T3" fmla="*/ 15 h 15"/>
                <a:gd name="T4" fmla="*/ 1880 w 1880"/>
                <a:gd name="T5" fmla="*/ 15 h 15"/>
                <a:gd name="T6" fmla="*/ 1880 w 1880"/>
                <a:gd name="T7" fmla="*/ 0 h 15"/>
                <a:gd name="T8" fmla="*/ 7 w 1880"/>
                <a:gd name="T9" fmla="*/ 0 h 15"/>
                <a:gd name="T10" fmla="*/ 15 w 1880"/>
                <a:gd name="T11" fmla="*/ 8 h 15"/>
                <a:gd name="T12" fmla="*/ 0 w 1880"/>
                <a:gd name="T13" fmla="*/ 8 h 15"/>
                <a:gd name="T14" fmla="*/ 0 w 1880"/>
                <a:gd name="T15" fmla="*/ 15 h 15"/>
                <a:gd name="T16" fmla="*/ 7 w 1880"/>
                <a:gd name="T17" fmla="*/ 15 h 15"/>
                <a:gd name="T18" fmla="*/ 0 w 1880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0" h="15">
                  <a:moveTo>
                    <a:pt x="0" y="8"/>
                  </a:moveTo>
                  <a:lnTo>
                    <a:pt x="7" y="15"/>
                  </a:lnTo>
                  <a:lnTo>
                    <a:pt x="1880" y="15"/>
                  </a:lnTo>
                  <a:lnTo>
                    <a:pt x="1880" y="0"/>
                  </a:lnTo>
                  <a:lnTo>
                    <a:pt x="7" y="0"/>
                  </a:lnTo>
                  <a:lnTo>
                    <a:pt x="15" y="8"/>
                  </a:lnTo>
                  <a:lnTo>
                    <a:pt x="0" y="8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Freeform 24"/>
            <p:cNvSpPr>
              <a:spLocks/>
            </p:cNvSpPr>
            <p:nvPr/>
          </p:nvSpPr>
          <p:spPr bwMode="auto">
            <a:xfrm>
              <a:off x="1114981" y="5445125"/>
              <a:ext cx="23812" cy="636588"/>
            </a:xfrm>
            <a:custGeom>
              <a:avLst/>
              <a:gdLst>
                <a:gd name="T0" fmla="*/ 7 w 15"/>
                <a:gd name="T1" fmla="*/ 0 h 401"/>
                <a:gd name="T2" fmla="*/ 0 w 15"/>
                <a:gd name="T3" fmla="*/ 7 h 401"/>
                <a:gd name="T4" fmla="*/ 0 w 15"/>
                <a:gd name="T5" fmla="*/ 401 h 401"/>
                <a:gd name="T6" fmla="*/ 15 w 15"/>
                <a:gd name="T7" fmla="*/ 401 h 401"/>
                <a:gd name="T8" fmla="*/ 15 w 15"/>
                <a:gd name="T9" fmla="*/ 7 h 401"/>
                <a:gd name="T10" fmla="*/ 7 w 15"/>
                <a:gd name="T11" fmla="*/ 15 h 401"/>
                <a:gd name="T12" fmla="*/ 7 w 15"/>
                <a:gd name="T13" fmla="*/ 0 h 401"/>
                <a:gd name="T14" fmla="*/ 0 w 15"/>
                <a:gd name="T15" fmla="*/ 0 h 401"/>
                <a:gd name="T16" fmla="*/ 0 w 15"/>
                <a:gd name="T17" fmla="*/ 7 h 401"/>
                <a:gd name="T18" fmla="*/ 7 w 15"/>
                <a:gd name="T19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01">
                  <a:moveTo>
                    <a:pt x="7" y="0"/>
                  </a:moveTo>
                  <a:lnTo>
                    <a:pt x="0" y="7"/>
                  </a:lnTo>
                  <a:lnTo>
                    <a:pt x="0" y="401"/>
                  </a:lnTo>
                  <a:lnTo>
                    <a:pt x="15" y="401"/>
                  </a:lnTo>
                  <a:lnTo>
                    <a:pt x="15" y="7"/>
                  </a:ln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0" name="Freeform 25"/>
            <p:cNvSpPr>
              <a:spLocks/>
            </p:cNvSpPr>
            <p:nvPr/>
          </p:nvSpPr>
          <p:spPr bwMode="auto">
            <a:xfrm>
              <a:off x="1126093" y="5459413"/>
              <a:ext cx="290513" cy="619125"/>
            </a:xfrm>
            <a:custGeom>
              <a:avLst/>
              <a:gdLst>
                <a:gd name="T0" fmla="*/ 183 w 183"/>
                <a:gd name="T1" fmla="*/ 194 h 390"/>
                <a:gd name="T2" fmla="*/ 2 w 183"/>
                <a:gd name="T3" fmla="*/ 390 h 390"/>
                <a:gd name="T4" fmla="*/ 0 w 183"/>
                <a:gd name="T5" fmla="*/ 0 h 390"/>
                <a:gd name="T6" fmla="*/ 183 w 183"/>
                <a:gd name="T7" fmla="*/ 1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" h="390">
                  <a:moveTo>
                    <a:pt x="183" y="194"/>
                  </a:moveTo>
                  <a:lnTo>
                    <a:pt x="2" y="390"/>
                  </a:lnTo>
                  <a:lnTo>
                    <a:pt x="0" y="0"/>
                  </a:lnTo>
                  <a:lnTo>
                    <a:pt x="183" y="19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1" name="Freeform 26"/>
            <p:cNvSpPr>
              <a:spLocks/>
            </p:cNvSpPr>
            <p:nvPr/>
          </p:nvSpPr>
          <p:spPr bwMode="auto">
            <a:xfrm>
              <a:off x="1126093" y="5459413"/>
              <a:ext cx="290513" cy="619125"/>
            </a:xfrm>
            <a:custGeom>
              <a:avLst/>
              <a:gdLst>
                <a:gd name="T0" fmla="*/ 183 w 183"/>
                <a:gd name="T1" fmla="*/ 194 h 390"/>
                <a:gd name="T2" fmla="*/ 2 w 183"/>
                <a:gd name="T3" fmla="*/ 390 h 390"/>
                <a:gd name="T4" fmla="*/ 0 w 183"/>
                <a:gd name="T5" fmla="*/ 0 h 390"/>
                <a:gd name="T6" fmla="*/ 183 w 183"/>
                <a:gd name="T7" fmla="*/ 1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" h="390">
                  <a:moveTo>
                    <a:pt x="183" y="194"/>
                  </a:moveTo>
                  <a:lnTo>
                    <a:pt x="2" y="390"/>
                  </a:lnTo>
                  <a:lnTo>
                    <a:pt x="0" y="0"/>
                  </a:lnTo>
                  <a:lnTo>
                    <a:pt x="183" y="194"/>
                  </a:lnTo>
                </a:path>
              </a:pathLst>
            </a:custGeom>
            <a:solidFill>
              <a:schemeClr val="tx1"/>
            </a:solidFill>
            <a:ln w="317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2" name="Rectangle 27"/>
            <p:cNvSpPr>
              <a:spLocks noChangeArrowheads="1"/>
            </p:cNvSpPr>
            <p:nvPr/>
          </p:nvSpPr>
          <p:spPr bwMode="auto">
            <a:xfrm>
              <a:off x="1934131" y="5536473"/>
              <a:ext cx="1205888" cy="30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 err="1"/>
                <a:t>Solarzelle</a:t>
              </a:r>
              <a:endParaRPr lang="en-US" sz="1600" dirty="0">
                <a:latin typeface="Times New Roman" pitchFamily="18" charset="0"/>
              </a:endParaRPr>
            </a:p>
          </p:txBody>
        </p:sp>
        <p:sp>
          <p:nvSpPr>
            <p:cNvPr id="103" name="Freeform 28"/>
            <p:cNvSpPr>
              <a:spLocks/>
            </p:cNvSpPr>
            <p:nvPr/>
          </p:nvSpPr>
          <p:spPr bwMode="auto">
            <a:xfrm>
              <a:off x="648256" y="5753100"/>
              <a:ext cx="471487" cy="23813"/>
            </a:xfrm>
            <a:custGeom>
              <a:avLst/>
              <a:gdLst>
                <a:gd name="T0" fmla="*/ 297 w 297"/>
                <a:gd name="T1" fmla="*/ 7 h 15"/>
                <a:gd name="T2" fmla="*/ 297 w 297"/>
                <a:gd name="T3" fmla="*/ 0 h 15"/>
                <a:gd name="T4" fmla="*/ 0 w 297"/>
                <a:gd name="T5" fmla="*/ 0 h 15"/>
                <a:gd name="T6" fmla="*/ 0 w 297"/>
                <a:gd name="T7" fmla="*/ 15 h 15"/>
                <a:gd name="T8" fmla="*/ 297 w 297"/>
                <a:gd name="T9" fmla="*/ 15 h 15"/>
                <a:gd name="T10" fmla="*/ 297 w 297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297" y="7"/>
                  </a:moveTo>
                  <a:lnTo>
                    <a:pt x="29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97" y="15"/>
                  </a:lnTo>
                  <a:lnTo>
                    <a:pt x="297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Freeform 29"/>
            <p:cNvSpPr>
              <a:spLocks/>
            </p:cNvSpPr>
            <p:nvPr/>
          </p:nvSpPr>
          <p:spPr bwMode="auto">
            <a:xfrm>
              <a:off x="1119743" y="5753100"/>
              <a:ext cx="12700" cy="23813"/>
            </a:xfrm>
            <a:custGeom>
              <a:avLst/>
              <a:gdLst>
                <a:gd name="T0" fmla="*/ 0 w 8"/>
                <a:gd name="T1" fmla="*/ 15 h 15"/>
                <a:gd name="T2" fmla="*/ 4 w 8"/>
                <a:gd name="T3" fmla="*/ 15 h 15"/>
                <a:gd name="T4" fmla="*/ 6 w 8"/>
                <a:gd name="T5" fmla="*/ 13 h 15"/>
                <a:gd name="T6" fmla="*/ 8 w 8"/>
                <a:gd name="T7" fmla="*/ 9 h 15"/>
                <a:gd name="T8" fmla="*/ 8 w 8"/>
                <a:gd name="T9" fmla="*/ 7 h 15"/>
                <a:gd name="T10" fmla="*/ 8 w 8"/>
                <a:gd name="T11" fmla="*/ 3 h 15"/>
                <a:gd name="T12" fmla="*/ 6 w 8"/>
                <a:gd name="T13" fmla="*/ 1 h 15"/>
                <a:gd name="T14" fmla="*/ 4 w 8"/>
                <a:gd name="T15" fmla="*/ 0 h 15"/>
                <a:gd name="T16" fmla="*/ 0 w 8"/>
                <a:gd name="T17" fmla="*/ 0 h 15"/>
                <a:gd name="T18" fmla="*/ 0 w 8"/>
                <a:gd name="T1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5">
                  <a:moveTo>
                    <a:pt x="0" y="15"/>
                  </a:moveTo>
                  <a:lnTo>
                    <a:pt x="4" y="15"/>
                  </a:lnTo>
                  <a:lnTo>
                    <a:pt x="6" y="13"/>
                  </a:lnTo>
                  <a:lnTo>
                    <a:pt x="8" y="9"/>
                  </a:lnTo>
                  <a:lnTo>
                    <a:pt x="8" y="7"/>
                  </a:lnTo>
                  <a:lnTo>
                    <a:pt x="8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Freeform 30"/>
            <p:cNvSpPr>
              <a:spLocks/>
            </p:cNvSpPr>
            <p:nvPr/>
          </p:nvSpPr>
          <p:spPr bwMode="auto">
            <a:xfrm>
              <a:off x="4096306" y="5753100"/>
              <a:ext cx="12700" cy="23813"/>
            </a:xfrm>
            <a:custGeom>
              <a:avLst/>
              <a:gdLst>
                <a:gd name="T0" fmla="*/ 8 w 8"/>
                <a:gd name="T1" fmla="*/ 0 h 15"/>
                <a:gd name="T2" fmla="*/ 4 w 8"/>
                <a:gd name="T3" fmla="*/ 0 h 15"/>
                <a:gd name="T4" fmla="*/ 2 w 8"/>
                <a:gd name="T5" fmla="*/ 1 h 15"/>
                <a:gd name="T6" fmla="*/ 0 w 8"/>
                <a:gd name="T7" fmla="*/ 3 h 15"/>
                <a:gd name="T8" fmla="*/ 0 w 8"/>
                <a:gd name="T9" fmla="*/ 7 h 15"/>
                <a:gd name="T10" fmla="*/ 0 w 8"/>
                <a:gd name="T11" fmla="*/ 9 h 15"/>
                <a:gd name="T12" fmla="*/ 2 w 8"/>
                <a:gd name="T13" fmla="*/ 13 h 15"/>
                <a:gd name="T14" fmla="*/ 4 w 8"/>
                <a:gd name="T15" fmla="*/ 15 h 15"/>
                <a:gd name="T16" fmla="*/ 8 w 8"/>
                <a:gd name="T17" fmla="*/ 15 h 15"/>
                <a:gd name="T18" fmla="*/ 8 w 8"/>
                <a:gd name="T1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5">
                  <a:moveTo>
                    <a:pt x="8" y="0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8" y="1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6" name="Freeform 31"/>
            <p:cNvSpPr>
              <a:spLocks/>
            </p:cNvSpPr>
            <p:nvPr/>
          </p:nvSpPr>
          <p:spPr bwMode="auto">
            <a:xfrm>
              <a:off x="4109006" y="5753100"/>
              <a:ext cx="473075" cy="23813"/>
            </a:xfrm>
            <a:custGeom>
              <a:avLst/>
              <a:gdLst>
                <a:gd name="T0" fmla="*/ 298 w 298"/>
                <a:gd name="T1" fmla="*/ 7 h 15"/>
                <a:gd name="T2" fmla="*/ 298 w 298"/>
                <a:gd name="T3" fmla="*/ 0 h 15"/>
                <a:gd name="T4" fmla="*/ 0 w 298"/>
                <a:gd name="T5" fmla="*/ 0 h 15"/>
                <a:gd name="T6" fmla="*/ 0 w 298"/>
                <a:gd name="T7" fmla="*/ 15 h 15"/>
                <a:gd name="T8" fmla="*/ 298 w 298"/>
                <a:gd name="T9" fmla="*/ 15 h 15"/>
                <a:gd name="T10" fmla="*/ 298 w 298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15">
                  <a:moveTo>
                    <a:pt x="298" y="7"/>
                  </a:moveTo>
                  <a:lnTo>
                    <a:pt x="29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98" y="15"/>
                  </a:lnTo>
                  <a:lnTo>
                    <a:pt x="298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7" name="Freeform 32"/>
            <p:cNvSpPr>
              <a:spLocks/>
            </p:cNvSpPr>
            <p:nvPr/>
          </p:nvSpPr>
          <p:spPr bwMode="auto">
            <a:xfrm>
              <a:off x="4582081" y="5753100"/>
              <a:ext cx="11112" cy="23813"/>
            </a:xfrm>
            <a:custGeom>
              <a:avLst/>
              <a:gdLst>
                <a:gd name="T0" fmla="*/ 0 w 7"/>
                <a:gd name="T1" fmla="*/ 15 h 15"/>
                <a:gd name="T2" fmla="*/ 3 w 7"/>
                <a:gd name="T3" fmla="*/ 15 h 15"/>
                <a:gd name="T4" fmla="*/ 5 w 7"/>
                <a:gd name="T5" fmla="*/ 13 h 15"/>
                <a:gd name="T6" fmla="*/ 7 w 7"/>
                <a:gd name="T7" fmla="*/ 9 h 15"/>
                <a:gd name="T8" fmla="*/ 7 w 7"/>
                <a:gd name="T9" fmla="*/ 7 h 15"/>
                <a:gd name="T10" fmla="*/ 7 w 7"/>
                <a:gd name="T11" fmla="*/ 3 h 15"/>
                <a:gd name="T12" fmla="*/ 5 w 7"/>
                <a:gd name="T13" fmla="*/ 1 h 15"/>
                <a:gd name="T14" fmla="*/ 3 w 7"/>
                <a:gd name="T15" fmla="*/ 0 h 15"/>
                <a:gd name="T16" fmla="*/ 0 w 7"/>
                <a:gd name="T17" fmla="*/ 0 h 15"/>
                <a:gd name="T18" fmla="*/ 0 w 7"/>
                <a:gd name="T1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5">
                  <a:moveTo>
                    <a:pt x="0" y="15"/>
                  </a:moveTo>
                  <a:lnTo>
                    <a:pt x="3" y="15"/>
                  </a:lnTo>
                  <a:lnTo>
                    <a:pt x="5" y="13"/>
                  </a:lnTo>
                  <a:lnTo>
                    <a:pt x="7" y="9"/>
                  </a:lnTo>
                  <a:lnTo>
                    <a:pt x="7" y="7"/>
                  </a:lnTo>
                  <a:lnTo>
                    <a:pt x="7" y="3"/>
                  </a:lnTo>
                  <a:lnTo>
                    <a:pt x="5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8" name="Text Box 92"/>
          <p:cNvSpPr txBox="1">
            <a:spLocks noChangeArrowheads="1"/>
          </p:cNvSpPr>
          <p:nvPr/>
        </p:nvSpPr>
        <p:spPr bwMode="auto">
          <a:xfrm>
            <a:off x="2196977" y="995982"/>
            <a:ext cx="9050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>
                <a:solidFill>
                  <a:srgbClr val="008CA5"/>
                </a:solidFill>
                <a:latin typeface="Symbol" pitchFamily="18" charset="2"/>
              </a:rPr>
              <a:t>D</a:t>
            </a:r>
            <a:r>
              <a:rPr lang="de-DE" b="1" i="1" dirty="0">
                <a:solidFill>
                  <a:srgbClr val="008CA5"/>
                </a:solidFill>
                <a:latin typeface="Times New Roman" pitchFamily="18" charset="0"/>
              </a:rPr>
              <a:t>E</a:t>
            </a:r>
            <a:r>
              <a:rPr lang="de-DE" b="1" dirty="0">
                <a:solidFill>
                  <a:srgbClr val="008CA5"/>
                </a:solidFill>
                <a:latin typeface="Times New Roman" pitchFamily="18" charset="0"/>
              </a:rPr>
              <a:t>(</a:t>
            </a:r>
            <a:r>
              <a:rPr lang="de-DE" b="1" i="1" dirty="0">
                <a:solidFill>
                  <a:srgbClr val="008CA5"/>
                </a:solidFill>
                <a:latin typeface="Symbol" pitchFamily="18" charset="2"/>
              </a:rPr>
              <a:t>l</a:t>
            </a:r>
            <a:r>
              <a:rPr lang="de-DE" b="1" dirty="0">
                <a:solidFill>
                  <a:srgbClr val="008CA5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10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801" y="3902547"/>
            <a:ext cx="3415019" cy="243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" name="Text Box 93"/>
          <p:cNvSpPr txBox="1">
            <a:spLocks noChangeArrowheads="1"/>
          </p:cNvSpPr>
          <p:nvPr/>
        </p:nvSpPr>
        <p:spPr bwMode="auto">
          <a:xfrm>
            <a:off x="1092418" y="2624175"/>
            <a:ext cx="159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</a:t>
            </a:r>
            <a:r>
              <a:rPr lang="de-DE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  <a:r>
              <a:rPr lang="de-DE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 + </a:t>
            </a:r>
            <a:r>
              <a:rPr lang="de-DE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  <a:r>
              <a:rPr lang="de-DE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</a:t>
            </a:r>
            <a:r>
              <a:rPr lang="de-DE" b="1" i="1" baseline="-25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sc</a:t>
            </a:r>
            <a:r>
              <a:rPr lang="de-DE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de-DE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l, </a:t>
            </a:r>
            <a:r>
              <a:rPr lang="de-DE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</a:t>
            </a:r>
            <a:r>
              <a:rPr lang="de-DE" b="1" i="1" baseline="-25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  <a:r>
              <a:rPr lang="de-DE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111" name="Pfeil nach unten 110"/>
          <p:cNvSpPr/>
          <p:nvPr/>
        </p:nvSpPr>
        <p:spPr>
          <a:xfrm>
            <a:off x="1820561" y="3099470"/>
            <a:ext cx="492699" cy="853064"/>
          </a:xfrm>
          <a:prstGeom prst="downArrow">
            <a:avLst/>
          </a:prstGeom>
          <a:solidFill>
            <a:srgbClr val="0086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" name="Pfeil nach unten 111"/>
          <p:cNvSpPr/>
          <p:nvPr/>
        </p:nvSpPr>
        <p:spPr>
          <a:xfrm>
            <a:off x="998869" y="3099470"/>
            <a:ext cx="492699" cy="5760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Textfeld 112"/>
          <p:cNvSpPr txBox="1"/>
          <p:nvPr/>
        </p:nvSpPr>
        <p:spPr>
          <a:xfrm>
            <a:off x="647849" y="3675534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0 – 1000 W/m²</a:t>
            </a:r>
          </a:p>
        </p:txBody>
      </p:sp>
      <p:sp>
        <p:nvSpPr>
          <p:cNvPr id="114" name="Titel 3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z="2400" b="0" dirty="0"/>
              <a:t>Differential </a:t>
            </a:r>
            <a:r>
              <a:rPr lang="de-DE" sz="2400" b="0" dirty="0" err="1"/>
              <a:t>spectral</a:t>
            </a:r>
            <a:r>
              <a:rPr lang="de-DE" sz="2400" b="0" dirty="0"/>
              <a:t> responsivity (DSR) </a:t>
            </a:r>
            <a:r>
              <a:rPr lang="de-DE" sz="2400" b="0" dirty="0" err="1"/>
              <a:t>method</a:t>
            </a:r>
            <a:endParaRPr lang="de-DE" sz="2400" b="0" dirty="0"/>
          </a:p>
        </p:txBody>
      </p:sp>
    </p:spTree>
    <p:extLst>
      <p:ext uri="{BB962C8B-B14F-4D97-AF65-F5344CB8AC3E}">
        <p14:creationId xmlns:p14="http://schemas.microsoft.com/office/powerpoint/2010/main" val="110706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4" name="Titel 3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z="2400" b="0" dirty="0"/>
              <a:t>Laser-DSR </a:t>
            </a:r>
            <a:r>
              <a:rPr lang="de-DE" sz="2400" b="0" dirty="0" err="1"/>
              <a:t>facility</a:t>
            </a:r>
            <a:r>
              <a:rPr lang="de-DE" sz="2400" b="0" dirty="0"/>
              <a:t> @PTB</a:t>
            </a:r>
          </a:p>
        </p:txBody>
      </p:sp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30" y="888900"/>
            <a:ext cx="6385358" cy="551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8" name="Gerade Verbindung mit Pfeil 2"/>
          <p:cNvCxnSpPr>
            <a:cxnSpLocks noChangeShapeType="1"/>
            <a:stCxn id="119" idx="3"/>
          </p:cNvCxnSpPr>
          <p:nvPr/>
        </p:nvCxnSpPr>
        <p:spPr bwMode="auto">
          <a:xfrm>
            <a:off x="1072380" y="1566665"/>
            <a:ext cx="1915295" cy="23635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9" name="Textfeld 3"/>
          <p:cNvSpPr txBox="1">
            <a:spLocks noChangeArrowheads="1"/>
          </p:cNvSpPr>
          <p:nvPr/>
        </p:nvSpPr>
        <p:spPr bwMode="auto">
          <a:xfrm>
            <a:off x="71785" y="1412776"/>
            <a:ext cx="10005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i="1" dirty="0" err="1"/>
              <a:t>x</a:t>
            </a:r>
            <a:r>
              <a:rPr lang="de-DE" sz="1400" dirty="0" err="1"/>
              <a:t>,</a:t>
            </a:r>
            <a:r>
              <a:rPr lang="de-DE" sz="1400" i="1" dirty="0" err="1"/>
              <a:t>y</a:t>
            </a:r>
            <a:r>
              <a:rPr lang="de-DE" sz="1400" dirty="0" err="1"/>
              <a:t>,</a:t>
            </a:r>
            <a:r>
              <a:rPr lang="de-DE" sz="1400" i="1" dirty="0" err="1"/>
              <a:t>z</a:t>
            </a:r>
            <a:r>
              <a:rPr lang="de-DE" sz="1400" dirty="0" err="1"/>
              <a:t>-table</a:t>
            </a:r>
            <a:endParaRPr lang="de-DE" sz="1400" dirty="0"/>
          </a:p>
        </p:txBody>
      </p:sp>
      <p:cxnSp>
        <p:nvCxnSpPr>
          <p:cNvPr id="120" name="Gerade Verbindung mit Pfeil 6"/>
          <p:cNvCxnSpPr>
            <a:cxnSpLocks noChangeShapeType="1"/>
            <a:stCxn id="124" idx="3"/>
          </p:cNvCxnSpPr>
          <p:nvPr/>
        </p:nvCxnSpPr>
        <p:spPr bwMode="auto">
          <a:xfrm>
            <a:off x="1402012" y="2142729"/>
            <a:ext cx="2198165" cy="20615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1" name="Textfeld 8"/>
          <p:cNvSpPr txBox="1">
            <a:spLocks noChangeArrowheads="1"/>
          </p:cNvSpPr>
          <p:nvPr/>
        </p:nvSpPr>
        <p:spPr bwMode="auto">
          <a:xfrm>
            <a:off x="7344593" y="1628800"/>
            <a:ext cx="1436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/>
              <a:t>Monochromator</a:t>
            </a:r>
          </a:p>
        </p:txBody>
      </p:sp>
      <p:sp>
        <p:nvSpPr>
          <p:cNvPr id="122" name="Textfeld 9"/>
          <p:cNvSpPr txBox="1">
            <a:spLocks noChangeArrowheads="1"/>
          </p:cNvSpPr>
          <p:nvPr/>
        </p:nvSpPr>
        <p:spPr bwMode="auto">
          <a:xfrm>
            <a:off x="6821913" y="888901"/>
            <a:ext cx="21836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 err="1"/>
              <a:t>Optics</a:t>
            </a:r>
            <a:r>
              <a:rPr lang="de-DE" sz="1400" dirty="0"/>
              <a:t> (</a:t>
            </a:r>
            <a:r>
              <a:rPr lang="de-DE" sz="1400" dirty="0" err="1"/>
              <a:t>lenses</a:t>
            </a:r>
            <a:r>
              <a:rPr lang="de-DE" sz="1400" dirty="0"/>
              <a:t>, </a:t>
            </a:r>
            <a:r>
              <a:rPr lang="de-DE" sz="1400" dirty="0" err="1"/>
              <a:t>aperture</a:t>
            </a:r>
            <a:r>
              <a:rPr lang="de-DE" sz="1400" dirty="0"/>
              <a:t>, </a:t>
            </a:r>
          </a:p>
          <a:p>
            <a:r>
              <a:rPr lang="de-DE" sz="1400" dirty="0" err="1"/>
              <a:t>monitor</a:t>
            </a:r>
            <a:r>
              <a:rPr lang="de-DE" sz="1400" dirty="0"/>
              <a:t>)</a:t>
            </a:r>
          </a:p>
        </p:txBody>
      </p:sp>
      <p:sp>
        <p:nvSpPr>
          <p:cNvPr id="123" name="Textfeld 10"/>
          <p:cNvSpPr txBox="1">
            <a:spLocks noChangeArrowheads="1"/>
          </p:cNvSpPr>
          <p:nvPr/>
        </p:nvSpPr>
        <p:spPr bwMode="auto">
          <a:xfrm>
            <a:off x="71785" y="2623754"/>
            <a:ext cx="10999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/>
              <a:t>Bias-</a:t>
            </a:r>
            <a:r>
              <a:rPr lang="de-DE" sz="1400" dirty="0" err="1"/>
              <a:t>turrets</a:t>
            </a:r>
            <a:endParaRPr lang="de-DE" sz="1400" dirty="0"/>
          </a:p>
        </p:txBody>
      </p:sp>
      <p:sp>
        <p:nvSpPr>
          <p:cNvPr id="124" name="Textfeld 11"/>
          <p:cNvSpPr txBox="1">
            <a:spLocks noChangeArrowheads="1"/>
          </p:cNvSpPr>
          <p:nvPr/>
        </p:nvSpPr>
        <p:spPr bwMode="auto">
          <a:xfrm>
            <a:off x="-504279" y="1988840"/>
            <a:ext cx="19062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defRPr/>
            </a:pPr>
            <a:r>
              <a:rPr lang="el-GR" sz="1400" i="1" dirty="0"/>
              <a:t>ϑ</a:t>
            </a:r>
            <a:r>
              <a:rPr lang="de-DE" sz="1400" i="1" dirty="0"/>
              <a:t>,</a:t>
            </a:r>
            <a:r>
              <a:rPr lang="el-GR" sz="1400" i="1" dirty="0"/>
              <a:t>φ</a:t>
            </a:r>
            <a:r>
              <a:rPr lang="de-DE" sz="1400" dirty="0"/>
              <a:t>-Goniometer</a:t>
            </a:r>
          </a:p>
        </p:txBody>
      </p:sp>
      <p:cxnSp>
        <p:nvCxnSpPr>
          <p:cNvPr id="125" name="Gerade Verbindung mit Pfeil 14"/>
          <p:cNvCxnSpPr>
            <a:cxnSpLocks noChangeShapeType="1"/>
            <a:stCxn id="123" idx="3"/>
          </p:cNvCxnSpPr>
          <p:nvPr/>
        </p:nvCxnSpPr>
        <p:spPr bwMode="auto">
          <a:xfrm>
            <a:off x="1171766" y="2777643"/>
            <a:ext cx="2968434" cy="320773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6" name="Textfeld 16"/>
          <p:cNvSpPr txBox="1">
            <a:spLocks noChangeArrowheads="1"/>
          </p:cNvSpPr>
          <p:nvPr/>
        </p:nvSpPr>
        <p:spPr bwMode="auto">
          <a:xfrm>
            <a:off x="477838" y="4563021"/>
            <a:ext cx="11414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400" dirty="0"/>
              <a:t>Puls-zu-CW</a:t>
            </a:r>
          </a:p>
          <a:p>
            <a:pPr algn="ctr"/>
            <a:r>
              <a:rPr lang="de-DE" sz="1400" dirty="0"/>
              <a:t>Konverter</a:t>
            </a:r>
          </a:p>
          <a:p>
            <a:pPr algn="ctr"/>
            <a:r>
              <a:rPr lang="de-DE" sz="1400" dirty="0"/>
              <a:t>(Glasfaser)</a:t>
            </a:r>
          </a:p>
        </p:txBody>
      </p:sp>
      <p:cxnSp>
        <p:nvCxnSpPr>
          <p:cNvPr id="127" name="Gerade Verbindung mit Pfeil 17"/>
          <p:cNvCxnSpPr>
            <a:cxnSpLocks noChangeShapeType="1"/>
            <a:stCxn id="134" idx="3"/>
          </p:cNvCxnSpPr>
          <p:nvPr/>
        </p:nvCxnSpPr>
        <p:spPr bwMode="auto">
          <a:xfrm flipV="1">
            <a:off x="1619250" y="3681029"/>
            <a:ext cx="1873250" cy="494939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8" name="Textfeld 19"/>
          <p:cNvSpPr txBox="1">
            <a:spLocks noChangeArrowheads="1"/>
          </p:cNvSpPr>
          <p:nvPr/>
        </p:nvSpPr>
        <p:spPr bwMode="auto">
          <a:xfrm>
            <a:off x="755650" y="5857329"/>
            <a:ext cx="871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 err="1"/>
              <a:t>Chopper</a:t>
            </a:r>
            <a:endParaRPr lang="de-DE" sz="1400" dirty="0"/>
          </a:p>
        </p:txBody>
      </p:sp>
      <p:cxnSp>
        <p:nvCxnSpPr>
          <p:cNvPr id="129" name="Gerade Verbindung mit Pfeil 20"/>
          <p:cNvCxnSpPr>
            <a:cxnSpLocks noChangeShapeType="1"/>
            <a:stCxn id="126" idx="3"/>
          </p:cNvCxnSpPr>
          <p:nvPr/>
        </p:nvCxnSpPr>
        <p:spPr bwMode="auto">
          <a:xfrm flipV="1">
            <a:off x="1619250" y="4077072"/>
            <a:ext cx="2412975" cy="855043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0" name="Gerade Verbindung mit Pfeil 26"/>
          <p:cNvCxnSpPr>
            <a:cxnSpLocks noChangeShapeType="1"/>
          </p:cNvCxnSpPr>
          <p:nvPr/>
        </p:nvCxnSpPr>
        <p:spPr bwMode="auto">
          <a:xfrm flipH="1">
            <a:off x="4822033" y="1803016"/>
            <a:ext cx="2522560" cy="1697992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1" name="Gerade Verbindung mit Pfeil 28"/>
          <p:cNvCxnSpPr>
            <a:cxnSpLocks noChangeShapeType="1"/>
            <a:stCxn id="122" idx="1"/>
          </p:cNvCxnSpPr>
          <p:nvPr/>
        </p:nvCxnSpPr>
        <p:spPr bwMode="auto">
          <a:xfrm flipH="1">
            <a:off x="4515885" y="1150511"/>
            <a:ext cx="2306028" cy="194790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" name="Textfeld 30"/>
          <p:cNvSpPr txBox="1">
            <a:spLocks noChangeArrowheads="1"/>
          </p:cNvSpPr>
          <p:nvPr/>
        </p:nvSpPr>
        <p:spPr bwMode="auto">
          <a:xfrm>
            <a:off x="7488609" y="2204864"/>
            <a:ext cx="15968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/>
              <a:t>Laser System </a:t>
            </a:r>
          </a:p>
          <a:p>
            <a:r>
              <a:rPr lang="de-DE" sz="1400" dirty="0"/>
              <a:t>(</a:t>
            </a:r>
            <a:r>
              <a:rPr lang="de-DE" sz="1400" dirty="0" err="1"/>
              <a:t>Ti:Saphir</a:t>
            </a:r>
            <a:r>
              <a:rPr lang="de-DE" sz="1400" dirty="0"/>
              <a:t> Laser,</a:t>
            </a:r>
          </a:p>
          <a:p>
            <a:r>
              <a:rPr lang="de-DE" sz="1400" dirty="0"/>
              <a:t>OPO, SHG, THG,</a:t>
            </a:r>
          </a:p>
          <a:p>
            <a:r>
              <a:rPr lang="de-DE" sz="1400" dirty="0"/>
              <a:t>FHG)</a:t>
            </a:r>
          </a:p>
        </p:txBody>
      </p:sp>
      <p:cxnSp>
        <p:nvCxnSpPr>
          <p:cNvPr id="133" name="Gerade Verbindung mit Pfeil 31"/>
          <p:cNvCxnSpPr>
            <a:cxnSpLocks noChangeShapeType="1"/>
            <a:stCxn id="132" idx="1"/>
          </p:cNvCxnSpPr>
          <p:nvPr/>
        </p:nvCxnSpPr>
        <p:spPr bwMode="auto">
          <a:xfrm flipH="1">
            <a:off x="5976441" y="2681918"/>
            <a:ext cx="1512168" cy="182267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4" name="Textfeld 10"/>
          <p:cNvSpPr txBox="1">
            <a:spLocks noChangeArrowheads="1"/>
          </p:cNvSpPr>
          <p:nvPr/>
        </p:nvSpPr>
        <p:spPr bwMode="auto">
          <a:xfrm>
            <a:off x="-36513" y="3914824"/>
            <a:ext cx="16557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400" dirty="0"/>
              <a:t>Compact Array</a:t>
            </a:r>
          </a:p>
          <a:p>
            <a:pPr algn="ctr"/>
            <a:r>
              <a:rPr lang="de-DE" sz="1400" dirty="0"/>
              <a:t>Spectroradiometer</a:t>
            </a:r>
          </a:p>
        </p:txBody>
      </p:sp>
      <p:cxnSp>
        <p:nvCxnSpPr>
          <p:cNvPr id="135" name="Gerade Verbindung mit Pfeil 20"/>
          <p:cNvCxnSpPr>
            <a:cxnSpLocks noChangeShapeType="1"/>
            <a:stCxn id="128" idx="3"/>
          </p:cNvCxnSpPr>
          <p:nvPr/>
        </p:nvCxnSpPr>
        <p:spPr bwMode="auto">
          <a:xfrm flipV="1">
            <a:off x="1627188" y="4365104"/>
            <a:ext cx="2623345" cy="1646213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5081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/>
          <p:cNvSpPr/>
          <p:nvPr/>
        </p:nvSpPr>
        <p:spPr>
          <a:xfrm>
            <a:off x="250989" y="1014694"/>
            <a:ext cx="4104456" cy="25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250989" y="1010946"/>
                <a:ext cx="410445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Measurements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differential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spectral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responsivity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curves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de-DE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𝑆𝑍</m:t>
                        </m:r>
                      </m:sub>
                    </m:sSub>
                    <m:d>
                      <m:dPr>
                        <m:ctrlPr>
                          <a:rPr lang="de-DE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𝜆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4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b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at different Bias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irradiance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levels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de-DE" sz="14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Comparison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solar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cell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against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reference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photodiode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homogeneous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monochromatic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fields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using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monitor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correction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89" y="1010946"/>
                <a:ext cx="4104456" cy="1384995"/>
              </a:xfrm>
              <a:prstGeom prst="rect">
                <a:avLst/>
              </a:prstGeom>
              <a:blipFill>
                <a:blip r:embed="rId2"/>
                <a:stretch>
                  <a:fillRect l="-446" t="-881" r="-892" b="-35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Titel 3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z="2400" b="0" dirty="0"/>
              <a:t>DSR </a:t>
            </a:r>
            <a:r>
              <a:rPr lang="de-DE" sz="2400" b="0" dirty="0" err="1"/>
              <a:t>fundamentals</a:t>
            </a:r>
            <a:r>
              <a:rPr lang="de-DE" sz="2400" b="0" dirty="0"/>
              <a:t>: </a:t>
            </a:r>
            <a:r>
              <a:rPr lang="de-DE" sz="2400" b="0" dirty="0" err="1"/>
              <a:t>From</a:t>
            </a:r>
            <a:r>
              <a:rPr lang="de-DE" sz="2400" b="0" dirty="0"/>
              <a:t> DSR </a:t>
            </a:r>
            <a:r>
              <a:rPr lang="de-DE" sz="2400" b="0" dirty="0" err="1"/>
              <a:t>to</a:t>
            </a:r>
            <a:r>
              <a:rPr lang="de-DE" sz="2400" b="0" dirty="0"/>
              <a:t> I</a:t>
            </a:r>
            <a:r>
              <a:rPr lang="de-DE" sz="2400" b="0" baseline="-25000" dirty="0"/>
              <a:t>STC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252728" y="3717032"/>
                <a:ext cx="4104456" cy="2329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Determination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AMx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weighted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currents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AMx</m:t>
                        </m:r>
                      </m:sub>
                    </m:sSub>
                    <m:d>
                      <m:d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400">
                                <a:latin typeface="Cambria Math" panose="02040503050406030204" pitchFamily="18" charset="0"/>
                              </a:rPr>
                              <m:t>SC</m:t>
                            </m:r>
                          </m:sub>
                        </m:sSub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each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DSR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curve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at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given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Bias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irradiance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level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SC</m:t>
                        </m:r>
                      </m:sub>
                    </m:sSub>
                    <m:d>
                      <m:d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400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endParaRPr lang="de-D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de-D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de-D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de-D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de-D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If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solar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cell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would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linear,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AMx</m:t>
                        </m:r>
                      </m:sub>
                    </m:sSub>
                    <m:d>
                      <m:d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400">
                                <a:latin typeface="Cambria Math" panose="02040503050406030204" pitchFamily="18" charset="0"/>
                              </a:rPr>
                              <m:t>SC</m:t>
                            </m:r>
                          </m:sub>
                        </m:sSub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would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constant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AMx</m:t>
                        </m:r>
                      </m:sub>
                    </m:sSub>
                    <m:d>
                      <m:d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400">
                                <a:latin typeface="Cambria Math" panose="02040503050406030204" pitchFamily="18" charset="0"/>
                              </a:rPr>
                              <m:t>SC</m:t>
                            </m:r>
                          </m:sub>
                        </m:sSub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𝑆𝑇𝐶</m:t>
                        </m:r>
                      </m:sub>
                    </m:sSub>
                  </m:oMath>
                </a14:m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28" y="3717032"/>
                <a:ext cx="4104456" cy="2329869"/>
              </a:xfrm>
              <a:prstGeom prst="rect">
                <a:avLst/>
              </a:prstGeom>
              <a:blipFill>
                <a:blip r:embed="rId3"/>
                <a:stretch>
                  <a:fillRect l="-445" t="-524" b="-10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hteck 18"/>
          <p:cNvSpPr/>
          <p:nvPr/>
        </p:nvSpPr>
        <p:spPr>
          <a:xfrm>
            <a:off x="252728" y="3717032"/>
            <a:ext cx="4104456" cy="25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021" y="1022374"/>
            <a:ext cx="4356697" cy="25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250989" y="2475597"/>
                <a:ext cx="4104456" cy="953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𝑆𝑍</m:t>
                          </m:r>
                        </m:sub>
                      </m:sSub>
                      <m:d>
                        <m:d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de-DE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𝐵𝑖𝑎𝑠</m:t>
                              </m:r>
                            </m:sub>
                          </m:sSub>
                        </m:e>
                      </m:d>
                      <m:r>
                        <a:rPr lang="de-DE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𝑆𝑍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  <m:t>𝐵𝑖𝑎𝑠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𝑀𝐷</m:t>
                                  </m:r>
                                  <m: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𝑆𝑍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den>
                          </m:f>
                        </m:num>
                        <m:den>
                          <m:f>
                            <m:fPr>
                              <m:type m:val="skw"/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𝑅𝑒𝑓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𝑀𝐷</m:t>
                                  </m:r>
                                  <m: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𝑅𝑒𝑓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den>
                          </m:f>
                        </m:den>
                      </m:f>
                      <m:r>
                        <a:rPr lang="de-DE" sz="1400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</m:sSub>
                      <m:d>
                        <m:d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89" y="2475597"/>
                <a:ext cx="4104456" cy="9534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139429" y="4653136"/>
                <a:ext cx="4111104" cy="671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1400" i="0">
                              <a:latin typeface="Cambria Math" panose="02040503050406030204" pitchFamily="18" charset="0"/>
                            </a:rPr>
                            <m:t>AMx</m:t>
                          </m:r>
                        </m:sub>
                      </m:sSub>
                      <m:d>
                        <m:d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400" i="0">
                                  <a:latin typeface="Cambria Math" panose="02040503050406030204" pitchFamily="18" charset="0"/>
                                </a:rPr>
                                <m:t>SC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subSup"/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acc>
                                <m:accPr>
                                  <m:chr m:val="̃"/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lang="de-DE" sz="1400" i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sz="1400" i="0">
                                              <a:latin typeface="Cambria Math" panose="02040503050406030204" pitchFamily="18" charset="0"/>
                                            </a:rPr>
                                            <m:t>SC</m:t>
                                          </m:r>
                                        </m:sub>
                                      </m:sSub>
                                      <m:r>
                                        <a:rPr lang="de-DE" sz="1400" i="0">
                                          <a:latin typeface="Cambria Math" panose="02040503050406030204" pitchFamily="18" charset="0"/>
                                        </a:rPr>
                                        <m:t> (</m:t>
                                      </m:r>
                                      <m:sSub>
                                        <m:sSubPr>
                                          <m:ctrlP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sz="1400" i="0">
                                              <a:latin typeface="Cambria Math" panose="02040503050406030204" pitchFamily="18" charset="0"/>
                                            </a:rPr>
                                            <m:t>B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AMx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AMx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29" y="4653136"/>
                <a:ext cx="4111104" cy="6719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9021" y="3717032"/>
            <a:ext cx="4356697" cy="2520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668717" y="5325115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de-DE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STC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658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rafik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76" y="996468"/>
            <a:ext cx="4356697" cy="252000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Titel 3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z="2400" b="0" dirty="0"/>
              <a:t>DSR </a:t>
            </a:r>
            <a:r>
              <a:rPr lang="de-DE" sz="2400" b="0" dirty="0" err="1"/>
              <a:t>fundamentals</a:t>
            </a:r>
            <a:r>
              <a:rPr lang="de-DE" sz="2400" b="0" dirty="0"/>
              <a:t>: </a:t>
            </a:r>
            <a:r>
              <a:rPr lang="de-DE" sz="2400" b="0" dirty="0" err="1"/>
              <a:t>From</a:t>
            </a:r>
            <a:r>
              <a:rPr lang="de-DE" sz="2400" b="0" dirty="0"/>
              <a:t> DSR </a:t>
            </a:r>
            <a:r>
              <a:rPr lang="de-DE" sz="2400" b="0" dirty="0" err="1"/>
              <a:t>to</a:t>
            </a:r>
            <a:r>
              <a:rPr lang="de-DE" sz="2400" b="0" dirty="0"/>
              <a:t> I</a:t>
            </a:r>
            <a:r>
              <a:rPr lang="de-DE" sz="2400" b="0" baseline="-25000" dirty="0"/>
              <a:t>STC</a:t>
            </a:r>
            <a:endParaRPr lang="de-DE" sz="24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251611" y="1763600"/>
                <a:ext cx="1980414" cy="5358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d>
                        <m:d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400">
                                  <a:latin typeface="Cambria Math" panose="02040503050406030204" pitchFamily="18" charset="0"/>
                                </a:rPr>
                                <m:t>SC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de-D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 sz="1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SC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de-D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11" y="1763600"/>
                <a:ext cx="1980414" cy="535852"/>
              </a:xfrm>
              <a:prstGeom prst="rect">
                <a:avLst/>
              </a:prstGeom>
              <a:blipFill>
                <a:blip r:embed="rId3"/>
                <a:stretch>
                  <a:fillRect l="-308" t="-201136" r="-37231" b="-2806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>
            <a:off x="215801" y="1052736"/>
            <a:ext cx="4172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BUT,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actually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differential</a:t>
            </a:r>
          </a:p>
          <a:p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spectral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responsivity (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chopper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Lock-In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hteck 19"/>
          <p:cNvSpPr/>
          <p:nvPr/>
        </p:nvSpPr>
        <p:spPr>
          <a:xfrm>
            <a:off x="215801" y="1052736"/>
            <a:ext cx="4104456" cy="52565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3" name="Textfeld 62"/>
          <p:cNvSpPr txBox="1"/>
          <p:nvPr/>
        </p:nvSpPr>
        <p:spPr>
          <a:xfrm>
            <a:off x="2304033" y="1635746"/>
            <a:ext cx="21098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Corresponds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linearity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de-DE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feld 63"/>
              <p:cNvSpPr txBox="1"/>
              <p:nvPr/>
            </p:nvSpPr>
            <p:spPr>
              <a:xfrm>
                <a:off x="259533" y="2578548"/>
                <a:ext cx="3157018" cy="8647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1000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d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</m:nary>
                      <m:r>
                        <a:rPr lang="de-DE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=1000=</m:t>
                      </m:r>
                      <m:nary>
                        <m:naryPr>
                          <m:limLoc m:val="undOvr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𝑆𝑇𝐶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de-D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>
                                      <a:latin typeface="Cambria Math" panose="02040503050406030204" pitchFamily="18" charset="0"/>
                                    </a:rPr>
                                    <m:t>AM</m:t>
                                  </m:r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1.5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 sz="1400">
                                          <a:latin typeface="Cambria Math" panose="02040503050406030204" pitchFamily="18" charset="0"/>
                                        </a:rPr>
                                        <m:t>SC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  <m:r>
                        <m:rPr>
                          <m:sty m:val="p"/>
                        </m:rPr>
                        <a:rPr lang="de-DE" sz="14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d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SC</m:t>
                          </m:r>
                        </m:sub>
                      </m:sSub>
                    </m:oMath>
                  </m:oMathPara>
                </a14:m>
                <a:endParaRPr lang="de-DE" sz="14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de-D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Textfeld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33" y="2578548"/>
                <a:ext cx="3157018" cy="8647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feld 81"/>
              <p:cNvSpPr txBox="1"/>
              <p:nvPr/>
            </p:nvSpPr>
            <p:spPr>
              <a:xfrm>
                <a:off x="181688" y="3400476"/>
                <a:ext cx="4138569" cy="748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de-DE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STC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any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current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at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given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spectrum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Amx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irradiance</a:t>
                </a:r>
                <a14:m>
                  <m:oMath xmlns:m="http://schemas.openxmlformats.org/officeDocument/2006/math">
                    <m:r>
                      <a:rPr lang="de-DE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de-DE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AMx</m:t>
                        </m:r>
                      </m:sub>
                    </m:sSub>
                  </m:oMath>
                </a14:m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can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derived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numerically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solving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upper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equation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2" name="Textfeld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88" y="3400476"/>
                <a:ext cx="4138569" cy="748090"/>
              </a:xfrm>
              <a:prstGeom prst="rect">
                <a:avLst/>
              </a:prstGeom>
              <a:blipFill>
                <a:blip r:embed="rId5"/>
                <a:stretch>
                  <a:fillRect l="-442" t="-1626" b="-7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feld 86"/>
              <p:cNvSpPr txBox="1"/>
              <p:nvPr/>
            </p:nvSpPr>
            <p:spPr>
              <a:xfrm>
                <a:off x="260677" y="4198403"/>
                <a:ext cx="2733441" cy="886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  <m:r>
                            <a:rPr lang="de-DE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AMx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𝑆𝐶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sup>
                        <m:e>
                          <m:f>
                            <m:fPr>
                              <m:ctrlPr>
                                <a:rPr lang="de-D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>
                                      <a:latin typeface="Cambria Math" panose="02040503050406030204" pitchFamily="18" charset="0"/>
                                    </a:rPr>
                                    <m:t>AM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 sz="1400">
                                          <a:latin typeface="Cambria Math" panose="02040503050406030204" pitchFamily="18" charset="0"/>
                                        </a:rPr>
                                        <m:t>SC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  <m:r>
                        <m:rPr>
                          <m:sty m:val="p"/>
                        </m:rPr>
                        <a:rPr lang="de-DE" sz="14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d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SC</m:t>
                          </m:r>
                        </m:sub>
                      </m:sSub>
                    </m:oMath>
                  </m:oMathPara>
                </a14:m>
                <a:endParaRPr lang="de-DE" sz="14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de-D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7" name="Textfeld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77" y="4198403"/>
                <a:ext cx="2733441" cy="8867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feld 87"/>
          <p:cNvSpPr txBox="1"/>
          <p:nvPr/>
        </p:nvSpPr>
        <p:spPr>
          <a:xfrm>
            <a:off x="198744" y="4898525"/>
            <a:ext cx="4121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The absolute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AMx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spectral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irradiance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responsivity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hteck 88"/>
              <p:cNvSpPr/>
              <p:nvPr/>
            </p:nvSpPr>
            <p:spPr>
              <a:xfrm>
                <a:off x="828733" y="5482334"/>
                <a:ext cx="2530244" cy="729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de-DE" sz="1400" i="1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b</m:t>
                              </m:r>
                              <m:r>
                                <a:rPr lang="de-DE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de-DE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AMx</m:t>
                              </m:r>
                            </m:sub>
                          </m:sSub>
                        </m:e>
                      </m:d>
                      <m:r>
                        <a:rPr lang="de-DE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𝑆𝐶</m:t>
                              </m:r>
                            </m:sub>
                          </m:sSub>
                          <m:r>
                            <a:rPr lang="de-DE" sz="1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de-DE" sz="1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𝑆𝐶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 sz="1400" i="0">
                                          <a:latin typeface="Cambria Math" panose="02040503050406030204" pitchFamily="18" charset="0"/>
                                        </a:rPr>
                                        <m:t>sc</m:t>
                                      </m:r>
                                    </m:sub>
                                  </m:sSub>
                                </m:num>
                                <m:den>
                                  <m:acc>
                                    <m:accPr>
                                      <m:chr m:val="̃"/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nor/>
                                            </m:rPr>
                                            <a:rPr lang="de-DE" sz="1400">
                                              <a:latin typeface="Cambria Math" panose="02040503050406030204" pitchFamily="18" charset="0"/>
                                            </a:rPr>
                                            <m:t>sc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89" name="Rechteck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33" y="5482334"/>
                <a:ext cx="2530244" cy="729174"/>
              </a:xfrm>
              <a:prstGeom prst="rect">
                <a:avLst/>
              </a:prstGeom>
              <a:blipFill>
                <a:blip r:embed="rId7"/>
                <a:stretch>
                  <a:fillRect t="-9167" b="-7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Grafik 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3975" y="3861328"/>
            <a:ext cx="435669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4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z="2400" b="0" dirty="0" err="1"/>
              <a:t>Conclusion</a:t>
            </a:r>
            <a:r>
              <a:rPr lang="de-DE" sz="2400" b="0" dirty="0"/>
              <a:t>: DSR-</a:t>
            </a:r>
            <a:r>
              <a:rPr lang="de-DE" sz="2400" b="0" dirty="0" err="1"/>
              <a:t>calibration</a:t>
            </a:r>
            <a:r>
              <a:rPr lang="de-DE" sz="2400" b="0" dirty="0"/>
              <a:t> </a:t>
            </a:r>
            <a:r>
              <a:rPr lang="de-DE" sz="2400" b="0" dirty="0" err="1"/>
              <a:t>services</a:t>
            </a:r>
            <a:endParaRPr lang="de-DE" sz="2400" b="0" dirty="0"/>
          </a:p>
        </p:txBody>
      </p:sp>
      <p:sp>
        <p:nvSpPr>
          <p:cNvPr id="19" name="Textfeld 18"/>
          <p:cNvSpPr txBox="1"/>
          <p:nvPr/>
        </p:nvSpPr>
        <p:spPr>
          <a:xfrm>
            <a:off x="204041" y="949876"/>
            <a:ext cx="8614624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Energy rating related extended measurements	: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irradiance dependence (Linearity)	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already integral part of DSR-method (I</a:t>
            </a:r>
            <a:r>
              <a:rPr lang="en-US" sz="1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temperature dependence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angular dependence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spectral dependence				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already integral part of DSR-method (I</a:t>
            </a:r>
            <a:r>
              <a:rPr lang="en-US" sz="1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489123"/>
              </p:ext>
            </p:extLst>
          </p:nvPr>
        </p:nvGraphicFramePr>
        <p:xfrm>
          <a:off x="4729383" y="2569408"/>
          <a:ext cx="4089283" cy="228950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32987">
                  <a:extLst>
                    <a:ext uri="{9D8B030D-6E8A-4147-A177-3AD203B41FA5}">
                      <a16:colId xmlns:a16="http://schemas.microsoft.com/office/drawing/2014/main" xmlns="" val="3342043622"/>
                    </a:ext>
                  </a:extLst>
                </a:gridCol>
                <a:gridCol w="732987">
                  <a:extLst>
                    <a:ext uri="{9D8B030D-6E8A-4147-A177-3AD203B41FA5}">
                      <a16:colId xmlns:a16="http://schemas.microsoft.com/office/drawing/2014/main" xmlns="" val="241135325"/>
                    </a:ext>
                  </a:extLst>
                </a:gridCol>
                <a:gridCol w="694266">
                  <a:extLst>
                    <a:ext uri="{9D8B030D-6E8A-4147-A177-3AD203B41FA5}">
                      <a16:colId xmlns:a16="http://schemas.microsoft.com/office/drawing/2014/main" xmlns="" val="2324900605"/>
                    </a:ext>
                  </a:extLst>
                </a:gridCol>
                <a:gridCol w="771708">
                  <a:extLst>
                    <a:ext uri="{9D8B030D-6E8A-4147-A177-3AD203B41FA5}">
                      <a16:colId xmlns:a16="http://schemas.microsoft.com/office/drawing/2014/main" xmlns="" val="1014326527"/>
                    </a:ext>
                  </a:extLst>
                </a:gridCol>
                <a:gridCol w="544376">
                  <a:extLst>
                    <a:ext uri="{9D8B030D-6E8A-4147-A177-3AD203B41FA5}">
                      <a16:colId xmlns:a16="http://schemas.microsoft.com/office/drawing/2014/main" xmlns="" val="2671923465"/>
                    </a:ext>
                  </a:extLst>
                </a:gridCol>
                <a:gridCol w="612959">
                  <a:extLst>
                    <a:ext uri="{9D8B030D-6E8A-4147-A177-3AD203B41FA5}">
                      <a16:colId xmlns:a16="http://schemas.microsoft.com/office/drawing/2014/main" xmlns="" val="739592794"/>
                    </a:ext>
                  </a:extLst>
                </a:gridCol>
              </a:tblGrid>
              <a:tr h="363322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Irradiance</a:t>
                      </a:r>
                      <a:r>
                        <a:rPr lang="de-DE" sz="1000" dirty="0"/>
                        <a:t>        W m</a:t>
                      </a:r>
                      <a:r>
                        <a:rPr lang="de-DE" sz="1000" baseline="30000" dirty="0"/>
                        <a:t>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Spectrum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15°C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25°C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50°C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75°C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04589021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135,59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31259222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FF0000"/>
                          </a:solidFill>
                        </a:rPr>
                        <a:t>123,12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40575665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98,23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88872624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73,43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20170999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48,73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40807165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24,19</a:t>
                      </a:r>
                      <a:r>
                        <a:rPr lang="de-DE" sz="1000" baseline="0" dirty="0"/>
                        <a:t> mA</a:t>
                      </a:r>
                      <a:endParaRPr lang="de-D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28501328"/>
                  </a:ext>
                </a:extLst>
              </a:tr>
              <a:tr h="27046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AM1.5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12,03 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97153923"/>
                  </a:ext>
                </a:extLst>
              </a:tr>
            </a:tbl>
          </a:graphicData>
        </a:graphic>
      </p:graphicFrame>
      <p:pic>
        <p:nvPicPr>
          <p:cNvPr id="21" name="Grafi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42" y="2564904"/>
            <a:ext cx="4116215" cy="2577527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204042" y="5229200"/>
            <a:ext cx="8614624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These measurements are needed for solar simulator measurements related to energy rating.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): for spectral mismatch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(E): for calibration of solar simulator irradiance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These measurements can be performed by PTB for reference solar cells up to 6” size (and mini-modules)</a:t>
            </a:r>
          </a:p>
        </p:txBody>
      </p:sp>
    </p:spTree>
    <p:extLst>
      <p:ext uri="{BB962C8B-B14F-4D97-AF65-F5344CB8AC3E}">
        <p14:creationId xmlns:p14="http://schemas.microsoft.com/office/powerpoint/2010/main" val="99858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z="2400" b="0" dirty="0" err="1"/>
              <a:t>Temperature</a:t>
            </a:r>
            <a:r>
              <a:rPr lang="de-DE" sz="2400" b="0" dirty="0"/>
              <a:t> </a:t>
            </a:r>
            <a:r>
              <a:rPr lang="de-DE" sz="2400" b="0" dirty="0" err="1"/>
              <a:t>dependent</a:t>
            </a:r>
            <a:r>
              <a:rPr lang="de-DE" sz="2400" b="0" dirty="0"/>
              <a:t> </a:t>
            </a:r>
            <a:r>
              <a:rPr lang="de-DE" sz="2400" b="0" dirty="0" err="1"/>
              <a:t>measurements</a:t>
            </a:r>
            <a:endParaRPr lang="de-DE" sz="2400" b="0" dirty="0"/>
          </a:p>
        </p:txBody>
      </p:sp>
      <p:sp>
        <p:nvSpPr>
          <p:cNvPr id="19" name="Textfeld 18"/>
          <p:cNvSpPr txBox="1"/>
          <p:nvPr/>
        </p:nvSpPr>
        <p:spPr>
          <a:xfrm>
            <a:off x="204041" y="949876"/>
            <a:ext cx="8614624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Full DSR-calibration at 4 different temperatures exceeds reasonable time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Only perform relative DSR measurement dependent on solar cell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Set irradiance level to approx. 300W/m², since in general SR(1000 W/m²) ≈ DSR(300 W/m²)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Set solar cell temperature to 15°C, 20°C, 25°C, 30°C, 40°C, 50°C, 75°C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Peltier based heating/cooling: Temperature instability &lt;0.2K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204041" y="2905034"/>
            <a:ext cx="4018129" cy="2324166"/>
            <a:chOff x="4879153" y="2400978"/>
            <a:chExt cx="4018129" cy="2324166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9153" y="2400978"/>
              <a:ext cx="4018129" cy="2324166"/>
            </a:xfrm>
            <a:prstGeom prst="rect">
              <a:avLst/>
            </a:prstGeom>
          </p:spPr>
        </p:pic>
        <p:cxnSp>
          <p:nvCxnSpPr>
            <p:cNvPr id="8" name="Gerade Verbindung mit Pfeil 7"/>
            <p:cNvCxnSpPr/>
            <p:nvPr/>
          </p:nvCxnSpPr>
          <p:spPr>
            <a:xfrm flipH="1">
              <a:off x="6624513" y="3140968"/>
              <a:ext cx="1656184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oval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436" y="2900729"/>
            <a:ext cx="448022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0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60007_4zu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BCE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60007_4zu3</Template>
  <TotalTime>0</TotalTime>
  <Words>1054</Words>
  <Application>Microsoft Office PowerPoint</Application>
  <PresentationFormat>Personalizzato</PresentationFormat>
  <Paragraphs>314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Symbol</vt:lpstr>
      <vt:lpstr>Times New Roman</vt:lpstr>
      <vt:lpstr>Wingdings</vt:lpstr>
      <vt:lpstr>60007_4zu3</vt:lpstr>
      <vt:lpstr>Presentazione standard di PowerPoint</vt:lpstr>
      <vt:lpstr>Metrological challenges related to energy rating?</vt:lpstr>
      <vt:lpstr>Differential spectral responsivity (DSR) method</vt:lpstr>
      <vt:lpstr>Differential spectral responsivity (DSR) method</vt:lpstr>
      <vt:lpstr>Laser-DSR facility @PTB</vt:lpstr>
      <vt:lpstr>DSR fundamentals: From DSR to ISTC</vt:lpstr>
      <vt:lpstr>DSR fundamentals: From DSR to ISTC</vt:lpstr>
      <vt:lpstr>Conclusion: DSR-calibration services</vt:lpstr>
      <vt:lpstr>Temperature dependent measurements</vt:lpstr>
      <vt:lpstr>Temperature dependent measurements</vt:lpstr>
      <vt:lpstr>Conclusion: DSR-calibration services</vt:lpstr>
      <vt:lpstr>Angular dependent measurements</vt:lpstr>
      <vt:lpstr>Angular dependent measurements</vt:lpstr>
      <vt:lpstr>Angular dependent measurements</vt:lpstr>
      <vt:lpstr>Conclusion: DSR-calibration services</vt:lpstr>
      <vt:lpstr>Thank you.</vt:lpstr>
    </vt:vector>
  </TitlesOfParts>
  <Company>Physikalisch Technische Bundesanstalt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futter01</dc:creator>
  <dc:description>600 07</dc:description>
  <cp:lastModifiedBy>Ada</cp:lastModifiedBy>
  <cp:revision>246</cp:revision>
  <cp:lastPrinted>2017-03-16T08:37:56Z</cp:lastPrinted>
  <dcterms:created xsi:type="dcterms:W3CDTF">2014-12-22T13:32:25Z</dcterms:created>
  <dcterms:modified xsi:type="dcterms:W3CDTF">2017-03-24T15:56:20Z</dcterms:modified>
  <cp:category>alle</cp:category>
</cp:coreProperties>
</file>