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sldIdLst>
    <p:sldId id="256" r:id="rId5"/>
    <p:sldId id="342" r:id="rId6"/>
    <p:sldId id="362" r:id="rId7"/>
    <p:sldId id="348" r:id="rId8"/>
    <p:sldId id="390" r:id="rId9"/>
    <p:sldId id="349" r:id="rId10"/>
    <p:sldId id="368" r:id="rId11"/>
    <p:sldId id="369" r:id="rId12"/>
    <p:sldId id="370" r:id="rId13"/>
    <p:sldId id="371" r:id="rId14"/>
    <p:sldId id="392" r:id="rId15"/>
    <p:sldId id="372" r:id="rId16"/>
    <p:sldId id="374" r:id="rId17"/>
    <p:sldId id="391" r:id="rId18"/>
    <p:sldId id="376" r:id="rId19"/>
    <p:sldId id="393" r:id="rId20"/>
    <p:sldId id="380" r:id="rId21"/>
    <p:sldId id="382" r:id="rId22"/>
    <p:sldId id="383" r:id="rId23"/>
    <p:sldId id="395" r:id="rId24"/>
    <p:sldId id="336" r:id="rId25"/>
    <p:sldId id="309" r:id="rId26"/>
    <p:sldId id="3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lph Gottschalg" initials="R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66"/>
    <a:srgbClr val="FF3300"/>
    <a:srgbClr val="FF8989"/>
    <a:srgbClr val="FF3737"/>
    <a:srgbClr val="FFFFCC"/>
    <a:srgbClr val="FFCC99"/>
    <a:srgbClr val="E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5" autoAdjust="0"/>
    <p:restoredTop sz="84692" autoAdjust="0"/>
  </p:normalViewPr>
  <p:slideViewPr>
    <p:cSldViewPr>
      <p:cViewPr varScale="1">
        <p:scale>
          <a:sx n="95" d="100"/>
          <a:sy n="95" d="100"/>
        </p:scale>
        <p:origin x="-21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5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675BB-4E15-4BAB-8625-88BDDB5EADAE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46C68-F557-4E2C-AA1E-766C37F67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6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/>
              <a:t>Device measurements are used in combination with standard climatic datasets for calculating the ER and the MPR.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/>
              <a:t>ER and MPR uncertainties are dominated by the performance matrix and Faiman coefficient measurement uncertainties.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5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9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0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2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67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00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0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0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6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6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8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1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0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2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6C68-F557-4E2C-AA1E-766C37F675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1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43050"/>
            <a:ext cx="2209800" cy="47021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43050"/>
            <a:ext cx="6481762" cy="470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078" y="18830"/>
            <a:ext cx="2123728" cy="7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8825" y="1700213"/>
            <a:ext cx="4346575" cy="1795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8825" y="3648075"/>
            <a:ext cx="4346575" cy="179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67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700808"/>
            <a:ext cx="408158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5507" y="1700808"/>
            <a:ext cx="434657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078" y="18830"/>
            <a:ext cx="2123728" cy="7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619999"/>
            <a:ext cx="8843962" cy="48841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00212"/>
            <a:ext cx="4344987" cy="48357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2"/>
            <a:ext cx="4346575" cy="48357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667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667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57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2686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29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571611"/>
            <a:ext cx="8429684" cy="3155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29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73850"/>
            <a:ext cx="8991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pitchFamily="34" charset="-128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00212"/>
            <a:ext cx="8843962" cy="483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516563"/>
            <a:ext cx="914400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1" y="44624"/>
            <a:ext cx="493792" cy="601030"/>
          </a:xfrm>
          <a:prstGeom prst="rect">
            <a:avLst/>
          </a:prstGeom>
        </p:spPr>
      </p:pic>
      <p:pic>
        <p:nvPicPr>
          <p:cNvPr id="8" name="Picture 6" descr="SuperSolarLogo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2" y="175986"/>
            <a:ext cx="1105349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RCUK.gif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6492"/>
            <a:ext cx="947787" cy="5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900" y="2564904"/>
            <a:ext cx="8096200" cy="1800200"/>
          </a:xfrm>
        </p:spPr>
        <p:txBody>
          <a:bodyPr anchor="t"/>
          <a:lstStyle/>
          <a:p>
            <a:pPr algn="ctr">
              <a:lnSpc>
                <a:spcPct val="120000"/>
              </a:lnSpc>
            </a:pPr>
            <a: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Uncertainties in</a:t>
            </a:r>
            <a:b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Energy </a:t>
            </a:r>
            <a:r>
              <a:rPr lang="en-GB" sz="3000" dirty="0">
                <a:solidFill>
                  <a:schemeClr val="tx1"/>
                </a:solidFill>
                <a:latin typeface="Arial" charset="0"/>
                <a:cs typeface="Arial" charset="0"/>
              </a:rPr>
              <a:t>Rating (ER) </a:t>
            </a:r>
            <a: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</a:t>
            </a:r>
            <a:b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Module </a:t>
            </a:r>
            <a:r>
              <a:rPr lang="en-GB" sz="3000" dirty="0">
                <a:solidFill>
                  <a:schemeClr val="tx1"/>
                </a:solidFill>
                <a:latin typeface="Arial" charset="0"/>
                <a:cs typeface="Arial" charset="0"/>
              </a:rPr>
              <a:t>Performance Ratio (MPR</a:t>
            </a:r>
            <a:r>
              <a:rPr lang="en-GB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GB" sz="3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19872" y="5373216"/>
            <a:ext cx="5724128" cy="1346666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GB" kern="0" dirty="0" smtClean="0">
                <a:latin typeface="Arial" charset="0"/>
              </a:rPr>
              <a:t>B.V. </a:t>
            </a:r>
            <a:r>
              <a:rPr lang="en-GB" kern="0" dirty="0">
                <a:latin typeface="Arial" charset="0"/>
              </a:rPr>
              <a:t>Mihaylov, M. Bliss</a:t>
            </a:r>
            <a:r>
              <a:rPr lang="en-GB" kern="0" dirty="0" smtClean="0">
                <a:latin typeface="Arial" charset="0"/>
              </a:rPr>
              <a:t>*, R. Gottschalg</a:t>
            </a:r>
          </a:p>
          <a:p>
            <a:pPr algn="r">
              <a:lnSpc>
                <a:spcPct val="80000"/>
              </a:lnSpc>
            </a:pPr>
            <a:r>
              <a:rPr lang="en-GB" sz="1600" dirty="0"/>
              <a:t>Centre for Renewable Energy Systems Technology (CREST</a:t>
            </a:r>
            <a:r>
              <a:rPr lang="en-GB" sz="1600" dirty="0" smtClean="0"/>
              <a:t>), Loughborough University</a:t>
            </a:r>
          </a:p>
          <a:p>
            <a:pPr algn="r">
              <a:lnSpc>
                <a:spcPct val="80000"/>
              </a:lnSpc>
            </a:pPr>
            <a:endParaRPr lang="en-GB" sz="1600" dirty="0" smtClean="0"/>
          </a:p>
          <a:p>
            <a:pPr algn="r">
              <a:lnSpc>
                <a:spcPct val="80000"/>
              </a:lnSpc>
            </a:pPr>
            <a:r>
              <a:rPr lang="en-GB" sz="1800" b="0" kern="0" baseline="30000" dirty="0" smtClean="0">
                <a:latin typeface="Arial" charset="0"/>
              </a:rPr>
              <a:t>*</a:t>
            </a:r>
            <a:r>
              <a:rPr lang="en-GB" sz="1800" b="0" kern="0" dirty="0" smtClean="0">
                <a:latin typeface="Arial" charset="0"/>
              </a:rPr>
              <a:t>Email: </a:t>
            </a:r>
            <a:r>
              <a:rPr lang="en-GB" sz="1800" b="0" u="sng" kern="0" dirty="0" smtClean="0">
                <a:solidFill>
                  <a:srgbClr val="262699"/>
                </a:solidFill>
                <a:latin typeface="Arial" charset="0"/>
              </a:rPr>
              <a:t>M.Bliss@lboro.ac.uk</a:t>
            </a:r>
            <a:r>
              <a:rPr lang="en-GB" sz="1800" b="0" kern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sz="1800" b="0" kern="0" dirty="0" smtClean="0">
                <a:latin typeface="Arial" charset="0"/>
              </a:rPr>
              <a:t>; Tel.: +44 1509 635327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cap="small" dirty="0">
                <a:latin typeface="Arial" pitchFamily="34" charset="0"/>
                <a:cs typeface="Arial" pitchFamily="34" charset="0"/>
              </a:rPr>
              <a:t>7th Energy Rating and Module Performance </a:t>
            </a:r>
            <a:r>
              <a:rPr lang="en-GB" cap="small" dirty="0" smtClean="0">
                <a:latin typeface="Arial" pitchFamily="34" charset="0"/>
                <a:cs typeface="Arial" pitchFamily="34" charset="0"/>
              </a:rPr>
              <a:t>Modelling </a:t>
            </a:r>
            <a:r>
              <a:rPr lang="en-GB" cap="small" dirty="0">
                <a:latin typeface="Arial" pitchFamily="34" charset="0"/>
                <a:cs typeface="Arial" pitchFamily="34" charset="0"/>
              </a:rPr>
              <a:t>Workshop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63813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30/03/2017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33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Uncertainty sources </a:t>
            </a:r>
            <a:r>
              <a:rPr lang="en-GB" dirty="0" smtClean="0"/>
              <a:t>random </a:t>
            </a:r>
            <a:r>
              <a:rPr lang="en-GB" dirty="0"/>
              <a:t>to all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35585" y="3573016"/>
                <a:ext cx="8872829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 smtClean="0"/>
                  <a:t>	uncertainty </a:t>
                </a:r>
                <a:r>
                  <a:rPr lang="en-GB" sz="2000" dirty="0"/>
                  <a:t>due to the DAQ of the RC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𝐷𝐴𝑄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 smtClean="0"/>
                  <a:t>	uncertainty </a:t>
                </a:r>
                <a:r>
                  <a:rPr lang="en-GB" sz="2000" dirty="0"/>
                  <a:t>due to the DAQ of the DUT </a:t>
                </a:r>
                <a:r>
                  <a:rPr lang="en-GB" sz="2000" dirty="0" smtClean="0"/>
                  <a:t>current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𝐷𝐴𝑄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/>
                  <a:t> 	</a:t>
                </a:r>
                <a:r>
                  <a:rPr lang="en-GB" sz="2000" dirty="0" smtClean="0"/>
                  <a:t>uncertainty </a:t>
                </a:r>
                <a:r>
                  <a:rPr lang="en-GB" sz="2000" dirty="0"/>
                  <a:t>due to the DAQ of the DUT </a:t>
                </a:r>
                <a:r>
                  <a:rPr lang="en-GB" sz="2000" dirty="0" smtClean="0"/>
                  <a:t>voltage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𝑀𝑀𝐹𝑟</m:t>
                        </m:r>
                      </m:sub>
                    </m:sSub>
                  </m:oMath>
                </a14:m>
                <a:r>
                  <a:rPr lang="en-GB" sz="2000" dirty="0" smtClean="0"/>
                  <a:t>	random </a:t>
                </a:r>
                <a:r>
                  <a:rPr lang="en-GB" sz="2000" dirty="0"/>
                  <a:t>component of the MMF </a:t>
                </a:r>
                <a:r>
                  <a:rPr lang="en-GB" sz="2000" dirty="0" smtClean="0"/>
                  <a:t>uncertainty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𝐹𝐼𝑇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the </a:t>
                </a:r>
                <a:r>
                  <a:rPr lang="en-GB" sz="2000" dirty="0"/>
                  <a:t>uncertainty due to the fit of the </a:t>
                </a:r>
                <a:r>
                  <a:rPr lang="en-GB" sz="2000" dirty="0" smtClean="0"/>
                  <a:t>MPP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repeatability uncertainty component</a:t>
                </a:r>
                <a:r>
                  <a:rPr lang="en-GB" sz="2000" dirty="0"/>
                  <a:t>, </a:t>
                </a:r>
                <a:endParaRPr lang="en-GB" sz="2000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random </a:t>
                </a:r>
                <a:r>
                  <a:rPr lang="en-GB" sz="2000" dirty="0"/>
                  <a:t>component of effective temperature </a:t>
                </a:r>
                <a:r>
                  <a:rPr lang="en-GB" sz="2000" dirty="0" smtClean="0"/>
                  <a:t>uncertainty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GB" sz="2000" dirty="0"/>
                  <a:t> TC.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85" y="3573016"/>
                <a:ext cx="8872829" cy="3168352"/>
              </a:xfrm>
              <a:prstGeom prst="rect">
                <a:avLst/>
              </a:prstGeom>
              <a:blipFill rotWithShape="0">
                <a:blip r:embed="rId3"/>
                <a:stretch>
                  <a:fillRect l="-618" t="-962"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979340"/>
                  </p:ext>
                </p:extLst>
              </p:nvPr>
            </p:nvGraphicFramePr>
            <p:xfrm>
              <a:off x="432338" y="2492001"/>
              <a:ext cx="8279324" cy="8649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3893"/>
                    <a:gridCol w="997268"/>
                    <a:gridCol w="997268"/>
                    <a:gridCol w="997268"/>
                    <a:gridCol w="884555"/>
                    <a:gridCol w="997268"/>
                    <a:gridCol w="997268"/>
                    <a:gridCol w="997268"/>
                    <a:gridCol w="997268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𝑅𝐶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𝐷𝐴𝑄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𝐷𝐴𝑄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𝑀𝑀𝐹𝑟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𝐹𝐼𝑇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𝑇𝑅</m:t>
                                    </m:r>
                                  </m:sub>
                                </m:sSub>
                                <m:r>
                                  <a:rPr lang="en-GB" sz="1600" i="1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n-US" sz="1600" i="1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0.50%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979340"/>
                  </p:ext>
                </p:extLst>
              </p:nvPr>
            </p:nvGraphicFramePr>
            <p:xfrm>
              <a:off x="432338" y="2492001"/>
              <a:ext cx="8279324" cy="8649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3893"/>
                    <a:gridCol w="997268"/>
                    <a:gridCol w="997268"/>
                    <a:gridCol w="997268"/>
                    <a:gridCol w="884555"/>
                    <a:gridCol w="997268"/>
                    <a:gridCol w="997268"/>
                    <a:gridCol w="997268"/>
                    <a:gridCol w="997268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42073" t="-1389" r="-69024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42073" t="-1389" r="-59024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43558" t="-1389" r="-493865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83562" t="-1389" r="-45137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430488" t="-1389" r="-301829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33742" t="-1389" r="-203681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29878" t="-1389" r="-102439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471" t="-102817" r="-1905882" b="-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0.50%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557" y="1511920"/>
                <a:ext cx="8684887" cy="547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𝐷𝐴𝑄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𝐷𝐴𝑄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𝑀𝑀𝐹𝑟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𝐹𝐼𝑇</m:t>
                              </m:r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7" y="1511920"/>
                <a:ext cx="8684887" cy="547458"/>
              </a:xfrm>
              <a:prstGeom prst="rect">
                <a:avLst/>
              </a:prstGeom>
              <a:blipFill rotWithShape="0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4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ER and MPR uncertainty methodology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17" r="1540" b="3684"/>
          <a:stretch/>
        </p:blipFill>
        <p:spPr>
          <a:xfrm>
            <a:off x="1547664" y="1440759"/>
            <a:ext cx="6048672" cy="519822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 bwMode="auto">
          <a:xfrm>
            <a:off x="5262563" y="4521994"/>
            <a:ext cx="2116931" cy="959644"/>
          </a:xfrm>
          <a:prstGeom prst="parallelogram">
            <a:avLst>
              <a:gd name="adj" fmla="val 43998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6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pPr lvl="3"/>
            <a:r>
              <a:rPr lang="en-GB" dirty="0" smtClean="0"/>
              <a:t>Covariance / Correlation  between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35585" y="1556792"/>
                <a:ext cx="8252839" cy="21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Wingdings" panose="05000000000000000000" pitchFamily="2" charset="2"/>
                  <a:buChar char="ü"/>
                  <a:tabLst>
                    <a:tab pos="1431925" algn="l"/>
                  </a:tabLst>
                </a:pPr>
                <a:r>
                  <a:rPr lang="en-GB" sz="2000" dirty="0"/>
                  <a:t>The covariance of two random variables X and Y,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𝑐𝑜𝑣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000" dirty="0" smtClean="0"/>
                  <a:t> describes </a:t>
                </a:r>
                <a:r>
                  <a:rPr lang="en-GB" sz="2000" dirty="0"/>
                  <a:t>the level of linear dependence between </a:t>
                </a:r>
                <a:r>
                  <a:rPr lang="en-GB" sz="2000" dirty="0" smtClean="0"/>
                  <a:t>them</a:t>
                </a:r>
              </a:p>
              <a:p>
                <a:pPr>
                  <a:buClrTx/>
                  <a:buFont typeface="Wingdings" panose="05000000000000000000" pitchFamily="2" charset="2"/>
                  <a:buChar char="ü"/>
                  <a:tabLst>
                    <a:tab pos="1431925" algn="l"/>
                  </a:tabLst>
                </a:pPr>
                <a:r>
                  <a:rPr lang="en-GB" sz="2000" dirty="0" smtClean="0"/>
                  <a:t>Correlation is the normalized covariance</a:t>
                </a:r>
              </a:p>
              <a:p>
                <a:pPr>
                  <a:buClrTx/>
                  <a:buFont typeface="Wingdings" panose="05000000000000000000" pitchFamily="2" charset="2"/>
                  <a:buChar char="ü"/>
                  <a:tabLst>
                    <a:tab pos="1431925" algn="l"/>
                  </a:tabLst>
                </a:pPr>
                <a:endParaRPr lang="en-GB" sz="2000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:r>
                  <a:rPr lang="en-GB" sz="2000" dirty="0" smtClean="0"/>
                  <a:t>Covariance matrix is populated with the appropriate value depend on temperature and irradiance: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85" y="1556792"/>
                <a:ext cx="8252839" cy="2100110"/>
              </a:xfrm>
              <a:prstGeom prst="rect">
                <a:avLst/>
              </a:prstGeom>
              <a:blipFill rotWithShape="0">
                <a:blip r:embed="rId3"/>
                <a:stretch>
                  <a:fillRect l="-665" t="-1159" b="-55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5494140"/>
                <a:ext cx="3212994" cy="416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𝑆𝑎𝑙𝑙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94140"/>
                <a:ext cx="3212994" cy="416461"/>
              </a:xfrm>
              <a:prstGeom prst="rect">
                <a:avLst/>
              </a:prstGeom>
              <a:blipFill rotWithShape="0"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4853076"/>
                <a:ext cx="4551374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𝑆𝑎𝑙𝑙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𝑆𝑇𝑒𝑚𝑝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𝑇𝑖𝑗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53076"/>
                <a:ext cx="4551374" cy="420628"/>
              </a:xfrm>
              <a:prstGeom prst="rect">
                <a:avLst/>
              </a:prstGeom>
              <a:blipFill rotWithShape="0"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967" y="4212012"/>
                <a:ext cx="4372864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𝑆𝑎𝑙𝑙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𝑆𝐼𝑟𝑟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𝐸𝑖𝑗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7" y="4212012"/>
                <a:ext cx="4372864" cy="420628"/>
              </a:xfrm>
              <a:prstGeom prst="rect">
                <a:avLst/>
              </a:prstGeom>
              <a:blipFill rotWithShape="0">
                <a:blip r:embed="rId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65139" b="48843"/>
          <a:stretch/>
        </p:blipFill>
        <p:spPr>
          <a:xfrm>
            <a:off x="5796136" y="4002826"/>
            <a:ext cx="3178703" cy="254175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4557831" y="4422326"/>
            <a:ext cx="1598345" cy="21031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" name="Straight Arrow Connector 9"/>
          <p:cNvCxnSpPr>
            <a:stCxn id="4" idx="3"/>
          </p:cNvCxnSpPr>
          <p:nvPr/>
        </p:nvCxnSpPr>
        <p:spPr bwMode="auto">
          <a:xfrm>
            <a:off x="4730886" y="5063390"/>
            <a:ext cx="1569306" cy="21031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3" idx="3"/>
          </p:cNvCxnSpPr>
          <p:nvPr/>
        </p:nvCxnSpPr>
        <p:spPr bwMode="auto">
          <a:xfrm>
            <a:off x="3392506" y="5702371"/>
            <a:ext cx="2907686" cy="20823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24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836712"/>
                <a:ext cx="9144000" cy="504056"/>
              </a:xfrm>
            </p:spPr>
            <p:txBody>
              <a:bodyPr/>
              <a:lstStyle/>
              <a:p>
                <a:r>
                  <a:rPr lang="en-GB" dirty="0" smtClean="0"/>
                  <a:t>Correlation matrix of  </a:t>
                </a:r>
                <a:r>
                  <a:rPr lang="en-GB" dirty="0"/>
                  <a:t>22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𝑀𝐴𝑋</m:t>
                        </m:r>
                      </m:sub>
                    </m:sSub>
                  </m:oMath>
                </a14:m>
                <a:r>
                  <a:rPr lang="en-GB" dirty="0" smtClean="0"/>
                  <a:t> measurements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36712"/>
                <a:ext cx="9144000" cy="504056"/>
              </a:xfrm>
              <a:blipFill rotWithShape="0">
                <a:blip r:embed="rId3"/>
                <a:stretch>
                  <a:fillRect l="-667" b="-1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5548" r="-290" b="4518"/>
          <a:stretch/>
        </p:blipFill>
        <p:spPr bwMode="auto">
          <a:xfrm>
            <a:off x="179512" y="1360173"/>
            <a:ext cx="8784976" cy="548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ER and MPR uncertainty methodology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17" r="1540" b="3684"/>
          <a:stretch/>
        </p:blipFill>
        <p:spPr>
          <a:xfrm>
            <a:off x="1547664" y="1440759"/>
            <a:ext cx="6048672" cy="519822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 bwMode="auto">
          <a:xfrm>
            <a:off x="3194050" y="4524375"/>
            <a:ext cx="2124075" cy="955675"/>
          </a:xfrm>
          <a:prstGeom prst="parallelogram">
            <a:avLst>
              <a:gd name="adj" fmla="val 44777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97844" y="4650581"/>
            <a:ext cx="1107281" cy="719138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Sample Performance matrices </a:t>
            </a:r>
            <a:endParaRPr lang="en-GB" dirty="0"/>
          </a:p>
        </p:txBody>
      </p:sp>
      <p:pic>
        <p:nvPicPr>
          <p:cNvPr id="5" name="Content Placeholder 3" descr="AllMeasCorr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9" y="2061369"/>
            <a:ext cx="5334000" cy="4000500"/>
          </a:xfrm>
        </p:spPr>
      </p:pic>
      <p:sp>
        <p:nvSpPr>
          <p:cNvPr id="6" name="TextBox 5"/>
          <p:cNvSpPr txBox="1"/>
          <p:nvPr/>
        </p:nvSpPr>
        <p:spPr>
          <a:xfrm>
            <a:off x="6189672" y="5357926"/>
            <a:ext cx="172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Irradiance in 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810188" y="5620713"/>
            <a:ext cx="13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 in </a:t>
            </a:r>
            <a:r>
              <a:rPr lang="en-GB" dirty="0"/>
              <a:t>ºC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8049" y="2905252"/>
            <a:ext cx="461665" cy="13577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Max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ER and MPR uncertainty methodology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17" r="1540" b="3684"/>
          <a:stretch/>
        </p:blipFill>
        <p:spPr>
          <a:xfrm>
            <a:off x="1547664" y="1440759"/>
            <a:ext cx="6048672" cy="519822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 bwMode="auto">
          <a:xfrm>
            <a:off x="1717676" y="5686425"/>
            <a:ext cx="2120900" cy="895350"/>
          </a:xfrm>
          <a:prstGeom prst="parallelogram">
            <a:avLst>
              <a:gd name="adj" fmla="val 47540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arallelogram 5"/>
          <p:cNvSpPr/>
          <p:nvPr/>
        </p:nvSpPr>
        <p:spPr bwMode="auto">
          <a:xfrm>
            <a:off x="4048894" y="5686425"/>
            <a:ext cx="2161406" cy="895350"/>
          </a:xfrm>
          <a:prstGeom prst="parallelogram">
            <a:avLst>
              <a:gd name="adj" fmla="val 47540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8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ER uncertainty with calculated correlations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877272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ER uncertainty is smaller than that at </a:t>
            </a:r>
            <a:r>
              <a:rPr lang="en-GB" sz="2200" dirty="0" smtClean="0"/>
              <a:t>STC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Strong correlation leads to lower MPR uncertainty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382244"/>
                  </p:ext>
                </p:extLst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𝑐𝑜𝑟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𝐸𝑅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𝑆𝑇𝐶</m:t>
                                    </m:r>
                                  </m:sub>
                                </m:sSub>
                                <m:r>
                                  <a:rPr lang="en-US" sz="16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𝑀𝑃𝑅</m:t>
                                </m:r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𝑀𝑃𝑅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271.08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1.258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0.711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382244"/>
                  </p:ext>
                </p:extLst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81013" t="-1471" r="-35506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36283" t="-1471" r="-14823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48684" t="-1471" r="-120395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35754" t="-1471" r="-2235" b="-105882"/>
                          </a:stretch>
                        </a:blipFill>
                      </a:tcPr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271.08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1.258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0.858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0.711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016" t="6472" r="7666"/>
          <a:stretch/>
        </p:blipFill>
        <p:spPr>
          <a:xfrm>
            <a:off x="3275856" y="2420888"/>
            <a:ext cx="5688632" cy="35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ER uncertainty if all measurements are fully correlated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79" t="6195" r="6793"/>
          <a:stretch/>
        </p:blipFill>
        <p:spPr>
          <a:xfrm>
            <a:off x="3317071" y="2385417"/>
            <a:ext cx="5719425" cy="355928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877272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Overestimation of ER uncertainty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MPR uncertainty unrealistically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𝑐𝑜𝑟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𝐸𝑅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𝑆𝑇𝐶</m:t>
                                    </m:r>
                                  </m:sub>
                                </m:sSub>
                                <m:r>
                                  <a:rPr lang="en-US" sz="16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𝑀𝑃𝑅</m:t>
                                </m:r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𝑀𝑃𝑅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271.09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1.507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1.000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0.964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0.145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99828"/>
                  </p:ext>
                </p:extLst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81013" t="-1471" r="-35506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36283" t="-1471" r="-14823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8684" t="-1471" r="-120395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35754" t="-1471" r="-2235" b="-105882"/>
                          </a:stretch>
                        </a:blipFill>
                      </a:tcPr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271.09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1.507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1.000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0.964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0.145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67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ER uncertainty if all measurements </a:t>
            </a:r>
            <a:r>
              <a:rPr lang="en-GB" dirty="0"/>
              <a:t>are independent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877272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Underestimation of ER uncertainty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MPR uncertainty very 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9287285"/>
                  </p:ext>
                </p:extLst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𝑐𝑜𝑟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𝐸𝑅</m:t>
                                </m:r>
                                <m:r>
                                  <a:rPr lang="en-US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𝑆𝑇𝐶</m:t>
                                    </m:r>
                                  </m:sub>
                                </m:sSub>
                                <m:r>
                                  <a:rPr lang="en-US" sz="1600" cap="small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𝑀𝑃𝑅</m:t>
                                </m:r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𝑀𝑃𝑅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cap="small">
                              <a:solidFill>
                                <a:schemeClr val="tx1"/>
                              </a:solidFill>
                              <a:effectLst/>
                            </a:rPr>
                            <a:t>,%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271.08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0.455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0.158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1.393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9287285"/>
                  </p:ext>
                </p:extLst>
              </p:nvPr>
            </p:nvGraphicFramePr>
            <p:xfrm>
              <a:off x="179512" y="1484784"/>
              <a:ext cx="8016621" cy="792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24684"/>
                    <a:gridCol w="1236980"/>
                    <a:gridCol w="964438"/>
                    <a:gridCol w="1376426"/>
                    <a:gridCol w="922655"/>
                    <a:gridCol w="1091438"/>
                  </a:tblGrid>
                  <a:tr h="41295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Climatic Data set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ER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, kWh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81013" t="-1471" r="-35506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36283" t="-1471" r="-14823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48684" t="-1471" r="-120395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35754" t="-1471" r="-2235" b="-105882"/>
                          </a:stretch>
                        </a:blipFill>
                      </a:tcPr>
                    </a:tc>
                  </a:tr>
                  <a:tr h="37913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</a:rPr>
                            <a:t>Central 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UK , CREST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271.08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0.455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0.158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0.964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1.393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264" t="5766" r="8497"/>
          <a:stretch/>
        </p:blipFill>
        <p:spPr>
          <a:xfrm>
            <a:off x="3503587" y="2417934"/>
            <a:ext cx="5616624" cy="35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2564904"/>
            <a:ext cx="65527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kern="0" dirty="0" smtClean="0">
                <a:latin typeface="Arial" charset="0"/>
              </a:rPr>
              <a:t>Introduction</a:t>
            </a:r>
          </a:p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Uncertainty</a:t>
            </a:r>
          </a:p>
          <a:p>
            <a:pPr marL="742950" lvl="2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Methodology</a:t>
            </a:r>
          </a:p>
          <a:p>
            <a:pPr marL="742950" lvl="2" indent="-342900">
              <a:spcBef>
                <a:spcPts val="12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Sources and Correlations</a:t>
            </a:r>
          </a:p>
          <a:p>
            <a:pPr marL="742950" lvl="2" indent="-342900">
              <a:spcBef>
                <a:spcPts val="12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ER and MPR estimates</a:t>
            </a:r>
          </a:p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Conclusions</a:t>
            </a:r>
            <a:endParaRPr lang="en-GB" sz="2400" b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… up next …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2564904"/>
            <a:ext cx="65527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Introduction</a:t>
            </a:r>
          </a:p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Uncertainty</a:t>
            </a:r>
          </a:p>
          <a:p>
            <a:pPr marL="742950" lvl="2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Methodology</a:t>
            </a:r>
          </a:p>
          <a:p>
            <a:pPr marL="742950" lvl="2" indent="-342900">
              <a:spcBef>
                <a:spcPts val="12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Sources and Correlations</a:t>
            </a:r>
          </a:p>
          <a:p>
            <a:pPr marL="742950" lvl="2" indent="-342900">
              <a:spcBef>
                <a:spcPts val="12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ER and MPR estimates</a:t>
            </a:r>
          </a:p>
          <a:p>
            <a:pPr marL="342900" lvl="1" indent="-342900">
              <a:spcBef>
                <a:spcPts val="2400"/>
              </a:spcBef>
              <a:buClrTx/>
              <a:buFont typeface="Arial" charset="0"/>
              <a:buChar char="•"/>
            </a:pPr>
            <a:r>
              <a:rPr lang="en-GB" sz="2400" b="1" dirty="0" smtClean="0">
                <a:latin typeface="Arial" charset="0"/>
              </a:rPr>
              <a:t>Conclusions</a:t>
            </a:r>
            <a:endParaRPr lang="en-GB" sz="2400" b="1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0000" y="2780928"/>
            <a:ext cx="8712480" cy="3177153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Measurements </a:t>
            </a:r>
            <a:r>
              <a:rPr lang="en-GB" sz="2200" dirty="0"/>
              <a:t>would have a significant commercial </a:t>
            </a:r>
            <a:r>
              <a:rPr lang="en-GB" sz="2200" dirty="0" smtClean="0"/>
              <a:t>value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200" dirty="0" smtClean="0"/>
              <a:t>Need a consistent and robust uncertainty analysis</a:t>
            </a: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A framework for calculating the uncertainty is provided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Estimating the measurement correlation is key in correctly calculating the overall uncertainty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200" dirty="0" smtClean="0"/>
              <a:t>Alongside </a:t>
            </a:r>
            <a:r>
              <a:rPr lang="en-GB" sz="2200" dirty="0"/>
              <a:t>a procedure for calculating ER and MPR, there should be a </a:t>
            </a:r>
            <a:r>
              <a:rPr lang="en-GB" sz="2200" dirty="0" smtClean="0"/>
              <a:t>procedure / guideline for </a:t>
            </a:r>
            <a:r>
              <a:rPr lang="en-GB" sz="2200" dirty="0"/>
              <a:t>propagating the </a:t>
            </a:r>
            <a:r>
              <a:rPr lang="en-GB" sz="2200" dirty="0" smtClean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6409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4824536" cy="576064"/>
          </a:xfrm>
        </p:spPr>
        <p:txBody>
          <a:bodyPr/>
          <a:lstStyle/>
          <a:p>
            <a:pPr algn="ctr"/>
            <a:r>
              <a:rPr lang="en-GB" cap="small" dirty="0" smtClean="0"/>
              <a:t>…Thank You…</a:t>
            </a:r>
            <a:endParaRPr lang="en-GB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09"/>
            <a:ext cx="1645920" cy="2003367"/>
          </a:xfrm>
          <a:prstGeom prst="rect">
            <a:avLst/>
          </a:prstGeom>
        </p:spPr>
      </p:pic>
      <p:pic>
        <p:nvPicPr>
          <p:cNvPr id="5" name="Picture 6" descr="SuperSolar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74968"/>
            <a:ext cx="3684377" cy="11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CUK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76666"/>
            <a:ext cx="3159186" cy="17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US" dirty="0"/>
              <a:t>Difference in variance between extrapolated and interpolated conditions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94110"/>
            <a:ext cx="9059647" cy="38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992" y="1772816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200" dirty="0" smtClean="0"/>
              <a:t>For ER and MPR to be adopted </a:t>
            </a:r>
            <a:r>
              <a:rPr lang="en-GB" sz="2200" dirty="0"/>
              <a:t>and </a:t>
            </a:r>
            <a:r>
              <a:rPr lang="en-GB" sz="2200" dirty="0" smtClean="0"/>
              <a:t>meaningful, the </a:t>
            </a:r>
            <a:r>
              <a:rPr lang="en-GB" sz="2200" dirty="0"/>
              <a:t>uncertainty analyses </a:t>
            </a:r>
            <a:r>
              <a:rPr lang="en-GB" sz="2200" dirty="0" smtClean="0"/>
              <a:t>need to </a:t>
            </a:r>
            <a:r>
              <a:rPr lang="en-GB" sz="2200" dirty="0"/>
              <a:t>be </a:t>
            </a:r>
            <a:r>
              <a:rPr lang="en-GB" sz="2200" dirty="0" smtClean="0"/>
              <a:t>consistent: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worst-case assumptions may result in overestimation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underestimating correlations may underestimate </a:t>
            </a:r>
            <a:endParaRPr lang="en-GB" sz="2200" kern="0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200" dirty="0" smtClean="0"/>
              <a:t>Focus </a:t>
            </a:r>
            <a:r>
              <a:rPr lang="en-GB" sz="2200" dirty="0"/>
              <a:t>on uncertainty in performance matrix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 smtClean="0"/>
              <a:t>Methodology detailed</a:t>
            </a:r>
            <a:endParaRPr lang="en-GB" sz="22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Example given for CREST </a:t>
            </a:r>
            <a:endParaRPr lang="en-GB" sz="2200" kern="0" dirty="0"/>
          </a:p>
          <a:p>
            <a:pPr>
              <a:buClrTx/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22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2" t="4693" r="4266" b="2687"/>
          <a:stretch/>
        </p:blipFill>
        <p:spPr>
          <a:xfrm>
            <a:off x="-15640" y="1340768"/>
            <a:ext cx="4587640" cy="53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ER and MPR uncertainty methodology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17" r="1540" b="3684"/>
          <a:stretch/>
        </p:blipFill>
        <p:spPr>
          <a:xfrm>
            <a:off x="1547664" y="1440759"/>
            <a:ext cx="6048672" cy="51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ER and MPR uncertainty methodology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17" r="1540" b="3684"/>
          <a:stretch/>
        </p:blipFill>
        <p:spPr>
          <a:xfrm>
            <a:off x="1547664" y="1440759"/>
            <a:ext cx="6048672" cy="5198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137024" y="2746375"/>
            <a:ext cx="3368676" cy="1246981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4781550" y="1597819"/>
            <a:ext cx="2447925" cy="864393"/>
          </a:xfrm>
          <a:prstGeom prst="parallelogram">
            <a:avLst>
              <a:gd name="adj" fmla="val 56405"/>
            </a:avLst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Uncertainty sources and correlation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59227" y="5013176"/>
                <a:ext cx="8872829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𝑆𝑎𝑙𝑙</m:t>
                        </m:r>
                      </m:sub>
                    </m:sSub>
                  </m:oMath>
                </a14:m>
                <a:r>
                  <a:rPr lang="en-GB" sz="2000" dirty="0" smtClean="0"/>
                  <a:t> 	systematic uncertainty to </a:t>
                </a:r>
                <a:r>
                  <a:rPr lang="en-GB" sz="2000" dirty="0"/>
                  <a:t>all </a:t>
                </a:r>
                <a:r>
                  <a:rPr lang="en-GB" sz="2000" dirty="0" smtClean="0"/>
                  <a:t>measurements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𝑆𝑇𝑒𝑚𝑝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 smtClean="0"/>
                  <a:t> 	systematic uncertainty at same temperature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𝑆𝐼𝑟𝑟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systematic </a:t>
                </a:r>
                <a:r>
                  <a:rPr lang="en-GB" sz="2000" dirty="0"/>
                  <a:t>uncertainty </a:t>
                </a:r>
                <a:r>
                  <a:rPr lang="en-GB" sz="2000" dirty="0" smtClean="0"/>
                  <a:t>at same irradiance</a:t>
                </a:r>
                <a:endParaRPr lang="en-GB" sz="2000" dirty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𝑅𝑖</m:t>
                        </m:r>
                      </m:sub>
                    </m:sSub>
                  </m:oMath>
                </a14:m>
                <a:r>
                  <a:rPr lang="en-GB" sz="2000" dirty="0" smtClean="0"/>
                  <a:t> 	is </a:t>
                </a:r>
                <a:r>
                  <a:rPr lang="en-GB" sz="2000" dirty="0"/>
                  <a:t>the random </a:t>
                </a:r>
                <a:r>
                  <a:rPr lang="en-GB" sz="2000" dirty="0" smtClean="0"/>
                  <a:t>uncertainty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227" y="5013176"/>
                <a:ext cx="8872829" cy="1584176"/>
              </a:xfrm>
              <a:prstGeom prst="rect">
                <a:avLst/>
              </a:prstGeom>
              <a:blipFill rotWithShape="0">
                <a:blip r:embed="rId3"/>
                <a:stretch>
                  <a:fillRect l="-618" t="-1538" b="-4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80357" y="4293096"/>
                <a:ext cx="4983287" cy="523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𝑆𝑎𝑙𝑙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𝑆𝑇𝑒𝑚𝑝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𝑆𝐼𝑟𝑟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𝑅𝑖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57" y="4293096"/>
                <a:ext cx="4983287" cy="523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319222"/>
                  </p:ext>
                </p:extLst>
              </p:nvPr>
            </p:nvGraphicFramePr>
            <p:xfrm>
              <a:off x="2089944" y="1537500"/>
              <a:ext cx="4964112" cy="22578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7792"/>
                    <a:gridCol w="894080"/>
                    <a:gridCol w="894080"/>
                    <a:gridCol w="894080"/>
                    <a:gridCol w="894080"/>
                  </a:tblGrid>
                  <a:tr h="223355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7127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cap="small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600" cap="small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𝑀𝐴𝑋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Uncertainty at k = 1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44016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1100 </a:t>
                          </a:r>
                          <a:r>
                            <a:rPr lang="en-GB" sz="1600" cap="non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W/m</a:t>
                          </a:r>
                          <a:r>
                            <a:rPr lang="en-GB" sz="1600" cap="none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6337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82742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30097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600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49460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400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6882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1617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100 W/m</a:t>
                          </a:r>
                          <a:r>
                            <a:rPr lang="en-GB" sz="1600" cap="none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sz="1600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319222"/>
                  </p:ext>
                </p:extLst>
              </p:nvPr>
            </p:nvGraphicFramePr>
            <p:xfrm>
              <a:off x="2089944" y="1537500"/>
              <a:ext cx="4964112" cy="24305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7792"/>
                    <a:gridCol w="894080"/>
                    <a:gridCol w="894080"/>
                    <a:gridCol w="894080"/>
                    <a:gridCol w="894080"/>
                  </a:tblGrid>
                  <a:tr h="243840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75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DFKai-SB" panose="03000509000000000000" pitchFamily="65" charset="-120"/>
                              <a:ea typeface="DFKai-SB" panose="03000509000000000000" pitchFamily="65" charset="-120"/>
                            </a:rPr>
                            <a:t>°</a:t>
                          </a:r>
                          <a:r>
                            <a:rPr lang="en-GB" sz="1600" cap="small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C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7127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8946" t="-100000" r="-680" b="-65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1100 </a:t>
                          </a:r>
                          <a:r>
                            <a:rPr lang="en-GB" sz="1600" cap="non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W/m</a:t>
                          </a:r>
                          <a:r>
                            <a:rPr lang="en-GB" sz="1600" cap="none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222222" r="-202721" b="-6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55782" t="-222222" r="-102721" b="-6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55782" t="-222222" r="-2721" b="-624444"/>
                          </a:stretch>
                        </a:blipFill>
                      </a:tcPr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329545" r="-302721" b="-5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329545" r="-202721" b="-5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55782" t="-329545" r="-102721" b="-5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55782" t="-329545" r="-2721" b="-538636"/>
                          </a:stretch>
                        </a:blipFill>
                      </a:tcPr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429545" r="-302721" b="-4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429545" r="-202721" b="-4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55782" t="-429545" r="-102721" b="-4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55782" t="-429545" r="-2721" b="-438636"/>
                          </a:stretch>
                        </a:blipFill>
                      </a:tcPr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600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529545" r="-302721" b="-3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529545" r="-202721" b="-3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55782" t="-529545" r="-102721" b="-3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55782" t="-529545" r="-2721" b="-338636"/>
                          </a:stretch>
                        </a:blipFill>
                      </a:tcPr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400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629545" r="-302721" b="-2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629545" r="-202721" b="-2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355782" t="-629545" r="-102721" b="-2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8669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200 W/m</a:t>
                          </a:r>
                          <a:r>
                            <a:rPr lang="en-GB" sz="1600" cap="none" baseline="300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729545" r="-302721" b="-1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729545" r="-202721" b="-1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526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non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100 W/m</a:t>
                          </a:r>
                          <a:r>
                            <a:rPr lang="en-GB" sz="1600" cap="none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en-GB" sz="1600" cap="non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55782" t="-829545" r="-302721" b="-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55782" t="-829545" r="-202721" b="-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Na</a:t>
                          </a:r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87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/>
              <a:t>Uncertainty sources systematic to all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35585" y="4293096"/>
                <a:ext cx="8872829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in </a:t>
                </a:r>
                <a:r>
                  <a:rPr lang="en-GB" sz="2000" dirty="0" smtClean="0"/>
                  <a:t>reference cell calibration</a:t>
                </a:r>
                <a:endParaRPr lang="en-GB" sz="2000" dirty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sub>
                        </m:sSub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due to possible drift since the last </a:t>
                </a:r>
                <a:r>
                  <a:rPr lang="en-GB" sz="2000" dirty="0" smtClean="0"/>
                  <a:t>calibration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h𝐿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due to non-uniformity of the </a:t>
                </a:r>
                <a:r>
                  <a:rPr lang="en-GB" sz="2000" dirty="0" smtClean="0"/>
                  <a:t>simulator (no filter)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in voltage </a:t>
                </a:r>
                <a:r>
                  <a:rPr lang="en-GB" sz="2000" dirty="0" smtClean="0"/>
                  <a:t>due </a:t>
                </a:r>
                <a:r>
                  <a:rPr lang="en-GB" sz="2000" dirty="0"/>
                  <a:t>to uncertainty </a:t>
                </a:r>
                <a:r>
                  <a:rPr lang="en-GB" sz="2000" dirty="0" smtClean="0"/>
                  <a:t>in irradiance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𝑀𝑀𝐹𝑠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is </a:t>
                </a:r>
                <a:r>
                  <a:rPr lang="en-GB" sz="2000" dirty="0"/>
                  <a:t>the uncertainty due to </a:t>
                </a:r>
                <a:r>
                  <a:rPr lang="en-GB" sz="2000" dirty="0" smtClean="0"/>
                  <a:t>spectral mismatch at </a:t>
                </a:r>
                <a:r>
                  <a:rPr lang="en-GB" sz="2000" dirty="0"/>
                  <a:t>STC.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85" y="4293096"/>
                <a:ext cx="8872829" cy="2088232"/>
              </a:xfrm>
              <a:prstGeom prst="rect">
                <a:avLst/>
              </a:prstGeom>
              <a:blipFill rotWithShape="0">
                <a:blip r:embed="rId3"/>
                <a:stretch>
                  <a:fillRect l="-618" t="-1458" b="-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08948"/>
                  </p:ext>
                </p:extLst>
              </p:nvPr>
            </p:nvGraphicFramePr>
            <p:xfrm>
              <a:off x="1434658" y="2419993"/>
              <a:ext cx="6445126" cy="8649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4231"/>
                    <a:gridCol w="997268"/>
                    <a:gridCol w="997268"/>
                    <a:gridCol w="997268"/>
                    <a:gridCol w="997268"/>
                    <a:gridCol w="884555"/>
                    <a:gridCol w="997268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𝑅𝐶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𝑐𝑎𝑙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𝑅𝐶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𝑑𝑟𝑖𝑓𝑡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h𝐿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600" b="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𝑀𝑀𝐹𝑠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b="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𝑆𝑎𝑙𝑙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1.21%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08948"/>
                  </p:ext>
                </p:extLst>
              </p:nvPr>
            </p:nvGraphicFramePr>
            <p:xfrm>
              <a:off x="1434658" y="2419993"/>
              <a:ext cx="6445126" cy="8649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4231"/>
                    <a:gridCol w="997268"/>
                    <a:gridCol w="997268"/>
                    <a:gridCol w="997268"/>
                    <a:gridCol w="997268"/>
                    <a:gridCol w="884555"/>
                    <a:gridCol w="997268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7927" t="-1389" r="-49024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57927" t="-1389" r="-39024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59509" t="-1389" r="-292638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57317" t="-1389" r="-19085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17241" t="-1389" r="-115862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b="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64" t="-102817" r="-1029787" b="-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1.21%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3648" y="1698207"/>
                <a:ext cx="6552728" cy="565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𝑆𝑎𝑙𝑙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𝑐𝑎𝑙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𝑑𝑟𝑖𝑓𝑡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h𝐿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𝑀𝑀𝐹𝑠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698207"/>
                <a:ext cx="6552728" cy="565796"/>
              </a:xfrm>
              <a:prstGeom prst="rect">
                <a:avLst/>
              </a:prstGeom>
              <a:blipFill rotWithShape="0">
                <a:blip r:embed="rId5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9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Uncertainty </a:t>
            </a:r>
            <a:r>
              <a:rPr lang="en-GB" dirty="0"/>
              <a:t>sources systematic </a:t>
            </a:r>
            <a:r>
              <a:rPr lang="en-GB" dirty="0" smtClean="0"/>
              <a:t>at </a:t>
            </a:r>
            <a:r>
              <a:rPr lang="en-GB" dirty="0"/>
              <a:t>the same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35585" y="4869160"/>
                <a:ext cx="8872829" cy="151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is </a:t>
                </a:r>
                <a:r>
                  <a:rPr lang="en-GB" sz="2000" dirty="0"/>
                  <a:t>the systematic </a:t>
                </a:r>
                <a:r>
                  <a:rPr lang="en-GB" sz="2000" dirty="0" smtClean="0"/>
                  <a:t>component of </a:t>
                </a:r>
                <a:r>
                  <a:rPr lang="en-GB" sz="2000" dirty="0"/>
                  <a:t>effective temperature </a:t>
                </a:r>
                <a:r>
                  <a:rPr lang="en-GB" sz="2000" dirty="0" smtClean="0"/>
                  <a:t>uncertainty 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is </a:t>
                </a:r>
                <a:r>
                  <a:rPr lang="en-GB" sz="2000" dirty="0"/>
                  <a:t>a typical coefficient for the given technology 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𝑀𝑀𝐹𝑠𝑡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is </a:t>
                </a:r>
                <a:r>
                  <a:rPr lang="en-GB" sz="2000" dirty="0"/>
                  <a:t>the </a:t>
                </a:r>
                <a:r>
                  <a:rPr lang="en-GB" sz="2000" dirty="0" smtClean="0"/>
                  <a:t>uncertainty in </a:t>
                </a:r>
                <a:r>
                  <a:rPr lang="en-GB" sz="2000" dirty="0"/>
                  <a:t>MMF due to the change in SR of the </a:t>
                </a:r>
                <a:r>
                  <a:rPr lang="en-GB" sz="2000" dirty="0" smtClean="0"/>
                  <a:t>DUT 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𝑆𝑇𝑒𝑚𝑝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75</m:t>
                        </m:r>
                      </m:sub>
                    </m:sSub>
                  </m:oMath>
                </a14:m>
                <a:r>
                  <a:rPr lang="en-GB" sz="2000" dirty="0"/>
                  <a:t> is different at different set temperatures.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85" y="4869160"/>
                <a:ext cx="8872829" cy="1510378"/>
              </a:xfrm>
              <a:prstGeom prst="rect">
                <a:avLst/>
              </a:prstGeom>
              <a:blipFill rotWithShape="0">
                <a:blip r:embed="rId3"/>
                <a:stretch>
                  <a:fillRect l="-618" t="-2016" r="-1305"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039697"/>
                  </p:ext>
                </p:extLst>
              </p:nvPr>
            </p:nvGraphicFramePr>
            <p:xfrm>
              <a:off x="1930781" y="2419993"/>
              <a:ext cx="5282438" cy="21638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3168"/>
                    <a:gridCol w="1043305"/>
                    <a:gridCol w="1281430"/>
                    <a:gridCol w="884555"/>
                    <a:gridCol w="1109980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cap="small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𝑀𝑀𝐹𝑠𝑡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𝑆𝑇𝑒𝑚𝑝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0.14%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𝑆𝑇𝑒𝑚𝑝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𝑆𝑇𝑒𝑚𝑝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,50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0.32%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𝑆𝑇𝑒𝑚𝑝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 75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0.515%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039697"/>
                  </p:ext>
                </p:extLst>
              </p:nvPr>
            </p:nvGraphicFramePr>
            <p:xfrm>
              <a:off x="1930781" y="2419993"/>
              <a:ext cx="5282438" cy="21638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3168"/>
                    <a:gridCol w="1043305"/>
                    <a:gridCol w="1281430"/>
                    <a:gridCol w="884555"/>
                    <a:gridCol w="1109980"/>
                  </a:tblGrid>
                  <a:tr h="432943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92442" t="-1408" r="-315116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57619" t="-1408" r="-158095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70548" t="-1408" r="-127397" b="-4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33" t="-101408" r="-451899" b="-3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0.14%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33" t="-198611" r="-451899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</a:tr>
                  <a:tr h="432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33" t="-302817" r="-451899" b="-1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0.32%</a:t>
                          </a: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33" t="-402817" r="-451899" b="-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0.22°C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0.45%/°C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0.515%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5981" y="1690364"/>
                <a:ext cx="4872039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𝑆𝑇𝑒𝑚𝑝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,15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 75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𝑀𝑀𝐹𝑠𝑡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81" y="1690364"/>
                <a:ext cx="4872039" cy="514500"/>
              </a:xfrm>
              <a:prstGeom prst="rect">
                <a:avLst/>
              </a:prstGeom>
              <a:blipFill rotWithShape="0">
                <a:blip r:embed="rId5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/>
          <a:lstStyle/>
          <a:p>
            <a:r>
              <a:rPr lang="en-GB" dirty="0" smtClean="0"/>
              <a:t>Uncertainty </a:t>
            </a:r>
            <a:r>
              <a:rPr lang="en-GB" dirty="0"/>
              <a:t>sources systematic </a:t>
            </a:r>
            <a:r>
              <a:rPr lang="en-GB" dirty="0" smtClean="0"/>
              <a:t>at </a:t>
            </a:r>
            <a:r>
              <a:rPr lang="en-GB" dirty="0"/>
              <a:t>the same </a:t>
            </a:r>
            <a:r>
              <a:rPr lang="en-GB" dirty="0" smtClean="0"/>
              <a:t>irradiance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79512" y="4437112"/>
                <a:ext cx="8872829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9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𝑁𝐿</m:t>
                            </m:r>
                          </m:sub>
                        </m:sSub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	uncertainty due </a:t>
                </a:r>
                <a:r>
                  <a:rPr lang="en-GB" sz="2000" dirty="0"/>
                  <a:t>to possible non-linearity of the </a:t>
                </a:r>
                <a:r>
                  <a:rPr lang="en-GB" sz="2000" dirty="0" smtClean="0"/>
                  <a:t>RC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due to </a:t>
                </a:r>
                <a:r>
                  <a:rPr lang="en-GB" sz="2000" dirty="0" smtClean="0"/>
                  <a:t>alignment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uncertainty </a:t>
                </a:r>
                <a:r>
                  <a:rPr lang="en-GB" sz="2000" dirty="0"/>
                  <a:t>due to orientation of the </a:t>
                </a:r>
                <a:r>
                  <a:rPr lang="en-GB" sz="2000" dirty="0" smtClean="0"/>
                  <a:t>module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h𝐹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non-uniformity </a:t>
                </a:r>
                <a:r>
                  <a:rPr lang="en-GB" sz="2000" dirty="0"/>
                  <a:t>uncertainty introduced by the attenuation </a:t>
                </a:r>
                <a:r>
                  <a:rPr lang="en-GB" sz="2000" dirty="0" smtClean="0"/>
                  <a:t>masks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𝑀𝑀𝐹𝑠𝑒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	is </a:t>
                </a:r>
                <a:r>
                  <a:rPr lang="en-GB" sz="2000" dirty="0"/>
                  <a:t>the uncertainty in MMF that is systematic with </a:t>
                </a:r>
                <a:r>
                  <a:rPr lang="en-GB" sz="2000" dirty="0" smtClean="0"/>
                  <a:t>irradiance</a:t>
                </a:r>
                <a:endParaRPr lang="en-GB" sz="2000" i="1" dirty="0" smtClean="0"/>
              </a:p>
              <a:p>
                <a:pPr>
                  <a:buClrTx/>
                  <a:buFont typeface="Arial" panose="020B0604020202020204" pitchFamily="34" charset="0"/>
                  <a:buChar char="•"/>
                  <a:tabLst>
                    <a:tab pos="1431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cap="small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cap="smal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cap="small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r>
                  <a:rPr lang="en-GB" sz="2000" dirty="0" smtClean="0"/>
                  <a:t>	is </a:t>
                </a:r>
                <a:r>
                  <a:rPr lang="en-GB" sz="2000" dirty="0"/>
                  <a:t>the uncertainty due to connecting the </a:t>
                </a:r>
                <a:r>
                  <a:rPr lang="en-GB" sz="2000" dirty="0" smtClean="0"/>
                  <a:t>module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437112"/>
                <a:ext cx="8872829" cy="2232248"/>
              </a:xfrm>
              <a:prstGeom prst="rect">
                <a:avLst/>
              </a:prstGeom>
              <a:blipFill rotWithShape="0">
                <a:blip r:embed="rId3"/>
                <a:stretch>
                  <a:fillRect l="-618" t="-1639" b="-60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295721"/>
                  </p:ext>
                </p:extLst>
              </p:nvPr>
            </p:nvGraphicFramePr>
            <p:xfrm>
              <a:off x="774604" y="2151500"/>
              <a:ext cx="7594792" cy="2141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2055"/>
                    <a:gridCol w="884555"/>
                    <a:gridCol w="997268"/>
                    <a:gridCol w="884555"/>
                    <a:gridCol w="997268"/>
                    <a:gridCol w="884555"/>
                    <a:gridCol w="997268"/>
                    <a:gridCol w="997268"/>
                  </a:tblGrid>
                  <a:tr h="360040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  <m:sSub>
                                      <m:sSubPr>
                                        <m:ctrlP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i="1" cap="small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𝑁𝐿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h𝐹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𝑀𝑀𝐹𝑠𝑒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𝐹𝐹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185734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,100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0.69%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0.92%</a:t>
                          </a:r>
                        </a:p>
                      </a:txBody>
                      <a:tcPr marL="68580" marR="68580" marT="0" marB="0" anchor="ctr"/>
                    </a:tc>
                  </a:tr>
                  <a:tr h="21925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,200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0.69%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0.92%</a:t>
                          </a:r>
                        </a:p>
                      </a:txBody>
                      <a:tcPr marL="68580" marR="68580" marT="0" marB="0" anchor="ctr"/>
                    </a:tc>
                  </a:tr>
                  <a:tr h="252782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,400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0.79%</a:t>
                          </a:r>
                        </a:p>
                      </a:txBody>
                      <a:tcPr marL="68580" marR="68580" marT="0" marB="0" anchor="ctr"/>
                    </a:tc>
                  </a:tr>
                  <a:tr h="214298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,600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0.76%</a:t>
                          </a:r>
                        </a:p>
                      </a:txBody>
                      <a:tcPr marL="68580" marR="68580" marT="0" marB="0" anchor="ctr"/>
                    </a:tc>
                  </a:tr>
                  <a:tr h="175814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,800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0.74%</a:t>
                          </a:r>
                        </a:p>
                      </a:txBody>
                      <a:tcPr marL="68580" marR="68580" marT="0" marB="0" anchor="ctr"/>
                    </a:tc>
                  </a:tr>
                  <a:tr h="137330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,1000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0.41%</a:t>
                          </a:r>
                        </a:p>
                      </a:txBody>
                      <a:tcPr marL="68580" marR="68580" marT="0" marB="0" anchor="ctr"/>
                    </a:tc>
                  </a:tr>
                  <a:tr h="170854"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cap="small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𝑆𝐼𝑟𝑟</m:t>
                                    </m:r>
                                    <m:r>
                                      <a:rPr lang="en-GB" sz="1600" i="1" cap="small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,1100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cap="small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295721"/>
                  </p:ext>
                </p:extLst>
              </p:nvPr>
            </p:nvGraphicFramePr>
            <p:xfrm>
              <a:off x="774604" y="2151500"/>
              <a:ext cx="7594792" cy="21415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2055"/>
                    <a:gridCol w="884555"/>
                    <a:gridCol w="997268"/>
                    <a:gridCol w="884555"/>
                    <a:gridCol w="997268"/>
                    <a:gridCol w="884555"/>
                    <a:gridCol w="997268"/>
                    <a:gridCol w="997268"/>
                  </a:tblGrid>
                  <a:tr h="360040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8276" t="-1695" r="-655172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84146" t="-1695" r="-479268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21379" t="-1695" r="-442069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72561" t="-1695" r="-290854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34483" t="-1695" r="-228966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64417" t="-1695" r="-103681" b="-5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142857" r="-701923" b="-6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0.69%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0.92%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242857" r="-701923" b="-5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0.69%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0.92%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342857" r="-701923" b="-4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0.79%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442857" r="-701923" b="-3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0.76%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542857" r="-701923" b="-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0.74%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642857" r="-701923" b="-1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0.41%</a:t>
                          </a:r>
                        </a:p>
                      </a:txBody>
                      <a:tcPr marL="68580" marR="68580" marT="0" marB="0" anchor="ctr"/>
                    </a:tc>
                  </a:tr>
                  <a:tr h="254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41" t="-742857" r="-701923" b="-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0.05%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0.2%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0.35%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spcAft>
                              <a:spcPts val="0"/>
                            </a:spcAft>
                          </a:pPr>
                          <a:r>
                            <a:rPr lang="en-GB" sz="1600" cap="small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0.58%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9532" y="1543334"/>
                <a:ext cx="8424935" cy="517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𝑆𝐼𝑟𝑟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,100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 1100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e>
                            <m:sub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𝑁𝐿</m:t>
                              </m:r>
                            </m:sub>
                          </m:sSub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 +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h𝐹</m:t>
                              </m:r>
                            </m:sub>
                            <m: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𝑀𝑀𝐹𝑠𝑒</m:t>
                          </m:r>
                        </m:sub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𝐹𝐹</m:t>
                          </m:r>
                        </m:sub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543334"/>
                <a:ext cx="8424935" cy="5175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2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oro-08-template">
  <a:themeElements>
    <a:clrScheme name="lboro-08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boro-08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boro-08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07999BB05C24DB4E5C934BD34282F" ma:contentTypeVersion="0" ma:contentTypeDescription="Create a new document." ma:contentTypeScope="" ma:versionID="a5de8bbb39ec6f9c96abdd7821568b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4af98f2a817070d3900b274761516d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55E69-1A3C-4557-B000-19742533F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3F0A81-C2CD-4BFC-A554-95CA21D22D95}">
  <ds:schemaRefs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EB38AE-1068-4ED9-ADAA-431FF945C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2014_05_LifeTimeEnergy_GRE</Template>
  <TotalTime>8092</TotalTime>
  <Words>1406</Words>
  <Application>Microsoft Office PowerPoint</Application>
  <PresentationFormat>On-screen Show (4:3)</PresentationFormat>
  <Paragraphs>317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lboro-08-template</vt:lpstr>
      <vt:lpstr>Uncertainties in Energy Rating (ER) and Module Performance Ratio (MPR)</vt:lpstr>
      <vt:lpstr>Outline</vt:lpstr>
      <vt:lpstr>Introduction</vt:lpstr>
      <vt:lpstr>ER and MPR uncertainty methodology </vt:lpstr>
      <vt:lpstr>ER and MPR uncertainty methodology </vt:lpstr>
      <vt:lpstr>Uncertainty sources and correlation estimates</vt:lpstr>
      <vt:lpstr>Uncertainty sources systematic to all measurements</vt:lpstr>
      <vt:lpstr>Uncertainty sources systematic at the same temperature</vt:lpstr>
      <vt:lpstr>Uncertainty sources systematic at the same irradiance</vt:lpstr>
      <vt:lpstr>Uncertainty sources random to all measurements</vt:lpstr>
      <vt:lpstr>ER and MPR uncertainty methodology </vt:lpstr>
      <vt:lpstr>Covariance / Correlation  between measurements</vt:lpstr>
      <vt:lpstr>Correlation matrix of  22 P_MAX measurements</vt:lpstr>
      <vt:lpstr>ER and MPR uncertainty methodology </vt:lpstr>
      <vt:lpstr>Sample Performance matrices </vt:lpstr>
      <vt:lpstr>ER and MPR uncertainty methodology </vt:lpstr>
      <vt:lpstr>ER uncertainty with calculated correlations</vt:lpstr>
      <vt:lpstr>ER uncertainty if all measurements are fully correlated</vt:lpstr>
      <vt:lpstr>ER uncertainty if all measurements are independent</vt:lpstr>
      <vt:lpstr>… up next …</vt:lpstr>
      <vt:lpstr>Conclusions</vt:lpstr>
      <vt:lpstr>…Thank You…</vt:lpstr>
      <vt:lpstr>Difference in variance between extrapolated and interpolated conditions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CREST project offering</dc:title>
  <dc:creator>Ralph Gottschalg</dc:creator>
  <cp:lastModifiedBy>Mays, Leann</cp:lastModifiedBy>
  <cp:revision>368</cp:revision>
  <dcterms:created xsi:type="dcterms:W3CDTF">2014-01-13T21:39:37Z</dcterms:created>
  <dcterms:modified xsi:type="dcterms:W3CDTF">2017-04-19T17:39:21Z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0x01010005907999BB05C24DB4E5C934BD34282F</vt:lpwstr>
  </property>
  <property fmtid="{D5CDD505-2E9C-101B-9397-08002B2CF9AE}" pid="3" name="IsMyDocuments">
    <vt:bool>true</vt:bool>
  </property>
</Properties>
</file>