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61" r:id="rId2"/>
    <p:sldId id="363" r:id="rId3"/>
    <p:sldId id="364" r:id="rId4"/>
    <p:sldId id="378" r:id="rId5"/>
    <p:sldId id="372" r:id="rId6"/>
    <p:sldId id="370" r:id="rId7"/>
    <p:sldId id="373" r:id="rId8"/>
    <p:sldId id="371" r:id="rId9"/>
    <p:sldId id="374" r:id="rId10"/>
    <p:sldId id="375" r:id="rId11"/>
    <p:sldId id="376" r:id="rId12"/>
    <p:sldId id="377" r:id="rId13"/>
    <p:sldId id="369" r:id="rId14"/>
    <p:sldId id="368" r:id="rId15"/>
    <p:sldId id="36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51">
          <p15:clr>
            <a:srgbClr val="A4A3A4"/>
          </p15:clr>
        </p15:guide>
        <p15:guide id="2" pos="25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14"/>
    <a:srgbClr val="EA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6" autoAdjust="0"/>
    <p:restoredTop sz="97371" autoAdjust="0"/>
  </p:normalViewPr>
  <p:slideViewPr>
    <p:cSldViewPr snapToGrid="0" snapToObjects="1">
      <p:cViewPr varScale="1">
        <p:scale>
          <a:sx n="114" d="100"/>
          <a:sy n="114" d="100"/>
        </p:scale>
        <p:origin x="-1554" y="-102"/>
      </p:cViewPr>
      <p:guideLst>
        <p:guide orient="horz" pos="2051"/>
        <p:guide pos="25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3091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B376CFEB-F550-4D62-BF2B-5D5CD8BA2F55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741BEC74-3D1D-45FD-80C7-5381F9E2D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8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EC74-3D1D-45FD-80C7-5381F9E2D3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6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61708" y="3564061"/>
            <a:ext cx="5139372" cy="880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sz="3200" b="1">
                <a:latin typeface="+mj-lt"/>
                <a:cs typeface="Calibri"/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61708" y="4522268"/>
            <a:ext cx="5139372" cy="682929"/>
          </a:xfrm>
        </p:spPr>
        <p:txBody>
          <a:bodyPr>
            <a:noAutofit/>
          </a:bodyPr>
          <a:lstStyle>
            <a:lvl1pPr>
              <a:buNone/>
              <a:defRPr sz="2000" b="0"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768155" y="6097518"/>
            <a:ext cx="5144986" cy="243016"/>
          </a:xfrm>
        </p:spPr>
        <p:txBody>
          <a:bodyPr>
            <a:noAutofit/>
          </a:bodyPr>
          <a:lstStyle>
            <a:lvl1pPr>
              <a:buNone/>
              <a:defRPr sz="1100" b="0"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Publication No.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67322" y="5261812"/>
            <a:ext cx="5139372" cy="682929"/>
          </a:xfrm>
        </p:spPr>
        <p:txBody>
          <a:bodyPr>
            <a:noAutofit/>
          </a:bodyPr>
          <a:lstStyle>
            <a:lvl1pPr>
              <a:buNone/>
              <a:defRPr sz="1400" b="0"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5740492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93900" y="993658"/>
            <a:ext cx="5102225" cy="870181"/>
          </a:xfrm>
        </p:spPr>
        <p:txBody>
          <a:bodyPr/>
          <a:lstStyle>
            <a:lvl1pPr algn="ctr">
              <a:defRPr>
                <a:solidFill>
                  <a:srgbClr val="353A3E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7" name="Picture 6" descr="ppt-blue-bk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8" b="32687"/>
          <a:stretch/>
        </p:blipFill>
        <p:spPr>
          <a:xfrm>
            <a:off x="0" y="6564297"/>
            <a:ext cx="9144000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5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24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>
                <a:solidFill>
                  <a:srgbClr val="353A3E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600">
                <a:solidFill>
                  <a:srgbClr val="353A3E"/>
                </a:solidFill>
              </a:defRPr>
            </a:lvl2pPr>
            <a:lvl3pPr>
              <a:buFont typeface="Calibri" pitchFamily="34" charset="0"/>
              <a:buChar char="–"/>
              <a:defRPr>
                <a:solidFill>
                  <a:srgbClr val="353A3E"/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rgbClr val="353A3E"/>
                </a:solidFill>
              </a:defRPr>
            </a:lvl4pPr>
            <a:lvl5pPr>
              <a:defRPr>
                <a:solidFill>
                  <a:srgbClr val="353A3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5569"/>
            <a:ext cx="8229600" cy="566928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0444"/>
            <a:ext cx="9144000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52346" y="6655741"/>
            <a:ext cx="32573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EACFCF3-982C-4B40-877B-11AE90AD0EA1}" type="slidenum">
              <a:rPr lang="en-US" sz="850" smtClean="0">
                <a:solidFill>
                  <a:schemeClr val="bg1"/>
                </a:solidFill>
                <a:latin typeface="Arial"/>
              </a:rPr>
              <a:t>‹#›</a:t>
            </a:fld>
            <a:endParaRPr lang="en-US" sz="85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0" name="Picture 9" descr="white-lgo-NREL-logotyp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20002"/>
            <a:ext cx="2927604" cy="90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000" b="0" baseline="0">
                <a:solidFill>
                  <a:srgbClr val="353A3E"/>
                </a:solidFill>
                <a:latin typeface="Calibri"/>
                <a:cs typeface="Calibri"/>
              </a:defRPr>
            </a:lvl1pPr>
            <a:lvl2pPr>
              <a:buSzPct val="80000"/>
              <a:buFont typeface="Courier New" pitchFamily="49" charset="0"/>
              <a:buChar char="o"/>
              <a:defRPr lang="en-US" sz="2000" kern="1200" dirty="0" smtClean="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2pPr>
            <a:lvl3pPr>
              <a:buFont typeface="Calibri" pitchFamily="34" charset="0"/>
              <a:buChar char="–"/>
              <a:defRPr sz="1800">
                <a:solidFill>
                  <a:srgbClr val="353A3E"/>
                </a:solidFill>
                <a:latin typeface="Calibri"/>
                <a:cs typeface="Calibri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353A3E"/>
                </a:solidFill>
                <a:latin typeface="Calibri"/>
                <a:cs typeface="Calibri"/>
              </a:defRPr>
            </a:lvl4pPr>
            <a:lvl5pPr>
              <a:defRPr sz="1400">
                <a:solidFill>
                  <a:srgbClr val="353A3E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000" b="0">
                <a:solidFill>
                  <a:srgbClr val="353A3E"/>
                </a:solidFill>
                <a:latin typeface="Calibri"/>
                <a:cs typeface="Calibri"/>
              </a:defRPr>
            </a:lvl1pPr>
            <a:lvl2pPr>
              <a:buSzPct val="80000"/>
              <a:buFont typeface="Courier New" pitchFamily="49" charset="0"/>
              <a:buChar char="o"/>
              <a:defRPr sz="2000">
                <a:solidFill>
                  <a:srgbClr val="353A3E"/>
                </a:solidFill>
                <a:latin typeface="Calibri"/>
                <a:cs typeface="Calibri"/>
              </a:defRPr>
            </a:lvl2pPr>
            <a:lvl3pPr>
              <a:buFont typeface="Calibri" pitchFamily="34" charset="0"/>
              <a:buChar char="–"/>
              <a:defRPr sz="1800">
                <a:solidFill>
                  <a:srgbClr val="353A3E"/>
                </a:solidFill>
                <a:latin typeface="Calibri"/>
                <a:cs typeface="Calibri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353A3E"/>
                </a:solidFill>
                <a:latin typeface="Calibri"/>
                <a:cs typeface="Calibri"/>
              </a:defRPr>
            </a:lvl4pPr>
            <a:lvl5pPr>
              <a:defRPr sz="1400">
                <a:solidFill>
                  <a:srgbClr val="353A3E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000" b="0">
                <a:solidFill>
                  <a:srgbClr val="353A3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000" b="0">
                <a:solidFill>
                  <a:srgbClr val="353A3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60444"/>
            <a:ext cx="9144000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65170" y="6655741"/>
            <a:ext cx="31290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EACFCF3-982C-4B40-877B-11AE90AD0EA1}" type="slidenum">
              <a:rPr lang="en-US" sz="850" smtClean="0">
                <a:solidFill>
                  <a:schemeClr val="bg1"/>
                </a:solidFill>
                <a:latin typeface="Calibri"/>
                <a:cs typeface="Calibri"/>
              </a:rPr>
              <a:t>‹#›</a:t>
            </a:fld>
            <a:endParaRPr lang="en-US" sz="85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3" name="Picture 12" descr="white-lgo-NREL-logotyp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20002"/>
            <a:ext cx="2927604" cy="90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4-26 at 5.18.34 P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8300" cy="69437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0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Transition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7607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660444"/>
            <a:ext cx="9144000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452346" y="6655741"/>
            <a:ext cx="32573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EACFCF3-982C-4B40-877B-11AE90AD0EA1}" type="slidenum">
              <a:rPr lang="en-US" sz="850" smtClean="0">
                <a:solidFill>
                  <a:schemeClr val="bg1"/>
                </a:solidFill>
                <a:latin typeface="Arial"/>
              </a:rPr>
              <a:t>‹#›</a:t>
            </a:fld>
            <a:endParaRPr lang="en-US" sz="85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5" name="Picture 4" descr="white-lgo-NREL-logotyp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20002"/>
            <a:ext cx="2927604" cy="9067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5569"/>
            <a:ext cx="8229600" cy="566928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6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11"/>
            <a:ext cx="4203323" cy="68721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452346" y="6655741"/>
            <a:ext cx="32573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EACFCF3-982C-4B40-877B-11AE90AD0EA1}" type="slidenum">
              <a:rPr lang="en-US" sz="850" smtClean="0">
                <a:solidFill>
                  <a:schemeClr val="bg1"/>
                </a:solidFill>
                <a:latin typeface="Arial"/>
              </a:rPr>
              <a:t>‹#›</a:t>
            </a:fld>
            <a:endParaRPr lang="en-US" sz="85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4979" y="309457"/>
            <a:ext cx="3855195" cy="1618198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4475" y="2030806"/>
            <a:ext cx="3855699" cy="45386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5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6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buFont typeface="Calibri" pitchFamily="34" charset="0"/>
              <a:buChar char="–"/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660444"/>
            <a:ext cx="9144000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452346" y="6655741"/>
            <a:ext cx="32573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EACFCF3-982C-4B40-877B-11AE90AD0EA1}" type="slidenum">
              <a:rPr lang="en-US" sz="850" smtClean="0">
                <a:solidFill>
                  <a:schemeClr val="bg1"/>
                </a:solidFill>
                <a:latin typeface="Arial"/>
              </a:rPr>
              <a:t>‹#›</a:t>
            </a:fld>
            <a:endParaRPr lang="en-US" sz="85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9" name="Picture 8" descr="white-lgo-NREL-logotyp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20002"/>
            <a:ext cx="2927604" cy="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489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0"/>
            <a:ext cx="8229600" cy="563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8229600" cy="609600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0444"/>
            <a:ext cx="9144000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52346" y="6655741"/>
            <a:ext cx="32573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EACFCF3-982C-4B40-877B-11AE90AD0EA1}" type="slidenum">
              <a:rPr lang="en-US" sz="850" smtClean="0">
                <a:solidFill>
                  <a:schemeClr val="bg1"/>
                </a:solidFill>
                <a:latin typeface="Arial"/>
              </a:rPr>
              <a:t>‹#›</a:t>
            </a:fld>
            <a:endParaRPr lang="en-US" sz="85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0" name="Picture 9" descr="white-lgo-NREL-logotyp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20002"/>
            <a:ext cx="2927604" cy="90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52346" y="6655741"/>
            <a:ext cx="32573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EACFCF3-982C-4B40-877B-11AE90AD0EA1}" type="slidenum">
              <a:rPr lang="en-US" sz="850" smtClean="0">
                <a:solidFill>
                  <a:schemeClr val="bg1"/>
                </a:solidFill>
                <a:latin typeface="Arial"/>
              </a:rPr>
              <a:t>‹#›</a:t>
            </a:fld>
            <a:endParaRPr lang="en-US" sz="85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08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6944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2" r:id="rId3"/>
    <p:sldLayoutId id="2147483675" r:id="rId4"/>
    <p:sldLayoutId id="2147483676" r:id="rId5"/>
    <p:sldLayoutId id="2147483677" r:id="rId6"/>
    <p:sldLayoutId id="2147483670" r:id="rId7"/>
    <p:sldLayoutId id="2147483667" r:id="rId8"/>
    <p:sldLayoutId id="2147483678" r:id="rId9"/>
    <p:sldLayoutId id="214748367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kern="1200">
          <a:solidFill>
            <a:schemeClr val="accent6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6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707" y="3564061"/>
            <a:ext cx="5906431" cy="880866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More Accurate Module Performance Predictions Using A New Model Based on IEC-61853 Data</a:t>
            </a:r>
            <a:endParaRPr lang="en-US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Janine Freeman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r>
              <a:rPr lang="en-US" baseline="30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PV Performance Modeling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Workshop</a:t>
            </a:r>
          </a:p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Canobbio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Switzerland</a:t>
            </a:r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March 30, 2017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2" descr="http://energy.gov/sites/prod/files/styles/borealis_imagelink_respondsmall/public/hp_sunshot_logo.png?itok=TNv5rE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56207"/>
            <a:ext cx="23622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2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Comparison with 6 Parameter Model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19334" y="533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907764" y="70694"/>
            <a:ext cx="1236236" cy="691306"/>
            <a:chOff x="7907764" y="70694"/>
            <a:chExt cx="1236236" cy="691306"/>
          </a:xfrm>
        </p:grpSpPr>
        <p:pic>
          <p:nvPicPr>
            <p:cNvPr id="23" name="Picture 2" descr="C:\Users\jfreeman\AppData\Local\Microsoft\Windows\Temporary Internet Files\Content.Outlook\7NSWCMBD\sam_icon_128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541" y="70694"/>
              <a:ext cx="464903" cy="46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907764" y="531168"/>
              <a:ext cx="1236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System Advisor Model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21" y="809967"/>
            <a:ext cx="3946100" cy="566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1" y="902449"/>
            <a:ext cx="3789214" cy="563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9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Comparison with 6 Parameter Model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19334" y="533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907764" y="70694"/>
            <a:ext cx="1236236" cy="691306"/>
            <a:chOff x="7907764" y="70694"/>
            <a:chExt cx="1236236" cy="691306"/>
          </a:xfrm>
        </p:grpSpPr>
        <p:pic>
          <p:nvPicPr>
            <p:cNvPr id="23" name="Picture 2" descr="C:\Users\jfreeman\AppData\Local\Microsoft\Windows\Temporary Internet Files\Content.Outlook\7NSWCMBD\sam_icon_128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541" y="70694"/>
              <a:ext cx="464903" cy="46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907764" y="531168"/>
              <a:ext cx="1236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System Advisor Model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48" y="1472900"/>
            <a:ext cx="5689420" cy="499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092393" y="961624"/>
            <a:ext cx="7063530" cy="511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6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88% reduction in error on average across 20 modules</a:t>
            </a:r>
            <a:endParaRPr lang="en-US" sz="20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</a:rPr>
              <a:t>Where can I get the new model?</a:t>
            </a:r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9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1853" y="1577583"/>
            <a:ext cx="3368648" cy="4003339"/>
          </a:xfrm>
        </p:spPr>
        <p:txBody>
          <a:bodyPr>
            <a:noAutofit/>
          </a:bodyPr>
          <a:lstStyle/>
          <a:p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Desktop </a:t>
            </a: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Application</a:t>
            </a:r>
          </a:p>
          <a:p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Advanced Analysis Features</a:t>
            </a:r>
          </a:p>
          <a:p>
            <a:pPr lvl="1"/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Parametric</a:t>
            </a:r>
          </a:p>
          <a:p>
            <a:pPr lvl="1"/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Stochastic</a:t>
            </a:r>
          </a:p>
          <a:p>
            <a:pPr lvl="1"/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P50/P90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Built-in Scripting </a:t>
            </a: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Language</a:t>
            </a:r>
          </a:p>
          <a:p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Macros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Software Development Kit (SDK)</a:t>
            </a:r>
          </a:p>
          <a:p>
            <a:pPr lvl="1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C/C++</a:t>
            </a:r>
          </a:p>
          <a:p>
            <a:pPr lvl="1"/>
            <a:r>
              <a:rPr lang="en-US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Matlab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Python</a:t>
            </a:r>
          </a:p>
          <a:p>
            <a:pPr lvl="1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C#</a:t>
            </a:r>
          </a:p>
          <a:p>
            <a:pPr lvl="1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Java</a:t>
            </a:r>
          </a:p>
          <a:p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Web Services API (PVWatts Only)</a:t>
            </a:r>
          </a:p>
          <a:p>
            <a:pPr marL="0" indent="0">
              <a:buNone/>
            </a:pPr>
            <a:endParaRPr lang="en-US" sz="15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How can you access SAM models?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19334" y="533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907764" y="70694"/>
            <a:ext cx="1236236" cy="691306"/>
            <a:chOff x="7907764" y="70694"/>
            <a:chExt cx="1236236" cy="691306"/>
          </a:xfrm>
        </p:grpSpPr>
        <p:pic>
          <p:nvPicPr>
            <p:cNvPr id="34" name="Picture 2" descr="C:\Users\jfreeman\AppData\Local\Microsoft\Windows\Temporary Internet Files\Content.Outlook\7NSWCMBD\sam_icon_128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541" y="70694"/>
              <a:ext cx="464903" cy="46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907764" y="531168"/>
              <a:ext cx="1236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System Advisor Model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2" y="1246719"/>
            <a:ext cx="4907406" cy="392879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41960" y="5178396"/>
            <a:ext cx="4556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Calibri" panose="020F0502020204030204" pitchFamily="34" charset="0"/>
              </a:rPr>
              <a:t>Dobos, A.;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Calibri" panose="020F0502020204030204" pitchFamily="34" charset="0"/>
              </a:rPr>
              <a:t>Freeman, J.: Significant Improvement in PV Module Performance Prediction Accuracy Using a New Model Based on IEC-61853 Data, forthcoming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806" y="1141276"/>
            <a:ext cx="7603686" cy="2677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This summer, we will be open-sourcing the SAM project under a permissive license.</a:t>
            </a:r>
          </a:p>
          <a:p>
            <a:r>
              <a:rPr lang="en-US" sz="1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Ultimate code transparency</a:t>
            </a:r>
          </a:p>
          <a:p>
            <a:r>
              <a:rPr lang="en-US" sz="1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Ability for users to modify/add capabilities to better suit their particular modeling needs</a:t>
            </a:r>
          </a:p>
          <a:p>
            <a:r>
              <a:rPr lang="en-US" sz="1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Greater collaboration with industry through user contributions</a:t>
            </a:r>
            <a:endParaRPr lang="en-US" sz="1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Open-Sourcing SAM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19334" y="533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907764" y="70694"/>
            <a:ext cx="1236236" cy="691306"/>
            <a:chOff x="7907764" y="70694"/>
            <a:chExt cx="1236236" cy="691306"/>
          </a:xfrm>
        </p:grpSpPr>
        <p:pic>
          <p:nvPicPr>
            <p:cNvPr id="23" name="Picture 2" descr="C:\Users\jfreeman\AppData\Local\Microsoft\Windows\Temporary Internet Files\Content.Outlook\7NSWCMBD\sam_icon_128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541" y="70694"/>
              <a:ext cx="464903" cy="46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907764" y="531168"/>
              <a:ext cx="1236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System Advisor Model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08" y="3246109"/>
            <a:ext cx="5501102" cy="314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91884" y="290563"/>
            <a:ext cx="7959014" cy="2929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Our team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Janine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Freeman	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Project lead, PV and wind models</a:t>
            </a:r>
          </a:p>
          <a:p>
            <a:pPr marL="0" indent="0"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Nick DiOrio		Software architecture, Battery storage models</a:t>
            </a:r>
            <a:endParaRPr lang="en-US" sz="1400" dirty="0" smtClean="0">
              <a:solidFill>
                <a:schemeClr val="accent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Steve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Janzou	Programming,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financial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structures 		</a:t>
            </a:r>
            <a:r>
              <a:rPr lang="en-US" sz="1400" dirty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(subcontractor)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Paul Gilman	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User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support and documentation 		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sz="1400" dirty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subcontractor)</a:t>
            </a:r>
          </a:p>
          <a:p>
            <a:pPr marL="0" indent="0"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Ty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Neises		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Concentrating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solar power models		</a:t>
            </a:r>
            <a:endParaRPr lang="en-US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Mike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Wagner	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Concentrating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solar power models	</a:t>
            </a:r>
            <a:endParaRPr lang="en-US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Nate Blair		Emeritus lead, financials, costs,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systems</a:t>
            </a:r>
            <a:endParaRPr lang="en-US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521" y="3891853"/>
            <a:ext cx="3228393" cy="461665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http://sam.nrel.gov</a:t>
            </a:r>
          </a:p>
        </p:txBody>
      </p:sp>
      <p:pic>
        <p:nvPicPr>
          <p:cNvPr id="6" name="Picture 2" descr="http://energy.gov/sites/prod/files/styles/borealis_imagelink_respondsmall/public/hp_sunshot_logo.png?itok=TNv5rE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55" y="364333"/>
            <a:ext cx="23622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70737" y="4353518"/>
            <a:ext cx="1236236" cy="691306"/>
            <a:chOff x="7907764" y="70694"/>
            <a:chExt cx="1236236" cy="691306"/>
          </a:xfrm>
        </p:grpSpPr>
        <p:pic>
          <p:nvPicPr>
            <p:cNvPr id="8" name="Picture 2" descr="C:\Users\jfreeman\AppData\Local\Microsoft\Windows\Temporary Internet Files\Content.Outlook\7NSWCMBD\sam_icon_128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541" y="70694"/>
              <a:ext cx="464903" cy="46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907764" y="531168"/>
              <a:ext cx="1236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System Advisor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844" y="1017037"/>
            <a:ext cx="4885138" cy="1231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Free software that </a:t>
            </a:r>
            <a:r>
              <a:rPr lang="en-US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enables detailed performance and economic analysis for renewable energy systems</a:t>
            </a:r>
            <a:endParaRPr lang="en-US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System Advisor Model (SAM)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19334" y="533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3287" y="6184250"/>
            <a:ext cx="3062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http://sam.nrel.gov/download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44" y="2248653"/>
            <a:ext cx="4885137" cy="3820909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6008771" y="1112937"/>
            <a:ext cx="2752673" cy="5173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6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Technologies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Photovoltaics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endParaRPr lang="en-US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Detailed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&amp;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PVWatts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Battery Storage</a:t>
            </a:r>
            <a:endParaRPr lang="en-US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Concentrating solar power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Wind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Geothermal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Biomass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Solar water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heating</a:t>
            </a:r>
          </a:p>
          <a:p>
            <a:pPr marL="0" indent="0">
              <a:buFont typeface="Arial" pitchFamily="34" charset="0"/>
              <a:buNone/>
            </a:pPr>
            <a:endParaRPr lang="en-US" sz="14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Financials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Behind-the-meter </a:t>
            </a:r>
            <a:endParaRPr lang="en-US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residential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commercial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Power purchase agreements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single owner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equity flips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sale-leaseback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Simple LCOE calculator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907764" y="70694"/>
            <a:ext cx="1236236" cy="691306"/>
            <a:chOff x="7907764" y="70694"/>
            <a:chExt cx="1236236" cy="691306"/>
          </a:xfrm>
        </p:grpSpPr>
        <p:pic>
          <p:nvPicPr>
            <p:cNvPr id="1026" name="Picture 2" descr="C:\Users\jfreeman\AppData\Local\Microsoft\Windows\Temporary Internet Files\Content.Outlook\7NSWCMBD\sam_icon_128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541" y="70694"/>
              <a:ext cx="464903" cy="46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907764" y="531168"/>
              <a:ext cx="1236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System Advisor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525" y="830424"/>
            <a:ext cx="4497356" cy="560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Irradiance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Transposition using Isotropic</a:t>
            </a: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HDKR, </a:t>
            </a: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or Perez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Measured plane of array (POA) input</a:t>
            </a:r>
          </a:p>
          <a:p>
            <a:pPr marL="0" indent="0">
              <a:buNone/>
            </a:pPr>
            <a:r>
              <a:rPr lang="en-US" sz="1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Shading</a:t>
            </a:r>
            <a:endParaRPr lang="en-US" sz="1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Irregular </a:t>
            </a: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obstruction shading from 3D scene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Self-shading for regularly spaced rows</a:t>
            </a: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endParaRPr lang="en-US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</a:t>
            </a: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E</a:t>
            </a: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xternal input from </a:t>
            </a:r>
            <a:r>
              <a:rPr lang="en-US" sz="1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SunEye</a:t>
            </a: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</a:t>
            </a: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olar Pathfinder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Snow cover loss model</a:t>
            </a:r>
          </a:p>
          <a:p>
            <a:pPr marL="0" indent="0">
              <a:buNone/>
            </a:pPr>
            <a:r>
              <a:rPr lang="en-US" sz="1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Module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Simple efficiency model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Single diode model (CEC database or datasheet)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Extended </a:t>
            </a: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single diode </a:t>
            </a: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model (for IEC-61853 tests)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Sandia PV Array Performance Model</a:t>
            </a:r>
          </a:p>
          <a:p>
            <a:pPr marL="0" indent="0">
              <a:buNone/>
            </a:pPr>
            <a:r>
              <a:rPr lang="en-US" sz="1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Inverter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Sandia/CEC grid-tied inverter model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Datasheet part-load efficiency curve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System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Sizing wizard or electrical layout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Multiple subarrays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Fixed, 1 axis, backtracking, azimuth axis, 2 axis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Battery storage</a:t>
            </a:r>
          </a:p>
          <a:p>
            <a:pPr marL="0" indent="0">
              <a:buNone/>
            </a:pPr>
            <a:r>
              <a:rPr lang="en-US" sz="1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Degradation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Extrapolated single year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Lifetime simulation of all years</a:t>
            </a:r>
          </a:p>
          <a:p>
            <a:pPr marL="0" indent="0">
              <a:buNone/>
            </a:pPr>
            <a:r>
              <a:rPr lang="en-US" sz="1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Simulation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1 minute to 1 hour time steps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Detailed photovoltaic model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19334" y="533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7164" y="319194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֍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07764" y="70694"/>
            <a:ext cx="1236236" cy="691306"/>
            <a:chOff x="7907764" y="70694"/>
            <a:chExt cx="1236236" cy="691306"/>
          </a:xfrm>
        </p:grpSpPr>
        <p:pic>
          <p:nvPicPr>
            <p:cNvPr id="13" name="Picture 2" descr="C:\Users\jfreeman\AppData\Local\Microsoft\Windows\Temporary Internet Files\Content.Outlook\7NSWCMBD\sam_icon_128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541" y="70694"/>
              <a:ext cx="464903" cy="46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907764" y="531168"/>
              <a:ext cx="1236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System Advisor Model</a:t>
              </a: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29" y="1459368"/>
            <a:ext cx="4751444" cy="420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5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14" y="902449"/>
            <a:ext cx="5107311" cy="342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Stochastic Model for PV System Reliability &amp; Performance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19334" y="533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907764" y="70694"/>
            <a:ext cx="1236236" cy="691306"/>
            <a:chOff x="7907764" y="70694"/>
            <a:chExt cx="1236236" cy="691306"/>
          </a:xfrm>
        </p:grpSpPr>
        <p:pic>
          <p:nvPicPr>
            <p:cNvPr id="13" name="Picture 2" descr="C:\Users\jfreeman\AppData\Local\Microsoft\Windows\Temporary Internet Files\Content.Outlook\7NSWCMBD\sam_icon_128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541" y="70694"/>
              <a:ext cx="464903" cy="46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907764" y="531168"/>
              <a:ext cx="1236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System Advisor Model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2" y="2843866"/>
            <a:ext cx="5588762" cy="374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728" y="1016927"/>
            <a:ext cx="3316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C14"/>
                </a:solidFill>
                <a:latin typeface="Segoe UI Light" panose="020B0502040204020203" pitchFamily="34" charset="0"/>
              </a:rPr>
              <a:t>Coming soon: a </a:t>
            </a:r>
            <a:r>
              <a:rPr lang="en-US" dirty="0">
                <a:solidFill>
                  <a:srgbClr val="000C14"/>
                </a:solidFill>
                <a:latin typeface="Segoe UI Light" panose="020B0502040204020203" pitchFamily="34" charset="0"/>
              </a:rPr>
              <a:t>newly developed Beta version of the Photovoltaic Reliability Performance Model (PVRPM) that has been implemented in </a:t>
            </a:r>
            <a:r>
              <a:rPr lang="en-US" dirty="0" smtClean="0">
                <a:solidFill>
                  <a:srgbClr val="000C14"/>
                </a:solidFill>
                <a:latin typeface="Segoe UI Light" panose="020B0502040204020203" pitchFamily="34" charset="0"/>
              </a:rPr>
              <a:t>SAM. </a:t>
            </a:r>
            <a:endParaRPr lang="en-US" dirty="0">
              <a:solidFill>
                <a:srgbClr val="000C14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0404" y="4342397"/>
            <a:ext cx="3194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C14"/>
                </a:solidFill>
                <a:latin typeface="Segoe UI Light" panose="020B0502040204020203" pitchFamily="34" charset="0"/>
              </a:rPr>
              <a:t>This model samples failure distributions for components in a PV system and predicts failure times, replacement costs, and performance/cost impacts for a more realistic representation of LCOE of PV systems.</a:t>
            </a:r>
          </a:p>
        </p:txBody>
      </p:sp>
    </p:spTree>
    <p:extLst>
      <p:ext uri="{BB962C8B-B14F-4D97-AF65-F5344CB8AC3E}">
        <p14:creationId xmlns:p14="http://schemas.microsoft.com/office/powerpoint/2010/main" val="38998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</a:rPr>
              <a:t>IEC-61853 Module Model</a:t>
            </a:r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8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Background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19334" y="533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907764" y="70694"/>
            <a:ext cx="1236236" cy="691306"/>
            <a:chOff x="7907764" y="70694"/>
            <a:chExt cx="1236236" cy="691306"/>
          </a:xfrm>
        </p:grpSpPr>
        <p:pic>
          <p:nvPicPr>
            <p:cNvPr id="23" name="Picture 2" descr="C:\Users\jfreeman\AppData\Local\Microsoft\Windows\Temporary Internet Files\Content.Outlook\7NSWCMBD\sam_icon_128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541" y="70694"/>
              <a:ext cx="464903" cy="46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907764" y="531168"/>
              <a:ext cx="1236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System Advisor Model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44" y="1689918"/>
            <a:ext cx="5150840" cy="103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2686340" y="1178642"/>
            <a:ext cx="3368648" cy="5112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Single diode model</a:t>
            </a:r>
            <a:endParaRPr lang="en-US" sz="20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015068" y="2896111"/>
            <a:ext cx="7063530" cy="511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6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Great at STC, but what about all these conditions?</a:t>
            </a:r>
            <a:endParaRPr lang="en-US" sz="20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78" y="3407387"/>
            <a:ext cx="4550109" cy="25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8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Estimating Parameters at Any Condition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19334" y="533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907764" y="70694"/>
            <a:ext cx="1236236" cy="691306"/>
            <a:chOff x="7907764" y="70694"/>
            <a:chExt cx="1236236" cy="691306"/>
          </a:xfrm>
        </p:grpSpPr>
        <p:pic>
          <p:nvPicPr>
            <p:cNvPr id="23" name="Picture 2" descr="C:\Users\jfreeman\AppData\Local\Microsoft\Windows\Temporary Internet Files\Content.Outlook\7NSWCMBD\sam_icon_128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541" y="70694"/>
              <a:ext cx="464903" cy="46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907764" y="531168"/>
              <a:ext cx="1236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System Advisor Model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9267" b="49837"/>
          <a:stretch/>
        </p:blipFill>
        <p:spPr bwMode="auto">
          <a:xfrm>
            <a:off x="289420" y="1984628"/>
            <a:ext cx="4299358" cy="313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t="50000" r="9794"/>
          <a:stretch/>
        </p:blipFill>
        <p:spPr bwMode="auto">
          <a:xfrm>
            <a:off x="4588778" y="1998070"/>
            <a:ext cx="4278385" cy="310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6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Estimating Parameters at Any Condition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19334" y="533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907764" y="70694"/>
            <a:ext cx="1236236" cy="691306"/>
            <a:chOff x="7907764" y="70694"/>
            <a:chExt cx="1236236" cy="691306"/>
          </a:xfrm>
        </p:grpSpPr>
        <p:pic>
          <p:nvPicPr>
            <p:cNvPr id="23" name="Picture 2" descr="C:\Users\jfreeman\AppData\Local\Microsoft\Windows\Temporary Internet Files\Content.Outlook\7NSWCMBD\sam_icon_128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541" y="70694"/>
              <a:ext cx="464903" cy="46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907764" y="531168"/>
              <a:ext cx="1236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System Advisor Model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r="6737" b="48598"/>
          <a:stretch/>
        </p:blipFill>
        <p:spPr bwMode="auto">
          <a:xfrm>
            <a:off x="276837" y="2051283"/>
            <a:ext cx="4156107" cy="313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50000" r="5824"/>
          <a:stretch/>
        </p:blipFill>
        <p:spPr bwMode="auto">
          <a:xfrm>
            <a:off x="4604747" y="2051282"/>
            <a:ext cx="4317850" cy="313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1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 Boundaries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19334" y="533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907764" y="70694"/>
            <a:ext cx="1236236" cy="691306"/>
            <a:chOff x="7907764" y="70694"/>
            <a:chExt cx="1236236" cy="691306"/>
          </a:xfrm>
        </p:grpSpPr>
        <p:pic>
          <p:nvPicPr>
            <p:cNvPr id="23" name="Picture 2" descr="C:\Users\jfreeman\AppData\Local\Microsoft\Windows\Temporary Internet Files\Content.Outlook\7NSWCMBD\sam_icon_128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541" y="70694"/>
              <a:ext cx="464903" cy="46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907764" y="531168"/>
              <a:ext cx="1236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System Advisor Model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r="6737" b="48598"/>
          <a:stretch/>
        </p:blipFill>
        <p:spPr bwMode="auto">
          <a:xfrm>
            <a:off x="4605337" y="2051283"/>
            <a:ext cx="4156107" cy="313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618458"/>
            <a:ext cx="3716323" cy="3999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6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If desired operating condition is…</a:t>
            </a:r>
          </a:p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sufficiently near edge of convex hull defined by test points, nearest known point used</a:t>
            </a:r>
          </a:p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Too far away, model reverts to standard single diode model equations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2266" y="430768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֍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EL 2016">
  <a:themeElements>
    <a:clrScheme name="Custom 2">
      <a:dk1>
        <a:srgbClr val="FFFFFF"/>
      </a:dk1>
      <a:lt1>
        <a:srgbClr val="0079C1"/>
      </a:lt1>
      <a:dk2>
        <a:srgbClr val="FFC425"/>
      </a:dk2>
      <a:lt2>
        <a:srgbClr val="8DC63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NREL 2016.potx</Template>
  <TotalTime>6494</TotalTime>
  <Words>431</Words>
  <Application>Microsoft Office PowerPoint</Application>
  <PresentationFormat>On-screen Show (4:3)</PresentationFormat>
  <Paragraphs>118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NREL 2016</vt:lpstr>
      <vt:lpstr>More Accurate Module Performance Predictions Using A New Model Based on IEC-61853 Data</vt:lpstr>
      <vt:lpstr>System Advisor Model (SAM)</vt:lpstr>
      <vt:lpstr>Detailed photovoltaic model</vt:lpstr>
      <vt:lpstr>Stochastic Model for PV System Reliability &amp; Performance</vt:lpstr>
      <vt:lpstr>IEC-61853 Module Model</vt:lpstr>
      <vt:lpstr>Background</vt:lpstr>
      <vt:lpstr>Estimating Parameters at Any Condition</vt:lpstr>
      <vt:lpstr>Estimating Parameters at Any Condition</vt:lpstr>
      <vt:lpstr>Map Boundaries</vt:lpstr>
      <vt:lpstr>Comparison with 6 Parameter Model</vt:lpstr>
      <vt:lpstr>Comparison with 6 Parameter Model</vt:lpstr>
      <vt:lpstr>Where can I get the new model?</vt:lpstr>
      <vt:lpstr>How can you access SAM models?</vt:lpstr>
      <vt:lpstr>Open-Sourcing SAM</vt:lpstr>
      <vt:lpstr>PowerPoint Presentation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Joelynn Schroeder</dc:creator>
  <cp:lastModifiedBy>NREL</cp:lastModifiedBy>
  <cp:revision>447</cp:revision>
  <cp:lastPrinted>2016-02-06T02:05:59Z</cp:lastPrinted>
  <dcterms:created xsi:type="dcterms:W3CDTF">2016-02-02T19:57:34Z</dcterms:created>
  <dcterms:modified xsi:type="dcterms:W3CDTF">2017-03-27T23:36:50Z</dcterms:modified>
</cp:coreProperties>
</file>