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0" r:id="rId2"/>
    <p:sldId id="279" r:id="rId3"/>
    <p:sldId id="285" r:id="rId4"/>
    <p:sldId id="290" r:id="rId5"/>
    <p:sldId id="299" r:id="rId6"/>
    <p:sldId id="295" r:id="rId7"/>
    <p:sldId id="296" r:id="rId8"/>
    <p:sldId id="289" r:id="rId9"/>
    <p:sldId id="297" r:id="rId10"/>
    <p:sldId id="298" r:id="rId11"/>
    <p:sldId id="288" r:id="rId12"/>
    <p:sldId id="300" r:id="rId13"/>
    <p:sldId id="283" r:id="rId14"/>
  </p:sldIdLst>
  <p:sldSz cx="9072563" cy="6858000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pos="2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A"/>
    <a:srgbClr val="00869C"/>
    <a:srgbClr val="B2B2B2"/>
    <a:srgbClr val="008CA5"/>
    <a:srgbClr val="007E9C"/>
    <a:srgbClr val="009DD9"/>
    <a:srgbClr val="008CAF"/>
    <a:srgbClr val="008CFF"/>
    <a:srgbClr val="008CA2"/>
    <a:srgbClr val="008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4" autoAdjust="0"/>
    <p:restoredTop sz="86427" autoAdjust="0"/>
  </p:normalViewPr>
  <p:slideViewPr>
    <p:cSldViewPr snapToObjects="1">
      <p:cViewPr varScale="1">
        <p:scale>
          <a:sx n="166" d="100"/>
          <a:sy n="166" d="100"/>
        </p:scale>
        <p:origin x="2264" y="80"/>
      </p:cViewPr>
      <p:guideLst>
        <p:guide orient="horz" pos="4065"/>
        <p:guide pos="246"/>
      </p:guideLst>
    </p:cSldViewPr>
  </p:slideViewPr>
  <p:outlineViewPr>
    <p:cViewPr>
      <p:scale>
        <a:sx n="33" d="100"/>
        <a:sy n="33" d="100"/>
      </p:scale>
      <p:origin x="0" y="319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4014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0A1D-AB0D-4DC7-A906-F8CC6CF68B61}" type="datetimeFigureOut">
              <a:rPr lang="de-DE" smtClean="0"/>
              <a:pPr/>
              <a:t>10.04.2017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DB93-4CD4-4D02-9C92-AA62B06EC5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229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1FE86-69F7-453F-A2B2-C640B3969CBD}" type="datetimeFigureOut">
              <a:rPr lang="de-DE" smtClean="0"/>
              <a:pPr/>
              <a:t>10.04.2017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44538"/>
            <a:ext cx="49244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511F6-9D2B-487B-BA54-A818DD3AB5A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36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10731" y="1700984"/>
            <a:ext cx="8751095" cy="20160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4400" b="1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07212" y="3858005"/>
            <a:ext cx="8751095" cy="10831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Unterüberschrift</a:t>
            </a:r>
          </a:p>
        </p:txBody>
      </p:sp>
      <p:cxnSp>
        <p:nvCxnSpPr>
          <p:cNvPr id="29" name="Gerade Verbindung 28"/>
          <p:cNvCxnSpPr/>
          <p:nvPr userDrawn="1"/>
        </p:nvCxnSpPr>
        <p:spPr>
          <a:xfrm>
            <a:off x="212823" y="1196752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29" y="188640"/>
            <a:ext cx="6501438" cy="93866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212823" y="6421902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kacheln_PPoin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2768" y="4372316"/>
            <a:ext cx="1932506" cy="1935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2" name="Grafik 11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6" name="Grafik 15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5725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recht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recht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Stefan Riechelmann</a:t>
            </a:r>
          </a:p>
        </p:txBody>
      </p:sp>
      <p:sp>
        <p:nvSpPr>
          <p:cNvPr id="15" name="Titel 6"/>
          <p:cNvSpPr>
            <a:spLocks noGrp="1"/>
          </p:cNvSpPr>
          <p:nvPr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7" name="Grafik 6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4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5725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4" name="Grafik 13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5" name="Grafik 14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o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oLin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_Logo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grpSp>
        <p:nvGrpSpPr>
          <p:cNvPr id="11" name="Gruppieren 10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4" name="Gerade Verbindung 13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6" name="Grafik 15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8" name="Grafik 17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+Logo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6" name="Gerade Verbindung 15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4" name="Grafik 13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5" name="Gerade Verbindung 14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8" name="Gerade Verbindung 17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20" name="Grafik 19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1" name="Grafik 20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ogo r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1" name="Grafik 10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Stefan Riechelmann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7" name="Gerade Verbindung 16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+Überschrift+Gegenüberstellung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1" name="Grafik 10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Stefan Riechelmann</a:t>
            </a:r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7" name="Gerade Verbindung 16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4" name="Gerade Verbindung 13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6" name="Grafik 15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7" name="Grafik 16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Impresum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793" y="3426524"/>
            <a:ext cx="1981200" cy="3026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arbeitungshinwe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4320" y="188640"/>
            <a:ext cx="827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Bearbeitungshinweise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64323" y="1196752"/>
            <a:ext cx="8630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Kopf- und Fußzeile</a:t>
            </a:r>
            <a:r>
              <a:rPr lang="de-DE" sz="1200" b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(ist im Folienmaster hinterlegt):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Aktivieren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Kopf- und Fußzeile in der Bearbeitungsansicht: </a:t>
            </a:r>
            <a:b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 Felder „Datum“, „Foliennummer“ und „Fußzeile“ anhaken/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benötigte Daten in die Felder des Fensters eingeben/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Entscheiden, ob diese Daten für alle oder eine Folie übernommen werden sollen.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Deaktivieren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Bearbeitungsansicht: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öffnen/die Häkchen entfernen, für alle Folien oder für die aktuell bearbeitete  übernehmen.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64321" y="836721"/>
            <a:ext cx="854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nach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Möglichkeit </a:t>
            </a:r>
            <a:r>
              <a:rPr lang="de-D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den Folienmaster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verändern.</a:t>
            </a:r>
          </a:p>
          <a:p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64323" y="3789040"/>
            <a:ext cx="8630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Falls Sie für Ihren Vortrag Fotos z. B. Ihres Arbeitsbereiches benötigen, wenden Sie sich bitte an die Bildstelle (Z.169). </a:t>
            </a:r>
          </a:p>
          <a:p>
            <a:endParaRPr lang="de-DE" sz="1200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Verwendung</a:t>
            </a: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Layout-Angebote „Standort Braunschweig“ und „Standort Berlin“ ist optional, ebenfalls die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Verwendung der Schlussfolie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diese sollte nicht für Präsentationen in großen Räumen eingesetzt werden.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verzichten Sie am Schluss des Vortrags auf den nicht mehr zeitgemäßen Satz „Vielen Dank für Ihre Aufmerksamkeit“ – ersetzen Sie ihn durch ein aussagekräftiges Foto, eine Aufforderung zur Diskussion o. ä. </a:t>
            </a:r>
          </a:p>
          <a:p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64320" y="3140974"/>
            <a:ext cx="714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 Logos usw. rasch ein- oder auszublenden, können Sie die in der Registerkarte „Entwurf“ ganz rechts außen das Feld „Hintergrundformate einblenden“ aktivieren bzw. deaktivieren.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vor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4320" y="188640"/>
            <a:ext cx="827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Gestaltungshilfen</a:t>
            </a:r>
            <a:r>
              <a:rPr lang="de-DE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375647" y="1177117"/>
            <a:ext cx="1660047" cy="1377095"/>
          </a:xfrm>
          <a:prstGeom prst="rect">
            <a:avLst/>
          </a:prstGeom>
          <a:solidFill>
            <a:srgbClr val="009B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2107138" y="1106784"/>
            <a:ext cx="2336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PTB-Blau: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Farbmodell RGB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G = 155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B = 206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264320" y="3356992"/>
            <a:ext cx="7716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</a:t>
            </a:r>
            <a:r>
              <a:rPr lang="de-DE" sz="14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Arial 28 Fettdruck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 2</a:t>
            </a:r>
            <a:r>
              <a:rPr lang="de-DE" sz="14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Texte: Arial 24</a:t>
            </a:r>
            <a:endParaRPr lang="de-DE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b="0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0" i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einem Vortrag</a:t>
            </a:r>
            <a:r>
              <a:rPr lang="de-DE" sz="14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verwendete Schriftgrößen sollen nicht kleiner als 18, besser 20 </a:t>
            </a:r>
            <a:r>
              <a:rPr lang="de-DE" sz="1400" b="0" i="0" baseline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de-DE" sz="14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sein; Schriften ohne Serifen können die Zuschauer besser entziffern. In einer Präsentation möglichst eine Schriftart beibehalten</a:t>
            </a:r>
            <a:r>
              <a:rPr lang="de-DE" sz="18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1800" b="0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4232825" y="1196752"/>
            <a:ext cx="1660922" cy="1396800"/>
          </a:xfrm>
          <a:prstGeom prst="rect">
            <a:avLst/>
          </a:prstGeom>
          <a:solidFill>
            <a:srgbClr val="007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de-DE" sz="4000" b="1" kern="120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893747" y="1106784"/>
            <a:ext cx="29630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Blauton</a:t>
            </a:r>
            <a:r>
              <a:rPr lang="de-DE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nur zur Verwendung</a:t>
            </a:r>
            <a:br>
              <a:rPr lang="de-DE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Präsentationen und deren Ausdruck: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Farbmodell RGB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R = 0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G = 115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</a:p>
          <a:p>
            <a:r>
              <a:rPr lang="de-DE" sz="1400" b="0" dirty="0">
                <a:latin typeface="Arial" panose="020B0604020202020204" pitchFamily="34" charset="0"/>
                <a:cs typeface="Arial" panose="020B0604020202020204" pitchFamily="34" charset="0"/>
              </a:rPr>
              <a:t>(Abweichung zum Ausgleich der veränderten</a:t>
            </a:r>
            <a:r>
              <a:rPr lang="de-DE" sz="14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Darstellung des „PTB-Blaus“  durch den </a:t>
            </a:r>
            <a:r>
              <a:rPr lang="de-DE" sz="14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Beamer</a:t>
            </a:r>
            <a:r>
              <a:rPr lang="de-DE" sz="1400" b="0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grpSp>
        <p:nvGrpSpPr>
          <p:cNvPr id="20" name="Gruppieren 19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21" name="Gerade Verbindung 20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23" name="Grafik 22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4" name="Grafik 23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1" name="Grafik 10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2" name="Grafik 11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2" name="Grafik 11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4" name="Grafik 13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1" name="Gerade Verbindung 10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4" name="Grafik 13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5" name="Grafik 14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6666" y="188640"/>
            <a:ext cx="8315325" cy="77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8265" y="1602006"/>
            <a:ext cx="85439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785267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91" r:id="rId3"/>
    <p:sldLayoutId id="2147483678" r:id="rId4"/>
    <p:sldLayoutId id="2147483690" r:id="rId5"/>
    <p:sldLayoutId id="2147483692" r:id="rId6"/>
    <p:sldLayoutId id="2147483694" r:id="rId7"/>
    <p:sldLayoutId id="2147483693" r:id="rId8"/>
    <p:sldLayoutId id="2147483685" r:id="rId9"/>
    <p:sldLayoutId id="2147483666" r:id="rId10"/>
    <p:sldLayoutId id="2147483679" r:id="rId11"/>
    <p:sldLayoutId id="2147483702" r:id="rId12"/>
    <p:sldLayoutId id="2147483687" r:id="rId13"/>
    <p:sldLayoutId id="2147483700" r:id="rId14"/>
    <p:sldLayoutId id="2147483660" r:id="rId15"/>
    <p:sldLayoutId id="2147483661" r:id="rId16"/>
    <p:sldLayoutId id="2147483684" r:id="rId17"/>
    <p:sldLayoutId id="2147483703" r:id="rId18"/>
    <p:sldLayoutId id="2147483688" r:id="rId19"/>
    <p:sldLayoutId id="2147483704" r:id="rId20"/>
    <p:sldLayoutId id="2147483683" r:id="rId21"/>
    <p:sldLayoutId id="2147483650" r:id="rId22"/>
    <p:sldLayoutId id="2147483695" r:id="rId23"/>
    <p:sldLayoutId id="2147483696" r:id="rId24"/>
    <p:sldLayoutId id="2147483697" r:id="rId25"/>
    <p:sldLayoutId id="2147483689" r:id="rId26"/>
    <p:sldLayoutId id="2147483705" r:id="rId27"/>
    <p:sldLayoutId id="2147483677" r:id="rId28"/>
    <p:sldLayoutId id="2147483682" r:id="rId29"/>
    <p:sldLayoutId id="2147483667" r:id="rId30"/>
    <p:sldLayoutId id="2147483698" r:id="rId31"/>
    <p:sldLayoutId id="2147483699" r:id="rId32"/>
    <p:sldLayoutId id="2147483659" r:id="rId33"/>
    <p:sldLayoutId id="2147483664" r:id="rId34"/>
    <p:sldLayoutId id="2147483662" r:id="rId3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66700" indent="-2667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2925" indent="-276225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96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763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43025" indent="-266700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31" y="-27384"/>
            <a:ext cx="9217024" cy="6912767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71785" y="1273500"/>
            <a:ext cx="8751095" cy="1152128"/>
          </a:xfrm>
        </p:spPr>
        <p:txBody>
          <a:bodyPr>
            <a:normAutofit/>
          </a:bodyPr>
          <a:lstStyle/>
          <a:p>
            <a:r>
              <a:rPr lang="en-US" sz="2800" dirty="0"/>
              <a:t>Measuring the spectral and angular distribution of the diffuse solar radiance</a:t>
            </a:r>
            <a:endParaRPr 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110731" y="5982379"/>
            <a:ext cx="665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Stefan Riechelmann</a:t>
            </a:r>
            <a:r>
              <a:rPr lang="de-DE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, Thomas Fey, Dirk Friedrich, Stefan Winter</a:t>
            </a:r>
          </a:p>
          <a:p>
            <a:r>
              <a:rPr lang="de-DE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Department 4.1: Photometry and Applied Radiometry</a:t>
            </a:r>
          </a:p>
          <a:p>
            <a:r>
              <a:rPr lang="de-DE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Working Group 4.14: Solar Cells </a:t>
            </a:r>
          </a:p>
        </p:txBody>
      </p:sp>
      <p:pic>
        <p:nvPicPr>
          <p:cNvPr id="6" name="Picture 8" descr="C:\Users\witt03\Documents\Veröffentlichungen\Vorträge\Bilder f Arbeitsplanung\PTB-Weitergabe-Logo-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4499" y="6030768"/>
            <a:ext cx="1200838" cy="7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194" y="6030768"/>
            <a:ext cx="592980" cy="7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7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6287" y="0"/>
            <a:ext cx="10918674" cy="685800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83574" y="1124744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Angular distribution at 400 nm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532579" y="219172"/>
            <a:ext cx="5763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 radiance measurement at 12.07.2016, 14:56 MEZ (broken clouds)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picture (North direction)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52535" y="1116476"/>
            <a:ext cx="2661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Angular distribution at 1000 nm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7519" y="1207316"/>
            <a:ext cx="5486411" cy="365760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07" y="1242747"/>
            <a:ext cx="5486411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9072560" cy="6858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/>
              <a:t>Follow-</a:t>
            </a:r>
            <a:r>
              <a:rPr lang="de-DE" sz="2400" b="0" dirty="0" err="1"/>
              <a:t>up</a:t>
            </a:r>
            <a:r>
              <a:rPr lang="de-DE" sz="2400" b="0" dirty="0"/>
              <a:t> </a:t>
            </a:r>
            <a:r>
              <a:rPr lang="de-DE" sz="2400" b="0" dirty="0" err="1"/>
              <a:t>tasks</a:t>
            </a:r>
            <a:endParaRPr lang="de-DE" sz="2400" b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2" name="Picture 8" descr="C:\Users\witt03\Documents\Veröffentlichungen\Vorträge\Bilder f Arbeitsplanung\PTB-Weitergabe-Logo-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4499" y="6030768"/>
            <a:ext cx="1200838" cy="7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194" y="6030768"/>
            <a:ext cx="592980" cy="7264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15801" y="1268760"/>
            <a:ext cx="4752302" cy="2952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integrating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instruments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(i.e. solar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pyranometer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Weatherproof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	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isotropic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anisotropic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1782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9072560" cy="6858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 err="1"/>
              <a:t>Acknowledgements</a:t>
            </a:r>
            <a:endParaRPr lang="de-DE" sz="2400" b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2" name="Picture 8" descr="C:\Users\witt03\Documents\Veröffentlichungen\Vorträge\Bilder f Arbeitsplanung\PTB-Weitergabe-Logo-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4499" y="6030768"/>
            <a:ext cx="1200838" cy="7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194" y="6030768"/>
            <a:ext cx="592980" cy="7264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15801" y="1268760"/>
            <a:ext cx="5616624" cy="2952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European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Metrology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Research Programme (EMRP) Project ENG55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PhotoClass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jointly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EMRP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participating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countries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EURAMET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European Union.</a:t>
            </a:r>
          </a:p>
        </p:txBody>
      </p:sp>
    </p:spTree>
    <p:extLst>
      <p:ext uri="{BB962C8B-B14F-4D97-AF65-F5344CB8AC3E}">
        <p14:creationId xmlns:p14="http://schemas.microsoft.com/office/powerpoint/2010/main" val="27109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 err="1"/>
              <a:t>Describing</a:t>
            </a:r>
            <a:r>
              <a:rPr lang="de-DE" sz="2400" b="0" dirty="0"/>
              <a:t> </a:t>
            </a:r>
            <a:r>
              <a:rPr lang="de-DE" sz="2400" b="0" dirty="0" err="1"/>
              <a:t>the</a:t>
            </a:r>
            <a:r>
              <a:rPr lang="de-DE" sz="2400" b="0" dirty="0"/>
              <a:t> </a:t>
            </a:r>
            <a:r>
              <a:rPr lang="de-DE" sz="2400" b="0" dirty="0" err="1"/>
              <a:t>radiance</a:t>
            </a:r>
            <a:r>
              <a:rPr lang="de-DE" sz="2400" b="0" dirty="0"/>
              <a:t> </a:t>
            </a:r>
            <a:r>
              <a:rPr lang="de-DE" sz="2400" b="0" dirty="0" err="1"/>
              <a:t>field</a:t>
            </a:r>
            <a:endParaRPr lang="de-DE" sz="2400" b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985632" y="1268760"/>
                <a:ext cx="6529801" cy="37544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  <a:cs typeface="Arial" panose="020B0604020202020204" pitchFamily="34" charset="0"/>
                            </a:rPr>
                            <m:t>SC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600" b="0" i="1" smtClean="0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λ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1600" i="1" smtClean="0"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Ω</m:t>
                                  </m:r>
                                  <m:r>
                                    <a:rPr lang="en-US" sz="1600" i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λ</m:t>
                                  </m:r>
                                  <m:r>
                                    <a:rPr lang="en-US" sz="1600" b="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T</m:t>
                                  </m:r>
                                  <m:r>
                                    <a:rPr lang="en-US" sz="1600" b="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⋅(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sun</m:t>
                                  </m:r>
                                </m:sub>
                              </m:sSub>
                              <m:r>
                                <a:rPr lang="en-US" sz="160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1600" i="1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Ω</m:t>
                              </m:r>
                              <m:r>
                                <a:rPr lang="en-US" sz="160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λ</m:t>
                              </m:r>
                              <m:r>
                                <a:rPr lang="en-US" sz="160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sky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Ω</m:t>
                              </m:r>
                              <m:r>
                                <a:rPr lang="en-US" sz="160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λ</m:t>
                              </m:r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92D05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ground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1600" i="1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Ω</m:t>
                              </m:r>
                              <m:r>
                                <a:rPr lang="en-US" sz="1600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λ</m:t>
                              </m:r>
                              <m:r>
                                <a:rPr lang="en-US" sz="1600" i="1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)</m:t>
                              </m:r>
                              <m:r>
                                <a:rPr lang="en-US" sz="1600" i="1" smtClean="0">
                                  <a:latin typeface="Cambria Math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sz="1600" i="0" smtClean="0">
                              <a:latin typeface="Cambria Math"/>
                              <a:cs typeface="Arial" panose="020B0604020202020204" pitchFamily="34" charset="0"/>
                            </a:rPr>
                            <m:t>ⅆ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  <a:cs typeface="Arial" panose="020B0604020202020204" pitchFamily="34" charset="0"/>
                            </a:rPr>
                            <m:t>Ω</m:t>
                          </m:r>
                          <m:r>
                            <a:rPr lang="en-US" sz="1600" i="0" smtClean="0">
                              <a:latin typeface="Cambria Math"/>
                              <a:cs typeface="Arial" panose="020B0604020202020204" pitchFamily="34" charset="0"/>
                            </a:rPr>
                            <m:t>ⅆ</m:t>
                          </m:r>
                          <m:r>
                            <m:rPr>
                              <m:sty m:val="p"/>
                            </m:rPr>
                            <a:rPr lang="en-US" sz="1600" i="0" smtClean="0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λ</m:t>
                          </m:r>
                        </m:e>
                      </m:nary>
                    </m:oMath>
                  </m:oMathPara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nary>
                        <m:naryPr>
                          <m:limLoc m:val="undOvr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600" i="1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FFC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sun</m:t>
                              </m:r>
                            </m:sub>
                          </m:sSub>
                          <m:r>
                            <a:rPr lang="en-US" sz="1600">
                              <a:solidFill>
                                <a:srgbClr val="FFC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600" i="1">
                              <a:solidFill>
                                <a:srgbClr val="FFC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Ω</m:t>
                          </m:r>
                          <m:r>
                            <a:rPr lang="en-US" sz="1600">
                              <a:solidFill>
                                <a:srgbClr val="FFC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FFC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λ</m:t>
                          </m:r>
                          <m:r>
                            <a:rPr lang="en-US" sz="1600" smtClean="0">
                              <a:solidFill>
                                <a:srgbClr val="FFC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en-US" sz="1600" i="1">
                              <a:latin typeface="Cambria Math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nary>
                      <m:r>
                        <a:rPr lang="en-US" sz="1600">
                          <a:latin typeface="Cambria Math"/>
                          <a:cs typeface="Arial" panose="020B0604020202020204" pitchFamily="34" charset="0"/>
                        </a:rPr>
                        <m:t>ⅆ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cs typeface="Arial" panose="020B0604020202020204" pitchFamily="34" charset="0"/>
                        </a:rPr>
                        <m:t>Ω</m:t>
                      </m:r>
                      <m:r>
                        <a:rPr lang="de-DE" sz="16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DNI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i="1">
                              <a:latin typeface="Cambria Math"/>
                              <a:cs typeface="Arial" panose="020B0604020202020204" pitchFamily="34" charset="0"/>
                            </a:rPr>
                            <m:t>Ω</m:t>
                          </m:r>
                          <m:r>
                            <a:rPr lang="en-US" sz="1600">
                              <a:latin typeface="Cambria Math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  <a:cs typeface="Arial" panose="020B0604020202020204" pitchFamily="34" charset="0"/>
                            </a:rPr>
                            <m:t>λ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600" i="1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sky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Ω</m:t>
                          </m:r>
                          <m:r>
                            <a:rPr lang="en-US" sz="160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λ</m:t>
                          </m:r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en-US" sz="1600" i="1">
                              <a:latin typeface="Cambria Math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nary>
                      <m:r>
                        <a:rPr lang="en-US" sz="1600">
                          <a:latin typeface="Cambria Math"/>
                          <a:cs typeface="Arial" panose="020B0604020202020204" pitchFamily="34" charset="0"/>
                        </a:rPr>
                        <m:t>ⅆ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  <a:cs typeface="Arial" panose="020B0604020202020204" pitchFamily="34" charset="0"/>
                        </a:rPr>
                        <m:t>Ω</m:t>
                      </m:r>
                      <m:r>
                        <a:rPr lang="de-DE" sz="16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𝑑𝑖𝑓𝑓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i="1">
                              <a:latin typeface="Cambria Math"/>
                              <a:cs typeface="Arial" panose="020B0604020202020204" pitchFamily="34" charset="0"/>
                            </a:rPr>
                            <m:t>Ω</m:t>
                          </m:r>
                          <m:r>
                            <a:rPr lang="en-US" sz="1600">
                              <a:latin typeface="Cambria Math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  <a:cs typeface="Arial" panose="020B0604020202020204" pitchFamily="34" charset="0"/>
                            </a:rPr>
                            <m:t>λ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sz="16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>
                              <a:latin typeface="Cambria Math"/>
                              <a:cs typeface="Arial" panose="020B0604020202020204" pitchFamily="34" charset="0"/>
                            </a:rPr>
                            <m:t>glo</m:t>
                          </m:r>
                        </m:sub>
                      </m:sSub>
                      <m:r>
                        <a:rPr lang="de-DE" sz="1600" i="1"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λ</m:t>
                      </m:r>
                      <m:r>
                        <a:rPr lang="de-DE" sz="1600" i="1"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)</m:t>
                      </m:r>
                      <m:r>
                        <a:rPr lang="de-DE" sz="1600" i="1"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>
                              <a:latin typeface="Cambria Math"/>
                              <a:cs typeface="Arial" panose="020B0604020202020204" pitchFamily="34" charset="0"/>
                            </a:rPr>
                            <m:t>DNI</m:t>
                          </m:r>
                        </m:sub>
                      </m:sSub>
                      <m:r>
                        <a:rPr lang="de-DE" sz="1600" i="1"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λ</m:t>
                      </m:r>
                      <m:r>
                        <a:rPr lang="de-DE" sz="1600" i="1"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)⋅</m:t>
                      </m:r>
                      <m:func>
                        <m:func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600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sun</m:t>
                              </m:r>
                            </m:sub>
                          </m:sSub>
                        </m:e>
                      </m:func>
                      <m:r>
                        <a:rPr lang="de-DE" sz="1600" i="1"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diff</m:t>
                          </m:r>
                        </m:sub>
                      </m:sSub>
                      <m:r>
                        <a:rPr lang="de-DE" sz="1600" i="1"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λ</m:t>
                      </m:r>
                      <m:r>
                        <a:rPr lang="de-DE" sz="1600" i="1"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de-D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ground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i="1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Ω</m:t>
                          </m:r>
                          <m:r>
                            <a:rPr lang="en-US" sz="1600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λ</m:t>
                          </m:r>
                        </m:e>
                      </m:d>
                      <m:r>
                        <a:rPr lang="de-DE" sz="1600" i="1"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i="1" smtClean="0">
                              <a:solidFill>
                                <a:srgbClr val="92D05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de-DE" sz="1600" i="1" smtClean="0">
                              <a:solidFill>
                                <a:srgbClr val="92D05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1600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λ</m:t>
                          </m:r>
                          <m:r>
                            <a:rPr lang="de-DE" sz="1600" i="1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de-DE" sz="1600" i="1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𝜋</m:t>
                          </m:r>
                        </m:den>
                      </m:f>
                      <m:r>
                        <a:rPr lang="de-DE" sz="1600" i="1"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⋅</m:t>
                      </m:r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glo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32" y="1268760"/>
                <a:ext cx="6529801" cy="37544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 err="1"/>
              <a:t>Why</a:t>
            </a:r>
            <a:r>
              <a:rPr lang="de-DE" sz="2400" b="0" dirty="0"/>
              <a:t> do </a:t>
            </a:r>
            <a:r>
              <a:rPr lang="de-DE" sz="2400" b="0" dirty="0" err="1"/>
              <a:t>we</a:t>
            </a:r>
            <a:r>
              <a:rPr lang="de-DE" sz="2400" b="0" dirty="0"/>
              <a:t> </a:t>
            </a:r>
            <a:r>
              <a:rPr lang="de-DE" sz="2400" b="0" dirty="0" err="1"/>
              <a:t>need</a:t>
            </a:r>
            <a:r>
              <a:rPr lang="de-DE" sz="2400" b="0" dirty="0"/>
              <a:t> </a:t>
            </a:r>
            <a:r>
              <a:rPr lang="de-DE" sz="2400" b="0" dirty="0" err="1"/>
              <a:t>the</a:t>
            </a:r>
            <a:r>
              <a:rPr lang="de-DE" sz="2400" b="0" dirty="0"/>
              <a:t> angular </a:t>
            </a:r>
            <a:r>
              <a:rPr lang="de-DE" sz="2400" b="0" dirty="0" err="1"/>
              <a:t>distribution</a:t>
            </a:r>
            <a:r>
              <a:rPr lang="de-DE" sz="2400" b="0" dirty="0"/>
              <a:t>?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>
          <a:xfrm>
            <a:off x="5143502" y="6627600"/>
            <a:ext cx="3785267" cy="230400"/>
          </a:xfrm>
        </p:spPr>
        <p:txBody>
          <a:bodyPr/>
          <a:lstStyle/>
          <a:p>
            <a:r>
              <a:rPr lang="de-DE" dirty="0"/>
              <a:t>Stefan Riechelmann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911967" y="1184070"/>
            <a:ext cx="3620134" cy="29114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61853-3 (Draft):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Angle of incidence correction of diffuse irradiance is proposed after (Martin and Ruiz 2001):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Assumption of an isotropic distribution of diffuse irradiance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45"/>
              <p:cNvSpPr txBox="1"/>
              <p:nvPr/>
            </p:nvSpPr>
            <p:spPr>
              <a:xfrm>
                <a:off x="236839" y="4509120"/>
                <a:ext cx="8295262" cy="14780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p</m:t>
                          </m:r>
                          <m:r>
                            <a:rPr lang="de-DE" sz="1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corr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600" b="0" i="1" smtClean="0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λ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supHide m:val="on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1600" i="1" smtClean="0"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Ω</m:t>
                                  </m:r>
                                  <m:r>
                                    <a:rPr lang="en-US" sz="160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λ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⋅(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p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sky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Ω</m:t>
                              </m:r>
                              <m:r>
                                <a:rPr lang="en-US" sz="160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λ</m:t>
                              </m:r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p</m:t>
                                  </m:r>
                                  <m:r>
                                    <a:rPr lang="de-DE" sz="1600" b="0" i="0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ground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1600" i="1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Ω</m:t>
                              </m:r>
                              <m:r>
                                <a:rPr lang="en-US" sz="1600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λ</m:t>
                              </m:r>
                              <m:r>
                                <a:rPr lang="en-US" sz="1600" i="1">
                                  <a:solidFill>
                                    <a:srgbClr val="92D050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latin typeface="Cambria Math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sz="1600" i="0" smtClean="0">
                              <a:latin typeface="Cambria Math"/>
                              <a:cs typeface="Arial" panose="020B0604020202020204" pitchFamily="34" charset="0"/>
                            </a:rPr>
                            <m:t>ⅆ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  <a:cs typeface="Arial" panose="020B0604020202020204" pitchFamily="34" charset="0"/>
                            </a:rPr>
                            <m:t>Ω</m:t>
                          </m:r>
                          <m:r>
                            <a:rPr lang="en-US" sz="1600" i="0" smtClean="0">
                              <a:latin typeface="Cambria Math"/>
                              <a:cs typeface="Arial" panose="020B0604020202020204" pitchFamily="34" charset="0"/>
                            </a:rPr>
                            <m:t>ⅆ</m:t>
                          </m:r>
                          <m:r>
                            <m:rPr>
                              <m:sty m:val="p"/>
                            </m:rPr>
                            <a:rPr lang="en-US" sz="1600" i="0" smtClean="0"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λ</m:t>
                          </m:r>
                        </m:e>
                      </m:nary>
                    </m:oMath>
                  </m:oMathPara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If we measure the spectral and angular distribution of a real radiance field, 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we can evaluate the uncertainty arising from assumptions made in the energy rating.</a:t>
                </a:r>
              </a:p>
            </p:txBody>
          </p:sp>
        </mc:Choice>
        <mc:Fallback xmlns="">
          <p:sp>
            <p:nvSpPr>
              <p:cNvPr id="46" name="Textfeld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39" y="4509120"/>
                <a:ext cx="8295262" cy="1478097"/>
              </a:xfrm>
              <a:prstGeom prst="rect">
                <a:avLst/>
              </a:prstGeom>
              <a:blipFill>
                <a:blip r:embed="rId2"/>
                <a:stretch>
                  <a:fillRect l="-367" b="-4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Flussdiagramm: Verzögerung 25"/>
          <p:cNvSpPr>
            <a:spLocks noChangeAspect="1"/>
          </p:cNvSpPr>
          <p:nvPr/>
        </p:nvSpPr>
        <p:spPr>
          <a:xfrm rot="16200000">
            <a:off x="1335259" y="304264"/>
            <a:ext cx="2275179" cy="4550357"/>
          </a:xfrm>
          <a:custGeom>
            <a:avLst/>
            <a:gdLst>
              <a:gd name="connsiteX0" fmla="*/ 0 w 2263399"/>
              <a:gd name="connsiteY0" fmla="*/ 0 h 2132639"/>
              <a:gd name="connsiteX1" fmla="*/ 1131700 w 2263399"/>
              <a:gd name="connsiteY1" fmla="*/ 0 h 2132639"/>
              <a:gd name="connsiteX2" fmla="*/ 2263400 w 2263399"/>
              <a:gd name="connsiteY2" fmla="*/ 1066320 h 2132639"/>
              <a:gd name="connsiteX3" fmla="*/ 1131700 w 2263399"/>
              <a:gd name="connsiteY3" fmla="*/ 2132640 h 2132639"/>
              <a:gd name="connsiteX4" fmla="*/ 0 w 2263399"/>
              <a:gd name="connsiteY4" fmla="*/ 2132639 h 2132639"/>
              <a:gd name="connsiteX5" fmla="*/ 0 w 2263399"/>
              <a:gd name="connsiteY5" fmla="*/ 0 h 2132639"/>
              <a:gd name="connsiteX0" fmla="*/ 0 w 2263400"/>
              <a:gd name="connsiteY0" fmla="*/ 0 h 2132640"/>
              <a:gd name="connsiteX1" fmla="*/ 1131700 w 2263400"/>
              <a:gd name="connsiteY1" fmla="*/ 0 h 2132640"/>
              <a:gd name="connsiteX2" fmla="*/ 2263400 w 2263400"/>
              <a:gd name="connsiteY2" fmla="*/ 1066320 h 2132640"/>
              <a:gd name="connsiteX3" fmla="*/ 1131700 w 2263400"/>
              <a:gd name="connsiteY3" fmla="*/ 2132640 h 2132640"/>
              <a:gd name="connsiteX4" fmla="*/ 0 w 2263400"/>
              <a:gd name="connsiteY4" fmla="*/ 0 h 2132640"/>
              <a:gd name="connsiteX0" fmla="*/ 0 w 1131700"/>
              <a:gd name="connsiteY0" fmla="*/ 2132640 h 2132640"/>
              <a:gd name="connsiteX1" fmla="*/ 0 w 1131700"/>
              <a:gd name="connsiteY1" fmla="*/ 0 h 2132640"/>
              <a:gd name="connsiteX2" fmla="*/ 1131700 w 1131700"/>
              <a:gd name="connsiteY2" fmla="*/ 1066320 h 2132640"/>
              <a:gd name="connsiteX3" fmla="*/ 0 w 1131700"/>
              <a:gd name="connsiteY3" fmla="*/ 2132640 h 213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1700" h="2132640">
                <a:moveTo>
                  <a:pt x="0" y="2132640"/>
                </a:moveTo>
                <a:lnTo>
                  <a:pt x="0" y="0"/>
                </a:lnTo>
                <a:cubicBezTo>
                  <a:pt x="625021" y="0"/>
                  <a:pt x="1131700" y="477408"/>
                  <a:pt x="1131700" y="1066320"/>
                </a:cubicBezTo>
                <a:cubicBezTo>
                  <a:pt x="1131700" y="1655232"/>
                  <a:pt x="625021" y="2132640"/>
                  <a:pt x="0" y="2132640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/>
              <p:cNvSpPr txBox="1"/>
              <p:nvPr/>
            </p:nvSpPr>
            <p:spPr>
              <a:xfrm>
                <a:off x="1240023" y="3277382"/>
                <a:ext cx="1254895" cy="429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p</m:t>
                          </m:r>
                          <m:r>
                            <a:rPr lang="de-DE" sz="20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solidFill>
                                <a:srgbClr val="92D05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ground</m:t>
                          </m:r>
                        </m:sub>
                      </m:sSub>
                    </m:oMath>
                  </m:oMathPara>
                </a14:m>
                <a:endParaRPr lang="de-DE" sz="2000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feld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23" y="3277382"/>
                <a:ext cx="1254895" cy="429092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/>
              <p:cNvSpPr txBox="1"/>
              <p:nvPr/>
            </p:nvSpPr>
            <p:spPr>
              <a:xfrm>
                <a:off x="2384431" y="1640177"/>
                <a:ext cx="916533" cy="424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  <m:r>
                            <a:rPr lang="de-DE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de-DE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𝑠𝑘𝑦</m:t>
                          </m:r>
                        </m:sub>
                      </m:sSub>
                    </m:oMath>
                  </m:oMathPara>
                </a14:m>
                <a:endParaRPr lang="de-DE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Textfeld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31" y="1640177"/>
                <a:ext cx="916533" cy="424283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Grafik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97856">
            <a:off x="2739262" y="2613860"/>
            <a:ext cx="1730583" cy="865292"/>
          </a:xfrm>
          <a:prstGeom prst="rect">
            <a:avLst/>
          </a:prstGeom>
        </p:spPr>
      </p:pic>
      <p:sp>
        <p:nvSpPr>
          <p:cNvPr id="70" name="Flussdiagramm: Verzögerung 25"/>
          <p:cNvSpPr>
            <a:spLocks noChangeAspect="1"/>
          </p:cNvSpPr>
          <p:nvPr/>
        </p:nvSpPr>
        <p:spPr>
          <a:xfrm rot="14471268">
            <a:off x="3159645" y="2180688"/>
            <a:ext cx="556047" cy="1246005"/>
          </a:xfrm>
          <a:custGeom>
            <a:avLst/>
            <a:gdLst>
              <a:gd name="connsiteX0" fmla="*/ 0 w 2263399"/>
              <a:gd name="connsiteY0" fmla="*/ 0 h 2132639"/>
              <a:gd name="connsiteX1" fmla="*/ 1131700 w 2263399"/>
              <a:gd name="connsiteY1" fmla="*/ 0 h 2132639"/>
              <a:gd name="connsiteX2" fmla="*/ 2263400 w 2263399"/>
              <a:gd name="connsiteY2" fmla="*/ 1066320 h 2132639"/>
              <a:gd name="connsiteX3" fmla="*/ 1131700 w 2263399"/>
              <a:gd name="connsiteY3" fmla="*/ 2132640 h 2132639"/>
              <a:gd name="connsiteX4" fmla="*/ 0 w 2263399"/>
              <a:gd name="connsiteY4" fmla="*/ 2132639 h 2132639"/>
              <a:gd name="connsiteX5" fmla="*/ 0 w 2263399"/>
              <a:gd name="connsiteY5" fmla="*/ 0 h 2132639"/>
              <a:gd name="connsiteX0" fmla="*/ 0 w 2263400"/>
              <a:gd name="connsiteY0" fmla="*/ 0 h 2132640"/>
              <a:gd name="connsiteX1" fmla="*/ 1131700 w 2263400"/>
              <a:gd name="connsiteY1" fmla="*/ 0 h 2132640"/>
              <a:gd name="connsiteX2" fmla="*/ 2263400 w 2263400"/>
              <a:gd name="connsiteY2" fmla="*/ 1066320 h 2132640"/>
              <a:gd name="connsiteX3" fmla="*/ 1131700 w 2263400"/>
              <a:gd name="connsiteY3" fmla="*/ 2132640 h 2132640"/>
              <a:gd name="connsiteX4" fmla="*/ 0 w 2263400"/>
              <a:gd name="connsiteY4" fmla="*/ 0 h 2132640"/>
              <a:gd name="connsiteX0" fmla="*/ 0 w 1131700"/>
              <a:gd name="connsiteY0" fmla="*/ 2132640 h 2132640"/>
              <a:gd name="connsiteX1" fmla="*/ 0 w 1131700"/>
              <a:gd name="connsiteY1" fmla="*/ 0 h 2132640"/>
              <a:gd name="connsiteX2" fmla="*/ 1131700 w 1131700"/>
              <a:gd name="connsiteY2" fmla="*/ 1066320 h 2132640"/>
              <a:gd name="connsiteX3" fmla="*/ 0 w 1131700"/>
              <a:gd name="connsiteY3" fmla="*/ 2132640 h 213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1700" h="2132640">
                <a:moveTo>
                  <a:pt x="0" y="2132640"/>
                </a:moveTo>
                <a:lnTo>
                  <a:pt x="0" y="0"/>
                </a:lnTo>
                <a:cubicBezTo>
                  <a:pt x="625021" y="0"/>
                  <a:pt x="1131700" y="477408"/>
                  <a:pt x="1131700" y="1066320"/>
                </a:cubicBezTo>
                <a:cubicBezTo>
                  <a:pt x="1131700" y="1655232"/>
                  <a:pt x="625021" y="2132640"/>
                  <a:pt x="0" y="213264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feld 84"/>
              <p:cNvSpPr txBox="1"/>
              <p:nvPr/>
            </p:nvSpPr>
            <p:spPr>
              <a:xfrm>
                <a:off x="2186623" y="2642449"/>
                <a:ext cx="532519" cy="423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de-DE" sz="20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5" name="Textfeld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623" y="2642449"/>
                <a:ext cx="532519" cy="423770"/>
              </a:xfrm>
              <a:prstGeom prst="rect">
                <a:avLst/>
              </a:prstGeom>
              <a:blipFill>
                <a:blip r:embed="rId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Gerade Verbindung mit Pfeil 74"/>
          <p:cNvCxnSpPr/>
          <p:nvPr/>
        </p:nvCxnSpPr>
        <p:spPr>
          <a:xfrm>
            <a:off x="2350563" y="2639243"/>
            <a:ext cx="1056319" cy="3951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21"/>
          <p:cNvGrpSpPr/>
          <p:nvPr/>
        </p:nvGrpSpPr>
        <p:grpSpPr>
          <a:xfrm>
            <a:off x="1890966" y="2059918"/>
            <a:ext cx="1592660" cy="1287628"/>
            <a:chOff x="1890966" y="1940289"/>
            <a:chExt cx="1592660" cy="1287628"/>
          </a:xfrm>
        </p:grpSpPr>
        <p:cxnSp>
          <p:nvCxnSpPr>
            <p:cNvPr id="67" name="Gerade Verbindung mit Pfeil 66"/>
            <p:cNvCxnSpPr/>
            <p:nvPr/>
          </p:nvCxnSpPr>
          <p:spPr>
            <a:xfrm flipV="1">
              <a:off x="1890966" y="2973763"/>
              <a:ext cx="1592660" cy="254154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mit Pfeil 73"/>
            <p:cNvCxnSpPr/>
            <p:nvPr/>
          </p:nvCxnSpPr>
          <p:spPr>
            <a:xfrm>
              <a:off x="2785166" y="1940289"/>
              <a:ext cx="698459" cy="9839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en 20"/>
          <p:cNvGrpSpPr/>
          <p:nvPr/>
        </p:nvGrpSpPr>
        <p:grpSpPr>
          <a:xfrm>
            <a:off x="2658164" y="2146738"/>
            <a:ext cx="1503736" cy="1147383"/>
            <a:chOff x="2658164" y="2027109"/>
            <a:chExt cx="1503736" cy="1147383"/>
          </a:xfrm>
        </p:grpSpPr>
        <p:cxnSp>
          <p:nvCxnSpPr>
            <p:cNvPr id="20" name="Gerade Verbindung mit Pfeil 19"/>
            <p:cNvCxnSpPr/>
            <p:nvPr/>
          </p:nvCxnSpPr>
          <p:spPr>
            <a:xfrm>
              <a:off x="3168129" y="2140206"/>
              <a:ext cx="144016" cy="280682"/>
            </a:xfrm>
            <a:prstGeom prst="straightConnector1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1"/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>
              <a:off x="3510991" y="2027109"/>
              <a:ext cx="25562" cy="330532"/>
            </a:xfrm>
            <a:prstGeom prst="straightConnector1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1"/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flipH="1">
              <a:off x="3774189" y="2073914"/>
              <a:ext cx="107769" cy="283727"/>
            </a:xfrm>
            <a:prstGeom prst="straightConnector1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1"/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H="1">
              <a:off x="3981668" y="2215777"/>
              <a:ext cx="180232" cy="240188"/>
            </a:xfrm>
            <a:prstGeom prst="straightConnector1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1"/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>
              <a:off x="2855456" y="2374756"/>
              <a:ext cx="226638" cy="211806"/>
            </a:xfrm>
            <a:prstGeom prst="straightConnector1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1"/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/>
          </p:nvCxnSpPr>
          <p:spPr>
            <a:xfrm>
              <a:off x="2658164" y="2767902"/>
              <a:ext cx="333184" cy="39872"/>
            </a:xfrm>
            <a:prstGeom prst="straightConnector1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1"/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flipV="1">
              <a:off x="2665260" y="3089054"/>
              <a:ext cx="318992" cy="85438"/>
            </a:xfrm>
            <a:prstGeom prst="straightConnector1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1"/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834" y="2347184"/>
            <a:ext cx="3600000" cy="11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801" y="908720"/>
            <a:ext cx="3816423" cy="5400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/>
              <a:t>Measurement </a:t>
            </a:r>
            <a:r>
              <a:rPr lang="de-DE" sz="2400" b="0" dirty="0" err="1"/>
              <a:t>equipment</a:t>
            </a:r>
            <a:r>
              <a:rPr lang="de-DE" sz="2400" b="0" dirty="0"/>
              <a:t> - </a:t>
            </a:r>
            <a:r>
              <a:rPr lang="de-DE" sz="2400" b="0" dirty="0" err="1"/>
              <a:t>spectrometer</a:t>
            </a:r>
            <a:endParaRPr lang="de-DE" sz="2400" b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Stefan Riechelmann</a:t>
            </a:r>
          </a:p>
        </p:txBody>
      </p:sp>
      <p:sp>
        <p:nvSpPr>
          <p:cNvPr id="9" name="Textfeld 7"/>
          <p:cNvSpPr txBox="1"/>
          <p:nvPr/>
        </p:nvSpPr>
        <p:spPr>
          <a:xfrm>
            <a:off x="4320257" y="3314404"/>
            <a:ext cx="4392486" cy="925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1" dirty="0"/>
              <a:t>UV+VIS Spektrometer (CAS 140CT – 154)</a:t>
            </a:r>
          </a:p>
          <a:p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: 	220 - 1020 nm</a:t>
            </a:r>
          </a:p>
          <a:p>
            <a:r>
              <a:rPr lang="de-DE" dirty="0" err="1"/>
              <a:t>Bandwidth</a:t>
            </a:r>
            <a:r>
              <a:rPr lang="de-DE" dirty="0"/>
              <a:t> : 		3,7 nm</a:t>
            </a:r>
          </a:p>
          <a:p>
            <a:r>
              <a:rPr lang="de-DE" dirty="0"/>
              <a:t>Sampling </a:t>
            </a:r>
            <a:r>
              <a:rPr lang="de-DE" dirty="0" err="1"/>
              <a:t>interval</a:t>
            </a:r>
            <a:r>
              <a:rPr lang="de-DE" dirty="0"/>
              <a:t> : 	0,8 nm</a:t>
            </a:r>
          </a:p>
        </p:txBody>
      </p:sp>
      <p:sp>
        <p:nvSpPr>
          <p:cNvPr id="10" name="Textfeld 8"/>
          <p:cNvSpPr txBox="1"/>
          <p:nvPr/>
        </p:nvSpPr>
        <p:spPr>
          <a:xfrm>
            <a:off x="4320257" y="4240122"/>
            <a:ext cx="4392486" cy="97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1" dirty="0"/>
              <a:t>Infrared Spektrometer (CAS 140CT – 171)</a:t>
            </a:r>
          </a:p>
          <a:p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:	780 - 1650 nm</a:t>
            </a:r>
          </a:p>
          <a:p>
            <a:r>
              <a:rPr lang="de-DE" dirty="0" err="1"/>
              <a:t>Bandwidth</a:t>
            </a:r>
            <a:r>
              <a:rPr lang="de-DE" dirty="0"/>
              <a:t>: 		9 nm</a:t>
            </a:r>
          </a:p>
          <a:p>
            <a:r>
              <a:rPr lang="de-DE" dirty="0"/>
              <a:t>Sampling </a:t>
            </a:r>
            <a:r>
              <a:rPr lang="de-DE" dirty="0" err="1"/>
              <a:t>interval</a:t>
            </a:r>
            <a:r>
              <a:rPr lang="de-DE" dirty="0"/>
              <a:t>: 	3 nm</a:t>
            </a:r>
          </a:p>
        </p:txBody>
      </p:sp>
      <p:sp>
        <p:nvSpPr>
          <p:cNvPr id="11" name="Textfeld 9"/>
          <p:cNvSpPr txBox="1"/>
          <p:nvPr/>
        </p:nvSpPr>
        <p:spPr>
          <a:xfrm>
            <a:off x="4320257" y="5213786"/>
            <a:ext cx="4392486" cy="945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1" dirty="0"/>
              <a:t>Extended IR </a:t>
            </a:r>
            <a:r>
              <a:rPr lang="de-DE" b="1" dirty="0" err="1"/>
              <a:t>Spectrometer</a:t>
            </a:r>
            <a:r>
              <a:rPr lang="de-DE" b="1" dirty="0"/>
              <a:t> (CAS 140CT – 175)</a:t>
            </a:r>
          </a:p>
          <a:p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: 	1500 - 2150 nm</a:t>
            </a:r>
          </a:p>
          <a:p>
            <a:r>
              <a:rPr lang="de-DE" dirty="0" err="1"/>
              <a:t>Bandwidth</a:t>
            </a:r>
            <a:r>
              <a:rPr lang="de-DE" dirty="0"/>
              <a:t>: 		15 nm</a:t>
            </a:r>
          </a:p>
          <a:p>
            <a:r>
              <a:rPr lang="de-DE" dirty="0"/>
              <a:t>Sampling </a:t>
            </a:r>
            <a:r>
              <a:rPr lang="de-DE" dirty="0" err="1"/>
              <a:t>interval</a:t>
            </a:r>
            <a:r>
              <a:rPr lang="de-DE" dirty="0"/>
              <a:t>: 	4 nm</a:t>
            </a:r>
          </a:p>
        </p:txBody>
      </p:sp>
      <p:cxnSp>
        <p:nvCxnSpPr>
          <p:cNvPr id="13" name="Gerade Verbindung mit Pfeil 12"/>
          <p:cNvCxnSpPr>
            <a:stCxn id="9" idx="1"/>
          </p:cNvCxnSpPr>
          <p:nvPr/>
        </p:nvCxnSpPr>
        <p:spPr>
          <a:xfrm flipH="1">
            <a:off x="2880097" y="3777263"/>
            <a:ext cx="1440160" cy="9507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0" idx="1"/>
          </p:cNvCxnSpPr>
          <p:nvPr/>
        </p:nvCxnSpPr>
        <p:spPr>
          <a:xfrm flipH="1">
            <a:off x="2880097" y="4728060"/>
            <a:ext cx="1440160" cy="5731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11" idx="1"/>
          </p:cNvCxnSpPr>
          <p:nvPr/>
        </p:nvCxnSpPr>
        <p:spPr>
          <a:xfrm flipH="1">
            <a:off x="2880097" y="5686574"/>
            <a:ext cx="1440160" cy="1186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7"/>
          <p:cNvSpPr txBox="1"/>
          <p:nvPr/>
        </p:nvSpPr>
        <p:spPr>
          <a:xfrm>
            <a:off x="4320257" y="1804804"/>
            <a:ext cx="4392486" cy="753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1" dirty="0" err="1"/>
              <a:t>Entrance</a:t>
            </a:r>
            <a:r>
              <a:rPr lang="de-DE" b="1" dirty="0"/>
              <a:t> </a:t>
            </a:r>
            <a:r>
              <a:rPr lang="de-DE" b="1" dirty="0" err="1"/>
              <a:t>Optics</a:t>
            </a:r>
            <a:endParaRPr lang="de-DE" b="1" dirty="0"/>
          </a:p>
          <a:p>
            <a:r>
              <a:rPr lang="de-DE" dirty="0"/>
              <a:t>Field </a:t>
            </a:r>
            <a:r>
              <a:rPr lang="de-DE" dirty="0" err="1"/>
              <a:t>of</a:t>
            </a:r>
            <a:r>
              <a:rPr lang="de-DE" dirty="0"/>
              <a:t> View: 	5° FWHM</a:t>
            </a:r>
          </a:p>
          <a:p>
            <a:r>
              <a:rPr lang="de-DE" dirty="0" err="1"/>
              <a:t>Stray</a:t>
            </a:r>
            <a:r>
              <a:rPr lang="de-DE" dirty="0"/>
              <a:t> light </a:t>
            </a:r>
            <a:r>
              <a:rPr lang="de-DE" dirty="0" err="1"/>
              <a:t>reduced</a:t>
            </a:r>
            <a:r>
              <a:rPr lang="de-DE" dirty="0"/>
              <a:t> design</a:t>
            </a:r>
          </a:p>
        </p:txBody>
      </p:sp>
      <p:cxnSp>
        <p:nvCxnSpPr>
          <p:cNvPr id="23" name="Gerade Verbindung mit Pfeil 22"/>
          <p:cNvCxnSpPr>
            <a:stCxn id="22" idx="1"/>
          </p:cNvCxnSpPr>
          <p:nvPr/>
        </p:nvCxnSpPr>
        <p:spPr>
          <a:xfrm flipH="1">
            <a:off x="1871985" y="2181651"/>
            <a:ext cx="2448272" cy="952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7"/>
          <p:cNvSpPr txBox="1"/>
          <p:nvPr/>
        </p:nvSpPr>
        <p:spPr>
          <a:xfrm>
            <a:off x="4320257" y="1052736"/>
            <a:ext cx="4392486" cy="753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1" dirty="0"/>
              <a:t>Digital </a:t>
            </a:r>
            <a:r>
              <a:rPr lang="de-DE" b="1" dirty="0" err="1"/>
              <a:t>Camera</a:t>
            </a:r>
            <a:endParaRPr lang="de-DE" b="1" dirty="0"/>
          </a:p>
          <a:p>
            <a:r>
              <a:rPr lang="de-DE" dirty="0"/>
              <a:t>Field </a:t>
            </a:r>
            <a:r>
              <a:rPr lang="de-DE" dirty="0" err="1"/>
              <a:t>of</a:t>
            </a:r>
            <a:r>
              <a:rPr lang="de-DE" dirty="0"/>
              <a:t> View: 	120°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documentation</a:t>
            </a:r>
            <a:r>
              <a:rPr lang="de-DE" dirty="0"/>
              <a:t> </a:t>
            </a:r>
            <a:r>
              <a:rPr lang="de-DE" dirty="0" err="1"/>
              <a:t>purposes</a:t>
            </a:r>
            <a:endParaRPr lang="de-DE" dirty="0"/>
          </a:p>
        </p:txBody>
      </p:sp>
      <p:sp>
        <p:nvSpPr>
          <p:cNvPr id="28" name="Textfeld 7"/>
          <p:cNvSpPr txBox="1"/>
          <p:nvPr/>
        </p:nvSpPr>
        <p:spPr>
          <a:xfrm>
            <a:off x="4320257" y="2560711"/>
            <a:ext cx="4392486" cy="753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1" dirty="0"/>
              <a:t>Dual Axis Tracking Unit</a:t>
            </a:r>
          </a:p>
          <a:p>
            <a:r>
              <a:rPr lang="de-DE" dirty="0"/>
              <a:t>Range </a:t>
            </a:r>
            <a:r>
              <a:rPr lang="de-DE" dirty="0" err="1"/>
              <a:t>zenith</a:t>
            </a:r>
            <a:r>
              <a:rPr lang="de-DE" dirty="0"/>
              <a:t>: 	-42.5° - 105°</a:t>
            </a:r>
          </a:p>
          <a:p>
            <a:r>
              <a:rPr lang="de-DE" dirty="0"/>
              <a:t>Range </a:t>
            </a:r>
            <a:r>
              <a:rPr lang="de-DE" dirty="0" err="1"/>
              <a:t>azimuth</a:t>
            </a:r>
            <a:r>
              <a:rPr lang="de-DE" dirty="0"/>
              <a:t>: 	-10° - 370°</a:t>
            </a:r>
          </a:p>
          <a:p>
            <a:endParaRPr lang="de-DE" dirty="0"/>
          </a:p>
        </p:txBody>
      </p:sp>
      <p:cxnSp>
        <p:nvCxnSpPr>
          <p:cNvPr id="29" name="Gerade Verbindung mit Pfeil 28"/>
          <p:cNvCxnSpPr>
            <a:stCxn id="27" idx="1"/>
          </p:cNvCxnSpPr>
          <p:nvPr/>
        </p:nvCxnSpPr>
        <p:spPr>
          <a:xfrm flipH="1">
            <a:off x="1655961" y="1429583"/>
            <a:ext cx="2664296" cy="631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>
            <a:stCxn id="28" idx="1"/>
          </p:cNvCxnSpPr>
          <p:nvPr/>
        </p:nvCxnSpPr>
        <p:spPr>
          <a:xfrm flipH="1" flipV="1">
            <a:off x="1583953" y="2780928"/>
            <a:ext cx="2736304" cy="1566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0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/>
              <a:t>Measurement </a:t>
            </a:r>
            <a:r>
              <a:rPr lang="de-DE" sz="2400" b="0" dirty="0" err="1"/>
              <a:t>equipment</a:t>
            </a:r>
            <a:r>
              <a:rPr lang="de-DE" sz="2400" b="0" dirty="0"/>
              <a:t> – </a:t>
            </a:r>
            <a:r>
              <a:rPr lang="de-DE" sz="2400" b="0" dirty="0" err="1"/>
              <a:t>entrance</a:t>
            </a:r>
            <a:r>
              <a:rPr lang="de-DE" sz="2400" b="0" dirty="0"/>
              <a:t> </a:t>
            </a:r>
            <a:r>
              <a:rPr lang="de-DE" sz="2400" b="0" dirty="0" err="1"/>
              <a:t>optics</a:t>
            </a:r>
            <a:endParaRPr lang="de-DE" sz="2400" b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Stefan Riechelmann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7262" t="45964" r="49253" b="17305"/>
          <a:stretch/>
        </p:blipFill>
        <p:spPr>
          <a:xfrm>
            <a:off x="287809" y="3789040"/>
            <a:ext cx="4949544" cy="23762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94" y="1573846"/>
            <a:ext cx="4474236" cy="2014910"/>
          </a:xfrm>
          <a:prstGeom prst="rect">
            <a:avLst/>
          </a:prstGeom>
        </p:spPr>
      </p:pic>
      <p:sp>
        <p:nvSpPr>
          <p:cNvPr id="12" name="Textfeld 7"/>
          <p:cNvSpPr txBox="1"/>
          <p:nvPr/>
        </p:nvSpPr>
        <p:spPr>
          <a:xfrm>
            <a:off x="5134423" y="1639060"/>
            <a:ext cx="3218282" cy="3806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1" dirty="0" err="1"/>
              <a:t>Radiance</a:t>
            </a:r>
            <a:r>
              <a:rPr lang="de-DE" b="1" dirty="0"/>
              <a:t> </a:t>
            </a:r>
            <a:r>
              <a:rPr lang="de-DE" b="1" dirty="0" err="1"/>
              <a:t>entrance</a:t>
            </a:r>
            <a:r>
              <a:rPr lang="de-DE" b="1" dirty="0"/>
              <a:t> </a:t>
            </a:r>
            <a:r>
              <a:rPr lang="de-DE" b="1" dirty="0" err="1"/>
              <a:t>optics</a:t>
            </a:r>
            <a:r>
              <a:rPr lang="de-DE" b="1" dirty="0"/>
              <a:t>:</a:t>
            </a:r>
          </a:p>
          <a:p>
            <a:endParaRPr lang="de-DE" dirty="0"/>
          </a:p>
          <a:p>
            <a:r>
              <a:rPr lang="de-DE" dirty="0"/>
              <a:t>Field </a:t>
            </a:r>
            <a:r>
              <a:rPr lang="de-DE" dirty="0" err="1"/>
              <a:t>of</a:t>
            </a:r>
            <a:r>
              <a:rPr lang="de-DE" dirty="0"/>
              <a:t> View </a:t>
            </a:r>
            <a:r>
              <a:rPr lang="de-DE" dirty="0" err="1"/>
              <a:t>of</a:t>
            </a:r>
            <a:r>
              <a:rPr lang="de-DE" dirty="0"/>
              <a:t> 5° FWHM</a:t>
            </a:r>
          </a:p>
          <a:p>
            <a:endParaRPr lang="de-DE" dirty="0"/>
          </a:p>
          <a:p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stray</a:t>
            </a:r>
            <a:r>
              <a:rPr lang="de-DE" dirty="0"/>
              <a:t> light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foil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interior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soot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baffles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Stray</a:t>
            </a:r>
            <a:r>
              <a:rPr lang="de-DE" dirty="0"/>
              <a:t> light at </a:t>
            </a:r>
            <a:r>
              <a:rPr lang="de-DE" dirty="0" err="1"/>
              <a:t>incidence</a:t>
            </a:r>
            <a:r>
              <a:rPr lang="de-DE" dirty="0"/>
              <a:t> </a:t>
            </a:r>
            <a:r>
              <a:rPr lang="de-DE" dirty="0" err="1"/>
              <a:t>angles</a:t>
            </a:r>
            <a:r>
              <a:rPr lang="de-DE" dirty="0"/>
              <a:t> &gt; 10°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10</a:t>
            </a:r>
            <a:r>
              <a:rPr lang="de-DE" baseline="30000" dirty="0"/>
              <a:t>-6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376041" y="4077072"/>
            <a:ext cx="2304256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/>
              <a:t>Measurement </a:t>
            </a:r>
            <a:r>
              <a:rPr lang="de-DE" sz="2400" b="0" dirty="0" err="1"/>
              <a:t>equipment</a:t>
            </a:r>
            <a:r>
              <a:rPr lang="de-DE" sz="2400" b="0" dirty="0"/>
              <a:t> – </a:t>
            </a:r>
            <a:r>
              <a:rPr lang="de-DE" sz="2400" b="0" dirty="0" err="1"/>
              <a:t>radiance</a:t>
            </a:r>
            <a:r>
              <a:rPr lang="de-DE" sz="2400" b="0" dirty="0"/>
              <a:t> </a:t>
            </a:r>
            <a:r>
              <a:rPr lang="de-DE" sz="2400" b="0" dirty="0" err="1"/>
              <a:t>calibration</a:t>
            </a:r>
            <a:endParaRPr lang="de-DE" sz="2400" b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Stefan Riechelmann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719857" y="2204864"/>
            <a:ext cx="4086512" cy="2366010"/>
            <a:chOff x="0" y="0"/>
            <a:chExt cx="4086801" cy="2366557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428130" y="227279"/>
              <a:ext cx="3033905" cy="1973076"/>
              <a:chOff x="0" y="0"/>
              <a:chExt cx="3033905" cy="1973076"/>
            </a:xfrm>
          </p:grpSpPr>
          <p:sp>
            <p:nvSpPr>
              <p:cNvPr id="18" name="Flussdiagramm: Zusammenführung 17"/>
              <p:cNvSpPr/>
              <p:nvPr/>
            </p:nvSpPr>
            <p:spPr>
              <a:xfrm>
                <a:off x="0" y="533840"/>
                <a:ext cx="302150" cy="286247"/>
              </a:xfrm>
              <a:prstGeom prst="flowChartSummingJunct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9" name="Gerader Verbinder 18"/>
              <p:cNvCxnSpPr/>
              <p:nvPr/>
            </p:nvCxnSpPr>
            <p:spPr>
              <a:xfrm>
                <a:off x="1458812" y="0"/>
                <a:ext cx="0" cy="59634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/>
              <p:cNvCxnSpPr/>
              <p:nvPr/>
            </p:nvCxnSpPr>
            <p:spPr>
              <a:xfrm>
                <a:off x="1458812" y="819260"/>
                <a:ext cx="0" cy="59626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/>
              <p:cNvCxnSpPr/>
              <p:nvPr/>
            </p:nvCxnSpPr>
            <p:spPr>
              <a:xfrm>
                <a:off x="354132" y="687121"/>
                <a:ext cx="2526492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lussdiagramm: Datenträger mit direktem Zugriff 21"/>
              <p:cNvSpPr/>
              <p:nvPr/>
            </p:nvSpPr>
            <p:spPr>
              <a:xfrm rot="10800000">
                <a:off x="2880624" y="486270"/>
                <a:ext cx="153281" cy="401702"/>
              </a:xfrm>
              <a:prstGeom prst="flowChartMagneticDrum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Flussdiagramm: Magnetplattenspeicher 22"/>
              <p:cNvSpPr/>
              <p:nvPr/>
            </p:nvSpPr>
            <p:spPr>
              <a:xfrm rot="2552006">
                <a:off x="1939797" y="1242104"/>
                <a:ext cx="190280" cy="730972"/>
              </a:xfrm>
              <a:prstGeom prst="flowChartMagneticDisk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24" name="Gerader Verbinder 23"/>
              <p:cNvCxnSpPr/>
              <p:nvPr/>
            </p:nvCxnSpPr>
            <p:spPr>
              <a:xfrm flipV="1">
                <a:off x="2214645" y="687121"/>
                <a:ext cx="665425" cy="728404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feld 233"/>
            <p:cNvSpPr txBox="1"/>
            <p:nvPr/>
          </p:nvSpPr>
          <p:spPr>
            <a:xfrm>
              <a:off x="0" y="183856"/>
              <a:ext cx="1157535" cy="57726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de-DE" sz="10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spectral</a:t>
              </a:r>
              <a:r>
                <a:rPr lang="de-DE" sz="1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0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irradiance</a:t>
              </a:r>
              <a:r>
                <a:rPr lang="de-DE" sz="1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0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transfer</a:t>
              </a:r>
              <a:r>
                <a:rPr lang="de-DE" sz="1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0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standard</a:t>
              </a:r>
              <a:endPara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feld 234"/>
            <p:cNvSpPr txBox="1"/>
            <p:nvPr/>
          </p:nvSpPr>
          <p:spPr>
            <a:xfrm>
              <a:off x="1606807" y="0"/>
              <a:ext cx="613124" cy="2787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de-DE" sz="1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baffle</a:t>
              </a:r>
              <a:endPara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feld 235"/>
            <p:cNvSpPr txBox="1"/>
            <p:nvPr/>
          </p:nvSpPr>
          <p:spPr>
            <a:xfrm>
              <a:off x="2642775" y="433415"/>
              <a:ext cx="1444026" cy="2787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de-DE" sz="1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reflection</a:t>
              </a:r>
              <a:r>
                <a:rPr lang="de-DE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standard</a:t>
              </a:r>
              <a:endPara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feld 237"/>
            <p:cNvSpPr txBox="1"/>
            <p:nvPr/>
          </p:nvSpPr>
          <p:spPr>
            <a:xfrm>
              <a:off x="1855228" y="2087792"/>
              <a:ext cx="1210042" cy="2787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de-DE" sz="1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entrance</a:t>
              </a:r>
              <a:r>
                <a:rPr lang="de-DE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optics</a:t>
              </a:r>
              <a:endPara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4608289" y="1556792"/>
                <a:ext cx="4210376" cy="3960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Radiance emitted by reflection standard:</a:t>
                </a:r>
              </a:p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lamp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 </m:t>
                          </m:r>
                          <m:r>
                            <m:rPr>
                              <m:sty m:val="p"/>
                            </m:rPr>
                            <a:rPr lang="de-DE" i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λ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(0°,45°,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𝜆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lamp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de-DE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λ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Responsivity of the instrument:</a:t>
                </a:r>
              </a:p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r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𝜆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lab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lamp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𝑐𝑜𝑢𝑛𝑡𝑠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W</m:t>
                              </m:r>
                              <m: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de-DE" i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n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de-DE" i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i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r</m:t>
                                  </m:r>
                                </m:e>
                                <m:sup>
                                  <m:r>
                                    <a:rPr lang="de-DE" i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Calibrated outdoor measurement:</a:t>
                </a:r>
              </a:p>
              <a:p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sky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λ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sky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𝜆</m:t>
                              </m:r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i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W</m:t>
                          </m:r>
                          <m:r>
                            <a:rPr lang="de-DE" i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de-DE" i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n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de-DE" i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de-DE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289" y="1556792"/>
                <a:ext cx="4210376" cy="3960440"/>
              </a:xfrm>
              <a:prstGeom prst="rect">
                <a:avLst/>
              </a:prstGeom>
              <a:blipFill>
                <a:blip r:embed="rId2"/>
                <a:stretch>
                  <a:fillRect l="-2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326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279" y="-27384"/>
            <a:ext cx="10297144" cy="7084074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1736158" y="219172"/>
            <a:ext cx="5355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 radiance measurement at 20.07.2016, 14:34 MEZ (clear sky)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picture (North direction)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-32680" y="1124744"/>
            <a:ext cx="4568961" cy="3549019"/>
            <a:chOff x="-32680" y="1124744"/>
            <a:chExt cx="4568961" cy="3549019"/>
          </a:xfrm>
        </p:grpSpPr>
        <p:sp>
          <p:nvSpPr>
            <p:cNvPr id="10" name="Textfeld 9"/>
            <p:cNvSpPr txBox="1"/>
            <p:nvPr/>
          </p:nvSpPr>
          <p:spPr>
            <a:xfrm>
              <a:off x="683574" y="1124744"/>
              <a:ext cx="2561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Angular distribution at 400 nm</a:t>
              </a:r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680" y="1340768"/>
              <a:ext cx="4568961" cy="3332995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/>
        </p:nvGrpSpPr>
        <p:grpSpPr>
          <a:xfrm>
            <a:off x="4531408" y="1116476"/>
            <a:ext cx="4568961" cy="3557287"/>
            <a:chOff x="4531408" y="1116476"/>
            <a:chExt cx="4568961" cy="355728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1408" y="1340768"/>
              <a:ext cx="4568961" cy="3332995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5252535" y="1116476"/>
              <a:ext cx="2661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Angular distribution at 1000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9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279" y="-27384"/>
            <a:ext cx="10297144" cy="7084074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83574" y="1124744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Angular distribution at 400 nm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736158" y="219172"/>
            <a:ext cx="5355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 radiance measurement at 20.07.2016, 14:34 MEZ (clear sky)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picture (North direction)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52535" y="1116476"/>
            <a:ext cx="2661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Angular distribution at 1000 nm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130" y="1225562"/>
            <a:ext cx="5486411" cy="365760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382" y="1196752"/>
            <a:ext cx="5486411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0" dirty="0" err="1"/>
              <a:t>Wavelength</a:t>
            </a:r>
            <a:r>
              <a:rPr lang="de-DE" sz="2400" b="0" dirty="0"/>
              <a:t> </a:t>
            </a:r>
            <a:r>
              <a:rPr lang="de-DE" sz="2400" b="0" dirty="0" err="1"/>
              <a:t>dependence</a:t>
            </a:r>
            <a:r>
              <a:rPr lang="de-DE" sz="2400" b="0" dirty="0"/>
              <a:t> </a:t>
            </a:r>
            <a:r>
              <a:rPr lang="de-DE" sz="2400" b="0" dirty="0" err="1"/>
              <a:t>of</a:t>
            </a:r>
            <a:r>
              <a:rPr lang="de-DE" sz="2400" b="0" dirty="0"/>
              <a:t> </a:t>
            </a:r>
            <a:r>
              <a:rPr lang="de-DE" sz="2400" b="0" dirty="0" err="1"/>
              <a:t>sky</a:t>
            </a:r>
            <a:r>
              <a:rPr lang="de-DE" sz="2400" b="0" dirty="0"/>
              <a:t> </a:t>
            </a:r>
            <a:r>
              <a:rPr lang="de-DE" sz="2400" b="0" dirty="0" err="1"/>
              <a:t>radiance</a:t>
            </a:r>
            <a:endParaRPr lang="de-DE" sz="2400" b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Stefan Riechelmann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15801" y="4759114"/>
            <a:ext cx="4176464" cy="1406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Angular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radiance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 145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Yellow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 solar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horizon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at 85°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zenith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albedo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on horizontal global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irradiance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42201" y="4759114"/>
            <a:ext cx="4176464" cy="1406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Irradiance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irradiance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Diffuse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irradiance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integral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hemisphere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" y="1071216"/>
            <a:ext cx="9072562" cy="36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6287" y="0"/>
            <a:ext cx="10918674" cy="685800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1507733" y="219172"/>
            <a:ext cx="5812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 radiance measurement at 12.07.2016, 14:56 MEZ (broken clouds)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picture (North direction)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-32680" y="1124744"/>
            <a:ext cx="4568961" cy="3549018"/>
            <a:chOff x="-32680" y="1124744"/>
            <a:chExt cx="4568961" cy="3549018"/>
          </a:xfrm>
        </p:grpSpPr>
        <p:sp>
          <p:nvSpPr>
            <p:cNvPr id="10" name="Textfeld 9"/>
            <p:cNvSpPr txBox="1"/>
            <p:nvPr/>
          </p:nvSpPr>
          <p:spPr>
            <a:xfrm>
              <a:off x="683574" y="1124744"/>
              <a:ext cx="2561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Angular distribution at 400 nm</a:t>
              </a: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680" y="1340767"/>
              <a:ext cx="4568961" cy="3332995"/>
            </a:xfrm>
            <a:prstGeom prst="rect">
              <a:avLst/>
            </a:prstGeom>
          </p:spPr>
        </p:pic>
      </p:grpSp>
      <p:grpSp>
        <p:nvGrpSpPr>
          <p:cNvPr id="21" name="Gruppieren 20"/>
          <p:cNvGrpSpPr/>
          <p:nvPr/>
        </p:nvGrpSpPr>
        <p:grpSpPr>
          <a:xfrm>
            <a:off x="4527060" y="1116476"/>
            <a:ext cx="4568961" cy="3557285"/>
            <a:chOff x="4527060" y="1116476"/>
            <a:chExt cx="4568961" cy="3557285"/>
          </a:xfrm>
        </p:grpSpPr>
        <p:sp>
          <p:nvSpPr>
            <p:cNvPr id="15" name="Textfeld 14"/>
            <p:cNvSpPr txBox="1"/>
            <p:nvPr/>
          </p:nvSpPr>
          <p:spPr>
            <a:xfrm>
              <a:off x="5252535" y="1116476"/>
              <a:ext cx="2661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Angular distribution at 1000 nm</a:t>
              </a: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7060" y="1340766"/>
              <a:ext cx="4568961" cy="3332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4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0007_4zu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BCE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60007_4zu3</Template>
  <TotalTime>0</TotalTime>
  <Words>761</Words>
  <Application>Microsoft Office PowerPoint</Application>
  <PresentationFormat>Benutzerdefiniert</PresentationFormat>
  <Paragraphs>139</Paragraphs>
  <Slides>13</Slides>
  <Notes>0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Times New Roman</vt:lpstr>
      <vt:lpstr>Wingdings</vt:lpstr>
      <vt:lpstr>60007_4zu3</vt:lpstr>
      <vt:lpstr>PowerPoint-Präsentation</vt:lpstr>
      <vt:lpstr>Why do we need the angular distribution?</vt:lpstr>
      <vt:lpstr>Measurement equipment - spectrometer</vt:lpstr>
      <vt:lpstr>Measurement equipment – entrance optics</vt:lpstr>
      <vt:lpstr>Measurement equipment – radiance calibration</vt:lpstr>
      <vt:lpstr>PowerPoint-Präsentation</vt:lpstr>
      <vt:lpstr>PowerPoint-Präsentation</vt:lpstr>
      <vt:lpstr>Wavelength dependence of sky radiance</vt:lpstr>
      <vt:lpstr>PowerPoint-Präsentation</vt:lpstr>
      <vt:lpstr>PowerPoint-Präsentation</vt:lpstr>
      <vt:lpstr>Follow-up tasks</vt:lpstr>
      <vt:lpstr>Acknowledgements</vt:lpstr>
      <vt:lpstr>Describing the radiance field</vt:lpstr>
    </vt:vector>
  </TitlesOfParts>
  <Company>Physikalisch Technische Bundesanstalt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futter01</dc:creator>
  <dc:description>600 07</dc:description>
  <cp:lastModifiedBy>Stefan Riechelmann</cp:lastModifiedBy>
  <cp:revision>237</cp:revision>
  <dcterms:created xsi:type="dcterms:W3CDTF">2014-12-22T13:32:25Z</dcterms:created>
  <dcterms:modified xsi:type="dcterms:W3CDTF">2017-04-10T07:30:13Z</dcterms:modified>
  <cp:category>alle</cp:category>
</cp:coreProperties>
</file>