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56" r:id="rId2"/>
    <p:sldId id="279" r:id="rId3"/>
    <p:sldId id="257" r:id="rId4"/>
    <p:sldId id="268" r:id="rId5"/>
    <p:sldId id="267" r:id="rId6"/>
    <p:sldId id="282" r:id="rId7"/>
    <p:sldId id="273" r:id="rId8"/>
    <p:sldId id="281" r:id="rId9"/>
    <p:sldId id="280" r:id="rId10"/>
    <p:sldId id="275" r:id="rId11"/>
    <p:sldId id="283" r:id="rId12"/>
    <p:sldId id="284" r:id="rId13"/>
    <p:sldId id="285" r:id="rId14"/>
    <p:sldId id="269" r:id="rId15"/>
    <p:sldId id="270" r:id="rId16"/>
  </p:sldIdLst>
  <p:sldSz cx="9144000" cy="6858000" type="screen4x3"/>
  <p:notesSz cx="6858000" cy="9144000"/>
  <p:defaultTextStyle>
    <a:defPPr>
      <a:defRPr lang="en-US"/>
    </a:defPPr>
    <a:lvl1pPr marL="0" algn="l" defTabSz="914089" rtl="0" eaLnBrk="1" latinLnBrk="0" hangingPunct="1">
      <a:defRPr sz="1800" kern="1200">
        <a:solidFill>
          <a:schemeClr val="tx1"/>
        </a:solidFill>
        <a:latin typeface="+mn-lt"/>
        <a:ea typeface="+mn-ea"/>
        <a:cs typeface="+mn-cs"/>
      </a:defRPr>
    </a:lvl1pPr>
    <a:lvl2pPr marL="457044" algn="l" defTabSz="914089" rtl="0" eaLnBrk="1" latinLnBrk="0" hangingPunct="1">
      <a:defRPr sz="1800" kern="1200">
        <a:solidFill>
          <a:schemeClr val="tx1"/>
        </a:solidFill>
        <a:latin typeface="+mn-lt"/>
        <a:ea typeface="+mn-ea"/>
        <a:cs typeface="+mn-cs"/>
      </a:defRPr>
    </a:lvl2pPr>
    <a:lvl3pPr marL="914089" algn="l" defTabSz="914089" rtl="0" eaLnBrk="1" latinLnBrk="0" hangingPunct="1">
      <a:defRPr sz="1800" kern="1200">
        <a:solidFill>
          <a:schemeClr val="tx1"/>
        </a:solidFill>
        <a:latin typeface="+mn-lt"/>
        <a:ea typeface="+mn-ea"/>
        <a:cs typeface="+mn-cs"/>
      </a:defRPr>
    </a:lvl3pPr>
    <a:lvl4pPr marL="1371133" algn="l" defTabSz="914089" rtl="0" eaLnBrk="1" latinLnBrk="0" hangingPunct="1">
      <a:defRPr sz="1800" kern="1200">
        <a:solidFill>
          <a:schemeClr val="tx1"/>
        </a:solidFill>
        <a:latin typeface="+mn-lt"/>
        <a:ea typeface="+mn-ea"/>
        <a:cs typeface="+mn-cs"/>
      </a:defRPr>
    </a:lvl4pPr>
    <a:lvl5pPr marL="1828177" algn="l" defTabSz="914089" rtl="0" eaLnBrk="1" latinLnBrk="0" hangingPunct="1">
      <a:defRPr sz="1800" kern="1200">
        <a:solidFill>
          <a:schemeClr val="tx1"/>
        </a:solidFill>
        <a:latin typeface="+mn-lt"/>
        <a:ea typeface="+mn-ea"/>
        <a:cs typeface="+mn-cs"/>
      </a:defRPr>
    </a:lvl5pPr>
    <a:lvl6pPr marL="2285221" algn="l" defTabSz="914089" rtl="0" eaLnBrk="1" latinLnBrk="0" hangingPunct="1">
      <a:defRPr sz="1800" kern="1200">
        <a:solidFill>
          <a:schemeClr val="tx1"/>
        </a:solidFill>
        <a:latin typeface="+mn-lt"/>
        <a:ea typeface="+mn-ea"/>
        <a:cs typeface="+mn-cs"/>
      </a:defRPr>
    </a:lvl6pPr>
    <a:lvl7pPr marL="2742266" algn="l" defTabSz="914089" rtl="0" eaLnBrk="1" latinLnBrk="0" hangingPunct="1">
      <a:defRPr sz="1800" kern="1200">
        <a:solidFill>
          <a:schemeClr val="tx1"/>
        </a:solidFill>
        <a:latin typeface="+mn-lt"/>
        <a:ea typeface="+mn-ea"/>
        <a:cs typeface="+mn-cs"/>
      </a:defRPr>
    </a:lvl7pPr>
    <a:lvl8pPr marL="3199310" algn="l" defTabSz="914089" rtl="0" eaLnBrk="1" latinLnBrk="0" hangingPunct="1">
      <a:defRPr sz="1800" kern="1200">
        <a:solidFill>
          <a:schemeClr val="tx1"/>
        </a:solidFill>
        <a:latin typeface="+mn-lt"/>
        <a:ea typeface="+mn-ea"/>
        <a:cs typeface="+mn-cs"/>
      </a:defRPr>
    </a:lvl8pPr>
    <a:lvl9pPr marL="3656354" algn="l" defTabSz="914089"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8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91" autoAdjust="0"/>
    <p:restoredTop sz="89165" autoAdjust="0"/>
  </p:normalViewPr>
  <p:slideViewPr>
    <p:cSldViewPr>
      <p:cViewPr>
        <p:scale>
          <a:sx n="60" d="100"/>
          <a:sy n="60" d="100"/>
        </p:scale>
        <p:origin x="-1602" y="-120"/>
      </p:cViewPr>
      <p:guideLst>
        <p:guide orient="horz" pos="2928"/>
        <p:guide pos="5664"/>
      </p:guideLst>
    </p:cSldViewPr>
  </p:slideViewPr>
  <p:notesTextViewPr>
    <p:cViewPr>
      <p:scale>
        <a:sx n="66" d="100"/>
        <a:sy n="66" d="100"/>
      </p:scale>
      <p:origin x="0" y="0"/>
    </p:cViewPr>
  </p:notesTextViewPr>
  <p:notesViewPr>
    <p:cSldViewPr>
      <p:cViewPr varScale="1">
        <p:scale>
          <a:sx n="82" d="100"/>
          <a:sy n="82" d="100"/>
        </p:scale>
        <p:origin x="-318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3726759-EE3A-418C-A859-A76B24A96F28}" type="datetimeFigureOut">
              <a:rPr lang="en-US" smtClean="0"/>
              <a:t>3/29/2017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760936-C75F-4C72-8A42-3FDE401ED83A}" type="slidenum">
              <a:rPr lang="en-US" smtClean="0"/>
              <a:t>‹#›</a:t>
            </a:fld>
            <a:endParaRPr lang="en-US"/>
          </a:p>
        </p:txBody>
      </p:sp>
    </p:spTree>
    <p:extLst>
      <p:ext uri="{BB962C8B-B14F-4D97-AF65-F5344CB8AC3E}">
        <p14:creationId xmlns:p14="http://schemas.microsoft.com/office/powerpoint/2010/main" val="29245467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20B2D8-750E-4F83-BBC9-9E73CBA76F8E}" type="datetimeFigureOut">
              <a:rPr lang="en-US" smtClean="0"/>
              <a:t>3/29/2017</a:t>
            </a:fld>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73326A-297B-45B6-BC2E-FE99C64BA783}" type="slidenum">
              <a:rPr lang="en-US" smtClean="0"/>
              <a:t>‹#›</a:t>
            </a:fld>
            <a:endParaRPr lang="en-US"/>
          </a:p>
        </p:txBody>
      </p:sp>
    </p:spTree>
    <p:extLst>
      <p:ext uri="{BB962C8B-B14F-4D97-AF65-F5344CB8AC3E}">
        <p14:creationId xmlns:p14="http://schemas.microsoft.com/office/powerpoint/2010/main" val="362826060"/>
      </p:ext>
    </p:extLst>
  </p:cSld>
  <p:clrMap bg1="lt1" tx1="dk1" bg2="lt2" tx2="dk2" accent1="accent1" accent2="accent2" accent3="accent3" accent4="accent4" accent5="accent5" accent6="accent6" hlink="hlink" folHlink="folHlink"/>
  <p:notesStyle>
    <a:lvl1pPr marL="0" algn="l" defTabSz="914089" rtl="0" eaLnBrk="1" latinLnBrk="0" hangingPunct="1">
      <a:defRPr sz="1200" kern="1200">
        <a:solidFill>
          <a:schemeClr val="tx1"/>
        </a:solidFill>
        <a:latin typeface="+mn-lt"/>
        <a:ea typeface="+mn-ea"/>
        <a:cs typeface="+mn-cs"/>
      </a:defRPr>
    </a:lvl1pPr>
    <a:lvl2pPr marL="457044" algn="l" defTabSz="914089" rtl="0" eaLnBrk="1" latinLnBrk="0" hangingPunct="1">
      <a:defRPr sz="1200" kern="1200">
        <a:solidFill>
          <a:schemeClr val="tx1"/>
        </a:solidFill>
        <a:latin typeface="+mn-lt"/>
        <a:ea typeface="+mn-ea"/>
        <a:cs typeface="+mn-cs"/>
      </a:defRPr>
    </a:lvl2pPr>
    <a:lvl3pPr marL="914089" algn="l" defTabSz="914089" rtl="0" eaLnBrk="1" latinLnBrk="0" hangingPunct="1">
      <a:defRPr sz="1200" kern="1200">
        <a:solidFill>
          <a:schemeClr val="tx1"/>
        </a:solidFill>
        <a:latin typeface="+mn-lt"/>
        <a:ea typeface="+mn-ea"/>
        <a:cs typeface="+mn-cs"/>
      </a:defRPr>
    </a:lvl3pPr>
    <a:lvl4pPr marL="1371133" algn="l" defTabSz="914089" rtl="0" eaLnBrk="1" latinLnBrk="0" hangingPunct="1">
      <a:defRPr sz="1200" kern="1200">
        <a:solidFill>
          <a:schemeClr val="tx1"/>
        </a:solidFill>
        <a:latin typeface="+mn-lt"/>
        <a:ea typeface="+mn-ea"/>
        <a:cs typeface="+mn-cs"/>
      </a:defRPr>
    </a:lvl4pPr>
    <a:lvl5pPr marL="1828177" algn="l" defTabSz="914089" rtl="0" eaLnBrk="1" latinLnBrk="0" hangingPunct="1">
      <a:defRPr sz="1200" kern="1200">
        <a:solidFill>
          <a:schemeClr val="tx1"/>
        </a:solidFill>
        <a:latin typeface="+mn-lt"/>
        <a:ea typeface="+mn-ea"/>
        <a:cs typeface="+mn-cs"/>
      </a:defRPr>
    </a:lvl5pPr>
    <a:lvl6pPr marL="2285221" algn="l" defTabSz="914089" rtl="0" eaLnBrk="1" latinLnBrk="0" hangingPunct="1">
      <a:defRPr sz="1200" kern="1200">
        <a:solidFill>
          <a:schemeClr val="tx1"/>
        </a:solidFill>
        <a:latin typeface="+mn-lt"/>
        <a:ea typeface="+mn-ea"/>
        <a:cs typeface="+mn-cs"/>
      </a:defRPr>
    </a:lvl6pPr>
    <a:lvl7pPr marL="2742266" algn="l" defTabSz="914089" rtl="0" eaLnBrk="1" latinLnBrk="0" hangingPunct="1">
      <a:defRPr sz="1200" kern="1200">
        <a:solidFill>
          <a:schemeClr val="tx1"/>
        </a:solidFill>
        <a:latin typeface="+mn-lt"/>
        <a:ea typeface="+mn-ea"/>
        <a:cs typeface="+mn-cs"/>
      </a:defRPr>
    </a:lvl7pPr>
    <a:lvl8pPr marL="3199310" algn="l" defTabSz="914089" rtl="0" eaLnBrk="1" latinLnBrk="0" hangingPunct="1">
      <a:defRPr sz="1200" kern="1200">
        <a:solidFill>
          <a:schemeClr val="tx1"/>
        </a:solidFill>
        <a:latin typeface="+mn-lt"/>
        <a:ea typeface="+mn-ea"/>
        <a:cs typeface="+mn-cs"/>
      </a:defRPr>
    </a:lvl8pPr>
    <a:lvl9pPr marL="3656354" algn="l" defTabSz="91408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73326A-297B-45B6-BC2E-FE99C64BA783}" type="slidenum">
              <a:rPr lang="en-US" smtClean="0"/>
              <a:t>1</a:t>
            </a:fld>
            <a:endParaRPr lang="en-US"/>
          </a:p>
        </p:txBody>
      </p:sp>
    </p:spTree>
    <p:extLst>
      <p:ext uri="{BB962C8B-B14F-4D97-AF65-F5344CB8AC3E}">
        <p14:creationId xmlns:p14="http://schemas.microsoft.com/office/powerpoint/2010/main" val="1215066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Die </a:t>
            </a:r>
            <a:r>
              <a:rPr lang="en-US" sz="1200" kern="1200" dirty="0" err="1" smtClean="0">
                <a:solidFill>
                  <a:schemeClr val="tx1"/>
                </a:solidFill>
                <a:effectLst/>
                <a:latin typeface="+mn-lt"/>
                <a:ea typeface="+mn-ea"/>
                <a:cs typeface="+mn-cs"/>
              </a:rPr>
              <a:t>erste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überarbeitete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englische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Fassung</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für</a:t>
            </a:r>
            <a:r>
              <a:rPr lang="en-US" sz="1200" kern="1200" dirty="0" smtClean="0">
                <a:solidFill>
                  <a:schemeClr val="tx1"/>
                </a:solidFill>
                <a:effectLst/>
                <a:latin typeface="+mn-lt"/>
                <a:ea typeface="+mn-ea"/>
                <a:cs typeface="+mn-cs"/>
              </a:rPr>
              <a:t> die </a:t>
            </a:r>
            <a:r>
              <a:rPr lang="en-US" sz="1200" kern="1200" dirty="0" err="1" smtClean="0">
                <a:solidFill>
                  <a:schemeClr val="tx1"/>
                </a:solidFill>
                <a:effectLst/>
                <a:latin typeface="+mn-lt"/>
                <a:ea typeface="+mn-ea"/>
                <a:cs typeface="+mn-cs"/>
              </a:rPr>
              <a:t>damalige</a:t>
            </a:r>
            <a:r>
              <a:rPr lang="en-US" sz="1200" kern="1200" dirty="0" smtClean="0">
                <a:solidFill>
                  <a:schemeClr val="tx1"/>
                </a:solidFill>
                <a:effectLst/>
                <a:latin typeface="+mn-lt"/>
                <a:ea typeface="+mn-ea"/>
                <a:cs typeface="+mn-cs"/>
              </a:rPr>
              <a:t> Task Force CLC/ BTTF 86-2 (CLC/TC82 war </a:t>
            </a:r>
            <a:r>
              <a:rPr lang="en-US" sz="1200" kern="1200" dirty="0" err="1" smtClean="0">
                <a:solidFill>
                  <a:schemeClr val="tx1"/>
                </a:solidFill>
                <a:effectLst/>
                <a:latin typeface="+mn-lt"/>
                <a:ea typeface="+mn-ea"/>
                <a:cs typeface="+mn-cs"/>
              </a:rPr>
              <a:t>noch</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nicht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gegründet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habe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ich</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Februar</a:t>
            </a:r>
            <a:r>
              <a:rPr lang="en-US" sz="1200" kern="1200" dirty="0" smtClean="0">
                <a:solidFill>
                  <a:schemeClr val="tx1"/>
                </a:solidFill>
                <a:effectLst/>
                <a:latin typeface="+mn-lt"/>
                <a:ea typeface="+mn-ea"/>
                <a:cs typeface="+mn-cs"/>
              </a:rPr>
              <a:t> 1998 </a:t>
            </a:r>
            <a:r>
              <a:rPr lang="en-US" sz="1200" kern="1200" dirty="0" err="1" smtClean="0">
                <a:solidFill>
                  <a:schemeClr val="tx1"/>
                </a:solidFill>
                <a:effectLst/>
                <a:latin typeface="+mn-lt"/>
                <a:ea typeface="+mn-ea"/>
                <a:cs typeface="+mn-cs"/>
              </a:rPr>
              <a:t>versandt</a:t>
            </a:r>
            <a:r>
              <a:rPr lang="en-US" sz="1200" kern="1200" dirty="0" smtClean="0">
                <a:solidFill>
                  <a:schemeClr val="tx1"/>
                </a:solidFill>
                <a:effectLst/>
                <a:latin typeface="+mn-lt"/>
                <a:ea typeface="+mn-ea"/>
                <a:cs typeface="+mn-cs"/>
              </a:rPr>
              <a:t>. Im </a:t>
            </a:r>
            <a:r>
              <a:rPr lang="en-US" sz="1200" kern="1200" dirty="0" err="1" smtClean="0">
                <a:solidFill>
                  <a:schemeClr val="tx1"/>
                </a:solidFill>
                <a:effectLst/>
                <a:latin typeface="+mn-lt"/>
                <a:ea typeface="+mn-ea"/>
                <a:cs typeface="+mn-cs"/>
              </a:rPr>
              <a:t>Februar</a:t>
            </a:r>
            <a:r>
              <a:rPr lang="en-US" sz="1200" kern="1200" dirty="0" smtClean="0">
                <a:solidFill>
                  <a:schemeClr val="tx1"/>
                </a:solidFill>
                <a:effectLst/>
                <a:latin typeface="+mn-lt"/>
                <a:ea typeface="+mn-ea"/>
                <a:cs typeface="+mn-cs"/>
              </a:rPr>
              <a:t> 2002 </a:t>
            </a:r>
            <a:r>
              <a:rPr lang="en-US" sz="1200" kern="1200" dirty="0" err="1" smtClean="0">
                <a:solidFill>
                  <a:schemeClr val="tx1"/>
                </a:solidFill>
                <a:effectLst/>
                <a:latin typeface="+mn-lt"/>
                <a:ea typeface="+mn-ea"/>
                <a:cs typeface="+mn-cs"/>
              </a:rPr>
              <a:t>gründete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sich</a:t>
            </a:r>
            <a:r>
              <a:rPr lang="en-US" sz="1200" kern="1200" dirty="0" smtClean="0">
                <a:solidFill>
                  <a:schemeClr val="tx1"/>
                </a:solidFill>
                <a:effectLst/>
                <a:latin typeface="+mn-lt"/>
                <a:ea typeface="+mn-ea"/>
                <a:cs typeface="+mn-cs"/>
              </a:rPr>
              <a:t> CLC/TC82 und die EN 50380 war </a:t>
            </a:r>
            <a:r>
              <a:rPr lang="en-US" sz="1200" kern="1200" dirty="0" err="1" smtClean="0">
                <a:solidFill>
                  <a:schemeClr val="tx1"/>
                </a:solidFill>
                <a:effectLst/>
                <a:latin typeface="+mn-lt"/>
                <a:ea typeface="+mn-ea"/>
                <a:cs typeface="+mn-cs"/>
              </a:rPr>
              <a:t>im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März</a:t>
            </a:r>
            <a:r>
              <a:rPr lang="en-US" sz="1200" kern="1200" dirty="0" smtClean="0">
                <a:solidFill>
                  <a:schemeClr val="tx1"/>
                </a:solidFill>
                <a:effectLst/>
                <a:latin typeface="+mn-lt"/>
                <a:ea typeface="+mn-ea"/>
                <a:cs typeface="+mn-cs"/>
              </a:rPr>
              <a:t> 2003 die </a:t>
            </a:r>
            <a:r>
              <a:rPr lang="en-US" sz="1200" kern="1200" dirty="0" err="1" smtClean="0">
                <a:solidFill>
                  <a:schemeClr val="tx1"/>
                </a:solidFill>
                <a:effectLst/>
                <a:latin typeface="+mn-lt"/>
                <a:ea typeface="+mn-ea"/>
                <a:cs typeface="+mn-cs"/>
              </a:rPr>
              <a:t>erste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veröffentlichte</a:t>
            </a:r>
            <a:r>
              <a:rPr lang="en-US" sz="1200" kern="1200" smtClean="0">
                <a:solidFill>
                  <a:schemeClr val="tx1"/>
                </a:solidFill>
                <a:effectLst/>
                <a:latin typeface="+mn-lt"/>
                <a:ea typeface="+mn-ea"/>
                <a:cs typeface="+mn-cs"/>
              </a:rPr>
              <a:t> "homegrown" Norm von CLC/TC82</a:t>
            </a:r>
            <a:endParaRPr lang="en-US"/>
          </a:p>
        </p:txBody>
      </p:sp>
      <p:sp>
        <p:nvSpPr>
          <p:cNvPr id="4" name="Slide Number Placeholder 3"/>
          <p:cNvSpPr>
            <a:spLocks noGrp="1"/>
          </p:cNvSpPr>
          <p:nvPr>
            <p:ph type="sldNum" sz="quarter" idx="10"/>
          </p:nvPr>
        </p:nvSpPr>
        <p:spPr/>
        <p:txBody>
          <a:bodyPr/>
          <a:lstStyle/>
          <a:p>
            <a:fld id="{9773326A-297B-45B6-BC2E-FE99C64BA783}" type="slidenum">
              <a:rPr lang="en-US" smtClean="0"/>
              <a:t>4</a:t>
            </a:fld>
            <a:endParaRPr lang="en-US"/>
          </a:p>
        </p:txBody>
      </p:sp>
    </p:spTree>
    <p:extLst>
      <p:ext uri="{BB962C8B-B14F-4D97-AF65-F5344CB8AC3E}">
        <p14:creationId xmlns:p14="http://schemas.microsoft.com/office/powerpoint/2010/main" val="4110744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143000" y="685800"/>
            <a:ext cx="4572000" cy="3429000"/>
          </a:xfrm>
          <a:prstGeom prst="rect">
            <a:avLst/>
          </a:prstGeom>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9773326A-297B-45B6-BC2E-FE99C64BA783}" type="slidenum">
              <a:rPr lang="en-US" smtClean="0"/>
              <a:t>14</a:t>
            </a:fld>
            <a:endParaRPr lang="en-US"/>
          </a:p>
        </p:txBody>
      </p:sp>
    </p:spTree>
    <p:extLst>
      <p:ext uri="{BB962C8B-B14F-4D97-AF65-F5344CB8AC3E}">
        <p14:creationId xmlns:p14="http://schemas.microsoft.com/office/powerpoint/2010/main" val="496053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73326A-297B-45B6-BC2E-FE99C64BA783}" type="slidenum">
              <a:rPr lang="en-US" smtClean="0"/>
              <a:t>15</a:t>
            </a:fld>
            <a:endParaRPr lang="en-US"/>
          </a:p>
        </p:txBody>
      </p:sp>
    </p:spTree>
    <p:extLst>
      <p:ext uri="{BB962C8B-B14F-4D97-AF65-F5344CB8AC3E}">
        <p14:creationId xmlns:p14="http://schemas.microsoft.com/office/powerpoint/2010/main" val="14295972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9361" y="1066800"/>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448002" y="2819400"/>
            <a:ext cx="6400800" cy="1752600"/>
          </a:xfrm>
        </p:spPr>
        <p:txBody>
          <a:bodyPr/>
          <a:lstStyle>
            <a:lvl1pPr marL="0" indent="0" algn="ctr">
              <a:buNone/>
              <a:defRPr>
                <a:solidFill>
                  <a:schemeClr val="tx1">
                    <a:tint val="75000"/>
                  </a:schemeClr>
                </a:solidFill>
              </a:defRPr>
            </a:lvl1pPr>
            <a:lvl2pPr marL="457044" indent="0" algn="ctr">
              <a:buNone/>
              <a:defRPr>
                <a:solidFill>
                  <a:schemeClr val="tx1">
                    <a:tint val="75000"/>
                  </a:schemeClr>
                </a:solidFill>
              </a:defRPr>
            </a:lvl2pPr>
            <a:lvl3pPr marL="914089" indent="0" algn="ctr">
              <a:buNone/>
              <a:defRPr>
                <a:solidFill>
                  <a:schemeClr val="tx1">
                    <a:tint val="75000"/>
                  </a:schemeClr>
                </a:solidFill>
              </a:defRPr>
            </a:lvl3pPr>
            <a:lvl4pPr marL="1371133" indent="0" algn="ctr">
              <a:buNone/>
              <a:defRPr>
                <a:solidFill>
                  <a:schemeClr val="tx1">
                    <a:tint val="75000"/>
                  </a:schemeClr>
                </a:solidFill>
              </a:defRPr>
            </a:lvl4pPr>
            <a:lvl5pPr marL="1828177" indent="0" algn="ctr">
              <a:buNone/>
              <a:defRPr>
                <a:solidFill>
                  <a:schemeClr val="tx1">
                    <a:tint val="75000"/>
                  </a:schemeClr>
                </a:solidFill>
              </a:defRPr>
            </a:lvl5pPr>
            <a:lvl6pPr marL="2285221" indent="0" algn="ctr">
              <a:buNone/>
              <a:defRPr>
                <a:solidFill>
                  <a:schemeClr val="tx1">
                    <a:tint val="75000"/>
                  </a:schemeClr>
                </a:solidFill>
              </a:defRPr>
            </a:lvl6pPr>
            <a:lvl7pPr marL="2742266" indent="0" algn="ctr">
              <a:buNone/>
              <a:defRPr>
                <a:solidFill>
                  <a:schemeClr val="tx1">
                    <a:tint val="75000"/>
                  </a:schemeClr>
                </a:solidFill>
              </a:defRPr>
            </a:lvl7pPr>
            <a:lvl8pPr marL="3199310" indent="0" algn="ctr">
              <a:buNone/>
              <a:defRPr>
                <a:solidFill>
                  <a:schemeClr val="tx1">
                    <a:tint val="75000"/>
                  </a:schemeClr>
                </a:solidFill>
              </a:defRPr>
            </a:lvl8pPr>
            <a:lvl9pPr marL="3656354" indent="0" algn="ctr">
              <a:buNone/>
              <a:defRPr>
                <a:solidFill>
                  <a:schemeClr val="tx1">
                    <a:tint val="75000"/>
                  </a:schemeClr>
                </a:solidFill>
              </a:defRPr>
            </a:lvl9pPr>
          </a:lstStyle>
          <a:p>
            <a:r>
              <a:rPr lang="en-US" dirty="0" smtClean="0"/>
              <a:t>Click to edit Master subtitle style</a:t>
            </a:r>
            <a:endParaRPr lang="en-US" dirty="0"/>
          </a:p>
        </p:txBody>
      </p:sp>
      <p:pic>
        <p:nvPicPr>
          <p:cNvPr id="14" name="Picture 6" descr="UL_Enterprise_wht_rgb.gif"/>
          <p:cNvPicPr>
            <a:picLocks noChangeAspect="1"/>
          </p:cNvPicPr>
          <p:nvPr userDrawn="1"/>
        </p:nvPicPr>
        <p:blipFill>
          <a:blip r:embed="rId2" cstate="print"/>
          <a:srcRect r="16216"/>
          <a:stretch>
            <a:fillRect/>
          </a:stretch>
        </p:blipFill>
        <p:spPr bwMode="invGray">
          <a:xfrm>
            <a:off x="6308723" y="-7883"/>
            <a:ext cx="2835275" cy="3384550"/>
          </a:xfrm>
          <a:prstGeom prst="rect">
            <a:avLst/>
          </a:prstGeom>
          <a:noFill/>
          <a:ln w="9525">
            <a:noFill/>
            <a:miter lim="800000"/>
            <a:headEnd/>
            <a:tailEnd/>
          </a:ln>
        </p:spPr>
      </p:pic>
    </p:spTree>
    <p:extLst>
      <p:ext uri="{BB962C8B-B14F-4D97-AF65-F5344CB8AC3E}">
        <p14:creationId xmlns:p14="http://schemas.microsoft.com/office/powerpoint/2010/main" val="328062626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4A73F3-DA46-4251-85C7-57D395E1DDF1}" type="slidenum">
              <a:rPr lang="en-US" smtClean="0"/>
              <a:t>‹#›</a:t>
            </a:fld>
            <a:endParaRPr lang="en-US"/>
          </a:p>
        </p:txBody>
      </p:sp>
    </p:spTree>
    <p:extLst>
      <p:ext uri="{BB962C8B-B14F-4D97-AF65-F5344CB8AC3E}">
        <p14:creationId xmlns:p14="http://schemas.microsoft.com/office/powerpoint/2010/main" val="3101564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4A73F3-DA46-4251-85C7-57D395E1DDF1}" type="slidenum">
              <a:rPr lang="en-US" smtClean="0"/>
              <a:t>‹#›</a:t>
            </a:fld>
            <a:endParaRPr lang="en-US"/>
          </a:p>
        </p:txBody>
      </p:sp>
    </p:spTree>
    <p:extLst>
      <p:ext uri="{BB962C8B-B14F-4D97-AF65-F5344CB8AC3E}">
        <p14:creationId xmlns:p14="http://schemas.microsoft.com/office/powerpoint/2010/main" val="525423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22960"/>
          </a:xfrm>
          <a:solidFill>
            <a:schemeClr val="tx2">
              <a:lumMod val="40000"/>
              <a:lumOff val="60000"/>
            </a:schemeClr>
          </a:solidFill>
        </p:spPr>
        <p:txBody>
          <a:bodyPr wrap="square" rtlCol="0" anchor="ctr">
            <a:noAutofit/>
          </a:bodyPr>
          <a:lstStyle>
            <a:lvl1pPr algn="ctr">
              <a:defRPr lang="en-US" sz="3600">
                <a:latin typeface="+mn-lt"/>
                <a:ea typeface="+mn-ea"/>
                <a:cs typeface="+mn-cs"/>
              </a:defRPr>
            </a:lvl1pPr>
          </a:lstStyle>
          <a:p>
            <a:pPr marL="0" lvl="0" algn="l" defTabSz="4174876"/>
            <a:r>
              <a:rPr lang="en-US" dirty="0" smtClean="0"/>
              <a:t>Click to edit Master title style</a:t>
            </a:r>
            <a:endParaRPr lang="en-US" dirty="0"/>
          </a:p>
        </p:txBody>
      </p:sp>
      <p:sp>
        <p:nvSpPr>
          <p:cNvPr id="3" name="Content Placeholder 2"/>
          <p:cNvSpPr>
            <a:spLocks noGrp="1"/>
          </p:cNvSpPr>
          <p:nvPr>
            <p:ph idx="1"/>
          </p:nvPr>
        </p:nvSpPr>
        <p:spPr>
          <a:xfrm>
            <a:off x="76200" y="990600"/>
            <a:ext cx="899160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extBox 12"/>
          <p:cNvSpPr txBox="1"/>
          <p:nvPr userDrawn="1"/>
        </p:nvSpPr>
        <p:spPr>
          <a:xfrm>
            <a:off x="8305800" y="6488668"/>
            <a:ext cx="755335" cy="276999"/>
          </a:xfrm>
          <a:prstGeom prst="rect">
            <a:avLst/>
          </a:prstGeom>
          <a:noFill/>
        </p:spPr>
        <p:txBody>
          <a:bodyPr wrap="none" rtlCol="0">
            <a:spAutoFit/>
          </a:bodyPr>
          <a:lstStyle/>
          <a:p>
            <a:r>
              <a:rPr lang="en-US" sz="1200" dirty="0" smtClean="0"/>
              <a:t>page </a:t>
            </a:r>
            <a:fld id="{799828AB-E56A-4C5F-88C9-CC594F96A320}" type="slidenum">
              <a:rPr lang="en-US" sz="1200" smtClean="0"/>
              <a:t>‹#›</a:t>
            </a:fld>
            <a:endParaRPr lang="en-US" sz="1200" dirty="0"/>
          </a:p>
        </p:txBody>
      </p:sp>
      <p:pic>
        <p:nvPicPr>
          <p:cNvPr id="5" name="Picture 6" descr="UL_Enterprise_wht_rgb.gif"/>
          <p:cNvPicPr>
            <a:picLocks noChangeAspect="1"/>
          </p:cNvPicPr>
          <p:nvPr userDrawn="1"/>
        </p:nvPicPr>
        <p:blipFill>
          <a:blip r:embed="rId2" cstate="print"/>
          <a:srcRect r="16216"/>
          <a:stretch>
            <a:fillRect/>
          </a:stretch>
        </p:blipFill>
        <p:spPr bwMode="invGray">
          <a:xfrm>
            <a:off x="8595360" y="76200"/>
            <a:ext cx="548640" cy="654927"/>
          </a:xfrm>
          <a:prstGeom prst="rect">
            <a:avLst/>
          </a:prstGeom>
          <a:noFill/>
          <a:ln w="9525">
            <a:noFill/>
            <a:miter lim="800000"/>
            <a:headEnd/>
            <a:tailEnd/>
          </a:ln>
        </p:spPr>
      </p:pic>
    </p:spTree>
    <p:extLst>
      <p:ext uri="{BB962C8B-B14F-4D97-AF65-F5344CB8AC3E}">
        <p14:creationId xmlns:p14="http://schemas.microsoft.com/office/powerpoint/2010/main" val="346755607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044" indent="0">
              <a:buNone/>
              <a:defRPr sz="1800">
                <a:solidFill>
                  <a:schemeClr val="tx1">
                    <a:tint val="75000"/>
                  </a:schemeClr>
                </a:solidFill>
              </a:defRPr>
            </a:lvl2pPr>
            <a:lvl3pPr marL="914089" indent="0">
              <a:buNone/>
              <a:defRPr sz="1600">
                <a:solidFill>
                  <a:schemeClr val="tx1">
                    <a:tint val="75000"/>
                  </a:schemeClr>
                </a:solidFill>
              </a:defRPr>
            </a:lvl3pPr>
            <a:lvl4pPr marL="1371133" indent="0">
              <a:buNone/>
              <a:defRPr sz="1400">
                <a:solidFill>
                  <a:schemeClr val="tx1">
                    <a:tint val="75000"/>
                  </a:schemeClr>
                </a:solidFill>
              </a:defRPr>
            </a:lvl4pPr>
            <a:lvl5pPr marL="1828177" indent="0">
              <a:buNone/>
              <a:defRPr sz="1400">
                <a:solidFill>
                  <a:schemeClr val="tx1">
                    <a:tint val="75000"/>
                  </a:schemeClr>
                </a:solidFill>
              </a:defRPr>
            </a:lvl5pPr>
            <a:lvl6pPr marL="2285221" indent="0">
              <a:buNone/>
              <a:defRPr sz="1400">
                <a:solidFill>
                  <a:schemeClr val="tx1">
                    <a:tint val="75000"/>
                  </a:schemeClr>
                </a:solidFill>
              </a:defRPr>
            </a:lvl6pPr>
            <a:lvl7pPr marL="2742266" indent="0">
              <a:buNone/>
              <a:defRPr sz="1400">
                <a:solidFill>
                  <a:schemeClr val="tx1">
                    <a:tint val="75000"/>
                  </a:schemeClr>
                </a:solidFill>
              </a:defRPr>
            </a:lvl7pPr>
            <a:lvl8pPr marL="3199310" indent="0">
              <a:buNone/>
              <a:defRPr sz="1400">
                <a:solidFill>
                  <a:schemeClr val="tx1">
                    <a:tint val="75000"/>
                  </a:schemeClr>
                </a:solidFill>
              </a:defRPr>
            </a:lvl8pPr>
            <a:lvl9pPr marL="3656354"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4A73F3-DA46-4251-85C7-57D395E1DDF1}" type="slidenum">
              <a:rPr lang="en-US" smtClean="0"/>
              <a:t>‹#›</a:t>
            </a:fld>
            <a:endParaRPr lang="en-US"/>
          </a:p>
        </p:txBody>
      </p:sp>
    </p:spTree>
    <p:extLst>
      <p:ext uri="{BB962C8B-B14F-4D97-AF65-F5344CB8AC3E}">
        <p14:creationId xmlns:p14="http://schemas.microsoft.com/office/powerpoint/2010/main" val="2169521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4A73F3-DA46-4251-85C7-57D395E1DDF1}" type="slidenum">
              <a:rPr lang="en-US" smtClean="0"/>
              <a:t>‹#›</a:t>
            </a:fld>
            <a:endParaRPr lang="en-US"/>
          </a:p>
        </p:txBody>
      </p:sp>
    </p:spTree>
    <p:extLst>
      <p:ext uri="{BB962C8B-B14F-4D97-AF65-F5344CB8AC3E}">
        <p14:creationId xmlns:p14="http://schemas.microsoft.com/office/powerpoint/2010/main" val="2391939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044" indent="0">
              <a:buNone/>
              <a:defRPr sz="2000" b="1"/>
            </a:lvl2pPr>
            <a:lvl3pPr marL="914089" indent="0">
              <a:buNone/>
              <a:defRPr sz="1800" b="1"/>
            </a:lvl3pPr>
            <a:lvl4pPr marL="1371133" indent="0">
              <a:buNone/>
              <a:defRPr sz="1600" b="1"/>
            </a:lvl4pPr>
            <a:lvl5pPr marL="1828177" indent="0">
              <a:buNone/>
              <a:defRPr sz="1600" b="1"/>
            </a:lvl5pPr>
            <a:lvl6pPr marL="2285221" indent="0">
              <a:buNone/>
              <a:defRPr sz="1600" b="1"/>
            </a:lvl6pPr>
            <a:lvl7pPr marL="2742266" indent="0">
              <a:buNone/>
              <a:defRPr sz="1600" b="1"/>
            </a:lvl7pPr>
            <a:lvl8pPr marL="3199310" indent="0">
              <a:buNone/>
              <a:defRPr sz="1600" b="1"/>
            </a:lvl8pPr>
            <a:lvl9pPr marL="36563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044" indent="0">
              <a:buNone/>
              <a:defRPr sz="2000" b="1"/>
            </a:lvl2pPr>
            <a:lvl3pPr marL="914089" indent="0">
              <a:buNone/>
              <a:defRPr sz="1800" b="1"/>
            </a:lvl3pPr>
            <a:lvl4pPr marL="1371133" indent="0">
              <a:buNone/>
              <a:defRPr sz="1600" b="1"/>
            </a:lvl4pPr>
            <a:lvl5pPr marL="1828177" indent="0">
              <a:buNone/>
              <a:defRPr sz="1600" b="1"/>
            </a:lvl5pPr>
            <a:lvl6pPr marL="2285221" indent="0">
              <a:buNone/>
              <a:defRPr sz="1600" b="1"/>
            </a:lvl6pPr>
            <a:lvl7pPr marL="2742266" indent="0">
              <a:buNone/>
              <a:defRPr sz="1600" b="1"/>
            </a:lvl7pPr>
            <a:lvl8pPr marL="3199310" indent="0">
              <a:buNone/>
              <a:defRPr sz="1600" b="1"/>
            </a:lvl8pPr>
            <a:lvl9pPr marL="36563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4A73F3-DA46-4251-85C7-57D395E1DDF1}" type="slidenum">
              <a:rPr lang="en-US" smtClean="0"/>
              <a:t>‹#›</a:t>
            </a:fld>
            <a:endParaRPr lang="en-US"/>
          </a:p>
        </p:txBody>
      </p:sp>
    </p:spTree>
    <p:extLst>
      <p:ext uri="{BB962C8B-B14F-4D97-AF65-F5344CB8AC3E}">
        <p14:creationId xmlns:p14="http://schemas.microsoft.com/office/powerpoint/2010/main" val="3936940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4A73F3-DA46-4251-85C7-57D395E1DDF1}" type="slidenum">
              <a:rPr lang="en-US" smtClean="0"/>
              <a:t>‹#›</a:t>
            </a:fld>
            <a:endParaRPr lang="en-US"/>
          </a:p>
        </p:txBody>
      </p:sp>
    </p:spTree>
    <p:extLst>
      <p:ext uri="{BB962C8B-B14F-4D97-AF65-F5344CB8AC3E}">
        <p14:creationId xmlns:p14="http://schemas.microsoft.com/office/powerpoint/2010/main" val="3227631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4A73F3-DA46-4251-85C7-57D395E1DDF1}" type="slidenum">
              <a:rPr lang="en-US" smtClean="0"/>
              <a:t>‹#›</a:t>
            </a:fld>
            <a:endParaRPr lang="en-US"/>
          </a:p>
        </p:txBody>
      </p:sp>
    </p:spTree>
    <p:extLst>
      <p:ext uri="{BB962C8B-B14F-4D97-AF65-F5344CB8AC3E}">
        <p14:creationId xmlns:p14="http://schemas.microsoft.com/office/powerpoint/2010/main" val="1316172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2"/>
            <a:ext cx="3008313" cy="4691063"/>
          </a:xfrm>
        </p:spPr>
        <p:txBody>
          <a:bodyPr/>
          <a:lstStyle>
            <a:lvl1pPr marL="0" indent="0">
              <a:buNone/>
              <a:defRPr sz="1400"/>
            </a:lvl1pPr>
            <a:lvl2pPr marL="457044" indent="0">
              <a:buNone/>
              <a:defRPr sz="1200"/>
            </a:lvl2pPr>
            <a:lvl3pPr marL="914089" indent="0">
              <a:buNone/>
              <a:defRPr sz="1100"/>
            </a:lvl3pPr>
            <a:lvl4pPr marL="1371133" indent="0">
              <a:buNone/>
              <a:defRPr sz="900"/>
            </a:lvl4pPr>
            <a:lvl5pPr marL="1828177" indent="0">
              <a:buNone/>
              <a:defRPr sz="900"/>
            </a:lvl5pPr>
            <a:lvl6pPr marL="2285221" indent="0">
              <a:buNone/>
              <a:defRPr sz="900"/>
            </a:lvl6pPr>
            <a:lvl7pPr marL="2742266" indent="0">
              <a:buNone/>
              <a:defRPr sz="900"/>
            </a:lvl7pPr>
            <a:lvl8pPr marL="3199310" indent="0">
              <a:buNone/>
              <a:defRPr sz="900"/>
            </a:lvl8pPr>
            <a:lvl9pPr marL="3656354"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4A73F3-DA46-4251-85C7-57D395E1DDF1}" type="slidenum">
              <a:rPr lang="en-US" smtClean="0"/>
              <a:t>‹#›</a:t>
            </a:fld>
            <a:endParaRPr lang="en-US"/>
          </a:p>
        </p:txBody>
      </p:sp>
    </p:spTree>
    <p:extLst>
      <p:ext uri="{BB962C8B-B14F-4D97-AF65-F5344CB8AC3E}">
        <p14:creationId xmlns:p14="http://schemas.microsoft.com/office/powerpoint/2010/main" val="956931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9" y="612775"/>
            <a:ext cx="5486400" cy="4114800"/>
          </a:xfrm>
        </p:spPr>
        <p:txBody>
          <a:bodyPr/>
          <a:lstStyle>
            <a:lvl1pPr marL="0" indent="0">
              <a:buNone/>
              <a:defRPr sz="3200"/>
            </a:lvl1pPr>
            <a:lvl2pPr marL="457044" indent="0">
              <a:buNone/>
              <a:defRPr sz="2800"/>
            </a:lvl2pPr>
            <a:lvl3pPr marL="914089" indent="0">
              <a:buNone/>
              <a:defRPr sz="2400"/>
            </a:lvl3pPr>
            <a:lvl4pPr marL="1371133" indent="0">
              <a:buNone/>
              <a:defRPr sz="2000"/>
            </a:lvl4pPr>
            <a:lvl5pPr marL="1828177" indent="0">
              <a:buNone/>
              <a:defRPr sz="2000"/>
            </a:lvl5pPr>
            <a:lvl6pPr marL="2285221" indent="0">
              <a:buNone/>
              <a:defRPr sz="2000"/>
            </a:lvl6pPr>
            <a:lvl7pPr marL="2742266" indent="0">
              <a:buNone/>
              <a:defRPr sz="2000"/>
            </a:lvl7pPr>
            <a:lvl8pPr marL="3199310" indent="0">
              <a:buNone/>
              <a:defRPr sz="2000"/>
            </a:lvl8pPr>
            <a:lvl9pPr marL="3656354" indent="0">
              <a:buNone/>
              <a:defRPr sz="2000"/>
            </a:lvl9pPr>
          </a:lstStyle>
          <a:p>
            <a:endParaRPr lang="en-US"/>
          </a:p>
        </p:txBody>
      </p:sp>
      <p:sp>
        <p:nvSpPr>
          <p:cNvPr id="4" name="Text Placeholder 3"/>
          <p:cNvSpPr>
            <a:spLocks noGrp="1"/>
          </p:cNvSpPr>
          <p:nvPr>
            <p:ph type="body" sz="half" idx="2"/>
          </p:nvPr>
        </p:nvSpPr>
        <p:spPr>
          <a:xfrm>
            <a:off x="1792289" y="5367338"/>
            <a:ext cx="5486400" cy="804862"/>
          </a:xfrm>
        </p:spPr>
        <p:txBody>
          <a:bodyPr/>
          <a:lstStyle>
            <a:lvl1pPr marL="0" indent="0">
              <a:buNone/>
              <a:defRPr sz="1400"/>
            </a:lvl1pPr>
            <a:lvl2pPr marL="457044" indent="0">
              <a:buNone/>
              <a:defRPr sz="1200"/>
            </a:lvl2pPr>
            <a:lvl3pPr marL="914089" indent="0">
              <a:buNone/>
              <a:defRPr sz="1100"/>
            </a:lvl3pPr>
            <a:lvl4pPr marL="1371133" indent="0">
              <a:buNone/>
              <a:defRPr sz="900"/>
            </a:lvl4pPr>
            <a:lvl5pPr marL="1828177" indent="0">
              <a:buNone/>
              <a:defRPr sz="900"/>
            </a:lvl5pPr>
            <a:lvl6pPr marL="2285221" indent="0">
              <a:buNone/>
              <a:defRPr sz="900"/>
            </a:lvl6pPr>
            <a:lvl7pPr marL="2742266" indent="0">
              <a:buNone/>
              <a:defRPr sz="900"/>
            </a:lvl7pPr>
            <a:lvl8pPr marL="3199310" indent="0">
              <a:buNone/>
              <a:defRPr sz="900"/>
            </a:lvl8pPr>
            <a:lvl9pPr marL="3656354"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4A73F3-DA46-4251-85C7-57D395E1DDF1}" type="slidenum">
              <a:rPr lang="en-US" smtClean="0"/>
              <a:t>‹#›</a:t>
            </a:fld>
            <a:endParaRPr lang="en-US"/>
          </a:p>
        </p:txBody>
      </p:sp>
    </p:spTree>
    <p:extLst>
      <p:ext uri="{BB962C8B-B14F-4D97-AF65-F5344CB8AC3E}">
        <p14:creationId xmlns:p14="http://schemas.microsoft.com/office/powerpoint/2010/main" val="2463906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EFD1"/>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9" tIns="45705" rIns="91409" bIns="45705"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09" tIns="45705" rIns="91409" bIns="4570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09" tIns="45705" rIns="91409" bIns="45705"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09" tIns="45705" rIns="91409" bIns="45705"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09" tIns="45705" rIns="91409" bIns="45705" rtlCol="0" anchor="ctr"/>
          <a:lstStyle>
            <a:lvl1pPr algn="r">
              <a:defRPr sz="1200">
                <a:solidFill>
                  <a:schemeClr val="tx1">
                    <a:tint val="75000"/>
                  </a:schemeClr>
                </a:solidFill>
              </a:defRPr>
            </a:lvl1pPr>
          </a:lstStyle>
          <a:p>
            <a:fld id="{7F4A73F3-DA46-4251-85C7-57D395E1DDF1}" type="slidenum">
              <a:rPr lang="en-US" smtClean="0"/>
              <a:t>‹#›</a:t>
            </a:fld>
            <a:endParaRPr lang="en-US"/>
          </a:p>
        </p:txBody>
      </p:sp>
    </p:spTree>
    <p:extLst>
      <p:ext uri="{BB962C8B-B14F-4D97-AF65-F5344CB8AC3E}">
        <p14:creationId xmlns:p14="http://schemas.microsoft.com/office/powerpoint/2010/main" val="3154402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defTabSz="914089" rtl="0" eaLnBrk="1" latinLnBrk="0" hangingPunct="1">
        <a:spcBef>
          <a:spcPct val="0"/>
        </a:spcBef>
        <a:buNone/>
        <a:defRPr sz="4400" kern="1200">
          <a:solidFill>
            <a:schemeClr val="tx1"/>
          </a:solidFill>
          <a:latin typeface="+mj-lt"/>
          <a:ea typeface="+mj-ea"/>
          <a:cs typeface="+mj-cs"/>
        </a:defRPr>
      </a:lvl1pPr>
    </p:titleStyle>
    <p:bodyStyle>
      <a:lvl1pPr marL="342783" indent="-342783" algn="l" defTabSz="914089"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697" indent="-285652" algn="l" defTabSz="914089"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611" indent="-228522" algn="l" defTabSz="914089"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599655" indent="-228522" algn="l" defTabSz="914089"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6699" indent="-228522" algn="l" defTabSz="914089"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3744" indent="-228522" algn="l" defTabSz="914089"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788" indent="-228522" algn="l" defTabSz="914089"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832" indent="-228522" algn="l" defTabSz="914089"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4876" indent="-228522" algn="l" defTabSz="914089"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089" rtl="0" eaLnBrk="1" latinLnBrk="0" hangingPunct="1">
        <a:defRPr sz="1800" kern="1200">
          <a:solidFill>
            <a:schemeClr val="tx1"/>
          </a:solidFill>
          <a:latin typeface="+mn-lt"/>
          <a:ea typeface="+mn-ea"/>
          <a:cs typeface="+mn-cs"/>
        </a:defRPr>
      </a:lvl1pPr>
      <a:lvl2pPr marL="457044" algn="l" defTabSz="914089" rtl="0" eaLnBrk="1" latinLnBrk="0" hangingPunct="1">
        <a:defRPr sz="1800" kern="1200">
          <a:solidFill>
            <a:schemeClr val="tx1"/>
          </a:solidFill>
          <a:latin typeface="+mn-lt"/>
          <a:ea typeface="+mn-ea"/>
          <a:cs typeface="+mn-cs"/>
        </a:defRPr>
      </a:lvl2pPr>
      <a:lvl3pPr marL="914089" algn="l" defTabSz="914089" rtl="0" eaLnBrk="1" latinLnBrk="0" hangingPunct="1">
        <a:defRPr sz="1800" kern="1200">
          <a:solidFill>
            <a:schemeClr val="tx1"/>
          </a:solidFill>
          <a:latin typeface="+mn-lt"/>
          <a:ea typeface="+mn-ea"/>
          <a:cs typeface="+mn-cs"/>
        </a:defRPr>
      </a:lvl3pPr>
      <a:lvl4pPr marL="1371133" algn="l" defTabSz="914089" rtl="0" eaLnBrk="1" latinLnBrk="0" hangingPunct="1">
        <a:defRPr sz="1800" kern="1200">
          <a:solidFill>
            <a:schemeClr val="tx1"/>
          </a:solidFill>
          <a:latin typeface="+mn-lt"/>
          <a:ea typeface="+mn-ea"/>
          <a:cs typeface="+mn-cs"/>
        </a:defRPr>
      </a:lvl4pPr>
      <a:lvl5pPr marL="1828177" algn="l" defTabSz="914089" rtl="0" eaLnBrk="1" latinLnBrk="0" hangingPunct="1">
        <a:defRPr sz="1800" kern="1200">
          <a:solidFill>
            <a:schemeClr val="tx1"/>
          </a:solidFill>
          <a:latin typeface="+mn-lt"/>
          <a:ea typeface="+mn-ea"/>
          <a:cs typeface="+mn-cs"/>
        </a:defRPr>
      </a:lvl5pPr>
      <a:lvl6pPr marL="2285221" algn="l" defTabSz="914089" rtl="0" eaLnBrk="1" latinLnBrk="0" hangingPunct="1">
        <a:defRPr sz="1800" kern="1200">
          <a:solidFill>
            <a:schemeClr val="tx1"/>
          </a:solidFill>
          <a:latin typeface="+mn-lt"/>
          <a:ea typeface="+mn-ea"/>
          <a:cs typeface="+mn-cs"/>
        </a:defRPr>
      </a:lvl6pPr>
      <a:lvl7pPr marL="2742266" algn="l" defTabSz="914089" rtl="0" eaLnBrk="1" latinLnBrk="0" hangingPunct="1">
        <a:defRPr sz="1800" kern="1200">
          <a:solidFill>
            <a:schemeClr val="tx1"/>
          </a:solidFill>
          <a:latin typeface="+mn-lt"/>
          <a:ea typeface="+mn-ea"/>
          <a:cs typeface="+mn-cs"/>
        </a:defRPr>
      </a:lvl7pPr>
      <a:lvl8pPr marL="3199310" algn="l" defTabSz="914089" rtl="0" eaLnBrk="1" latinLnBrk="0" hangingPunct="1">
        <a:defRPr sz="1800" kern="1200">
          <a:solidFill>
            <a:schemeClr val="tx1"/>
          </a:solidFill>
          <a:latin typeface="+mn-lt"/>
          <a:ea typeface="+mn-ea"/>
          <a:cs typeface="+mn-cs"/>
        </a:defRPr>
      </a:lvl8pPr>
      <a:lvl9pPr marL="3656354" algn="l" defTabSz="9140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44153">
              <a:srgbClr val="F5ECD4"/>
            </a:gs>
            <a:gs pos="34162">
              <a:srgbClr val="F7EDD3"/>
            </a:gs>
            <a:gs pos="17485">
              <a:srgbClr val="FBEED2"/>
            </a:gs>
            <a:gs pos="0">
              <a:srgbClr val="FFEFD1"/>
            </a:gs>
            <a:gs pos="64999">
              <a:srgbClr val="F0EBD5"/>
            </a:gs>
            <a:gs pos="100000">
              <a:srgbClr val="D1C39F"/>
            </a:gs>
          </a:gsLst>
          <a:lin ang="16200000" scaled="0"/>
          <a:tileRect/>
        </a:gradFill>
        <a:effectLst/>
      </p:bgPr>
    </p:bg>
    <p:spTree>
      <p:nvGrpSpPr>
        <p:cNvPr id="1" name=""/>
        <p:cNvGrpSpPr/>
        <p:nvPr/>
      </p:nvGrpSpPr>
      <p:grpSpPr>
        <a:xfrm>
          <a:off x="0" y="0"/>
          <a:ext cx="0" cy="0"/>
          <a:chOff x="0" y="0"/>
          <a:chExt cx="0" cy="0"/>
        </a:xfrm>
      </p:grpSpPr>
      <p:sp>
        <p:nvSpPr>
          <p:cNvPr id="10" name="Title 9"/>
          <p:cNvSpPr>
            <a:spLocks noGrp="1"/>
          </p:cNvSpPr>
          <p:nvPr>
            <p:ph type="ctrTitle"/>
          </p:nvPr>
        </p:nvSpPr>
        <p:spPr>
          <a:xfrm>
            <a:off x="228600" y="1524000"/>
            <a:ext cx="6487633" cy="838200"/>
          </a:xfrm>
        </p:spPr>
        <p:txBody>
          <a:bodyPr>
            <a:noAutofit/>
          </a:bodyPr>
          <a:lstStyle/>
          <a:p>
            <a:pPr algn="l"/>
            <a:r>
              <a:rPr lang="en-US" sz="4000" b="1" dirty="0">
                <a:latin typeface="Arial" panose="020B0604020202020204" pitchFamily="34" charset="0"/>
                <a:cs typeface="Arial" panose="020B0604020202020204" pitchFamily="34" charset="0"/>
              </a:rPr>
              <a:t>EN 50380 ed. 2.0: </a:t>
            </a:r>
          </a:p>
        </p:txBody>
      </p:sp>
      <p:sp>
        <p:nvSpPr>
          <p:cNvPr id="12" name="Subtitle 11"/>
          <p:cNvSpPr>
            <a:spLocks noGrp="1"/>
          </p:cNvSpPr>
          <p:nvPr>
            <p:ph type="subTitle" idx="1"/>
          </p:nvPr>
        </p:nvSpPr>
        <p:spPr>
          <a:xfrm>
            <a:off x="304800" y="3733800"/>
            <a:ext cx="7391400" cy="1371600"/>
          </a:xfrm>
        </p:spPr>
        <p:txBody>
          <a:bodyPr>
            <a:noAutofit/>
          </a:bodyPr>
          <a:lstStyle/>
          <a:p>
            <a:pPr algn="l"/>
            <a:r>
              <a:rPr lang="de-DE" sz="2800" u="sng" dirty="0">
                <a:solidFill>
                  <a:schemeClr val="tx1"/>
                </a:solidFill>
              </a:rPr>
              <a:t>Bengt </a:t>
            </a:r>
            <a:r>
              <a:rPr lang="de-DE" sz="2800" u="sng" dirty="0" smtClean="0">
                <a:solidFill>
                  <a:schemeClr val="tx1"/>
                </a:solidFill>
              </a:rPr>
              <a:t>Jaeckel</a:t>
            </a:r>
            <a:r>
              <a:rPr lang="de-DE" sz="1800" dirty="0">
                <a:solidFill>
                  <a:schemeClr val="tx1"/>
                </a:solidFill>
              </a:rPr>
              <a:t> </a:t>
            </a:r>
            <a:endParaRPr lang="en-US" sz="1800" dirty="0">
              <a:solidFill>
                <a:schemeClr val="tx1"/>
              </a:solidFill>
            </a:endParaRPr>
          </a:p>
          <a:p>
            <a:pPr algn="l"/>
            <a:r>
              <a:rPr lang="de-DE" sz="1600" dirty="0" smtClean="0">
                <a:solidFill>
                  <a:schemeClr val="tx1"/>
                </a:solidFill>
              </a:rPr>
              <a:t>UL </a:t>
            </a:r>
            <a:r>
              <a:rPr lang="de-DE" sz="1600" dirty="0">
                <a:solidFill>
                  <a:schemeClr val="tx1"/>
                </a:solidFill>
              </a:rPr>
              <a:t>International </a:t>
            </a:r>
            <a:r>
              <a:rPr lang="de-DE" sz="1600" dirty="0" smtClean="0">
                <a:solidFill>
                  <a:schemeClr val="tx1"/>
                </a:solidFill>
              </a:rPr>
              <a:t>GmbH</a:t>
            </a:r>
          </a:p>
          <a:p>
            <a:pPr algn="l"/>
            <a:r>
              <a:rPr lang="de-DE" sz="1600" dirty="0" smtClean="0">
                <a:solidFill>
                  <a:schemeClr val="tx1"/>
                </a:solidFill>
              </a:rPr>
              <a:t>Admiral-Rosendahl-</a:t>
            </a:r>
            <a:r>
              <a:rPr lang="de-DE" sz="1600" dirty="0" err="1" smtClean="0">
                <a:solidFill>
                  <a:schemeClr val="tx1"/>
                </a:solidFill>
              </a:rPr>
              <a:t>Strasse</a:t>
            </a:r>
            <a:r>
              <a:rPr lang="de-DE" sz="1600" dirty="0" smtClean="0">
                <a:solidFill>
                  <a:schemeClr val="tx1"/>
                </a:solidFill>
              </a:rPr>
              <a:t> </a:t>
            </a:r>
            <a:r>
              <a:rPr lang="de-DE" sz="1600" dirty="0">
                <a:solidFill>
                  <a:schemeClr val="tx1"/>
                </a:solidFill>
              </a:rPr>
              <a:t>9, 63263 Neu-Isenburg (Zeppelinheim), </a:t>
            </a:r>
            <a:r>
              <a:rPr lang="de-DE" sz="1600" dirty="0" smtClean="0">
                <a:solidFill>
                  <a:schemeClr val="tx1"/>
                </a:solidFill>
              </a:rPr>
              <a:t>Germany </a:t>
            </a:r>
          </a:p>
        </p:txBody>
      </p:sp>
      <p:sp>
        <p:nvSpPr>
          <p:cNvPr id="184" name="Subtitle 2"/>
          <p:cNvSpPr txBox="1">
            <a:spLocks/>
          </p:cNvSpPr>
          <p:nvPr/>
        </p:nvSpPr>
        <p:spPr>
          <a:xfrm>
            <a:off x="-9372600" y="7273787"/>
            <a:ext cx="28575000" cy="1219200"/>
          </a:xfrm>
          <a:prstGeom prst="rect">
            <a:avLst/>
          </a:prstGeom>
        </p:spPr>
        <p:txBody>
          <a:bodyPr vert="horz" lIns="91409" tIns="45705" rIns="91409" bIns="45705" rtlCol="0">
            <a:noAutofit/>
          </a:bodyPr>
          <a:lstStyle>
            <a:lvl1pPr marL="0" indent="0" algn="ctr" defTabSz="914089"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044" indent="0" algn="ctr" defTabSz="914089"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089" indent="0" algn="ctr" defTabSz="914089"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133" indent="0" algn="ctr" defTabSz="914089"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177" indent="0" algn="ctr" defTabSz="914089"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5221" indent="0" algn="ctr" defTabSz="914089"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266" indent="0" algn="ctr" defTabSz="914089"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199310" indent="0" algn="ctr" defTabSz="914089"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6354" indent="0" algn="ctr" defTabSz="914089"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de-DE" sz="3600" dirty="0" smtClean="0">
                <a:solidFill>
                  <a:schemeClr val="tx1"/>
                </a:solidFill>
                <a:latin typeface="Arial" panose="020B0604020202020204" pitchFamily="34" charset="0"/>
                <a:cs typeface="Arial" panose="020B0604020202020204" pitchFamily="34" charset="0"/>
              </a:rPr>
              <a:t> </a:t>
            </a:r>
            <a:endParaRPr lang="en-US" sz="3600" dirty="0" smtClean="0">
              <a:solidFill>
                <a:schemeClr val="tx1"/>
              </a:solidFill>
              <a:latin typeface="Arial" panose="020B0604020202020204" pitchFamily="34" charset="0"/>
              <a:cs typeface="Arial" panose="020B0604020202020204" pitchFamily="34" charset="0"/>
            </a:endParaRPr>
          </a:p>
          <a:p>
            <a:endParaRPr lang="en-US" sz="3600" dirty="0">
              <a:solidFill>
                <a:schemeClr val="tx1"/>
              </a:solidFill>
              <a:latin typeface="Arial" panose="020B0604020202020204" pitchFamily="34" charset="0"/>
              <a:cs typeface="Arial" panose="020B0604020202020204" pitchFamily="34" charset="0"/>
            </a:endParaRPr>
          </a:p>
        </p:txBody>
      </p:sp>
      <p:sp>
        <p:nvSpPr>
          <p:cNvPr id="3" name="Rectangle 2"/>
          <p:cNvSpPr/>
          <p:nvPr/>
        </p:nvSpPr>
        <p:spPr>
          <a:xfrm>
            <a:off x="0" y="5581471"/>
            <a:ext cx="9144000" cy="1200329"/>
          </a:xfrm>
          <a:prstGeom prst="rect">
            <a:avLst/>
          </a:prstGeom>
        </p:spPr>
        <p:txBody>
          <a:bodyPr wrap="square">
            <a:spAutoFit/>
          </a:bodyPr>
          <a:lstStyle/>
          <a:p>
            <a:pPr algn="ctr"/>
            <a:endParaRPr lang="en-US" dirty="0"/>
          </a:p>
          <a:p>
            <a:pPr algn="ctr"/>
            <a:r>
              <a:rPr lang="en-US" dirty="0"/>
              <a:t> </a:t>
            </a:r>
            <a:r>
              <a:rPr lang="en-US" b="1" dirty="0"/>
              <a:t>Session 1: Energy rating (9:30-10:30</a:t>
            </a:r>
            <a:r>
              <a:rPr lang="en-US" b="1" dirty="0" smtClean="0"/>
              <a:t>)</a:t>
            </a:r>
          </a:p>
          <a:p>
            <a:pPr algn="ctr"/>
            <a:r>
              <a:rPr lang="en-US" dirty="0" smtClean="0"/>
              <a:t> </a:t>
            </a:r>
            <a:r>
              <a:rPr lang="en-US" b="1" dirty="0"/>
              <a:t>7th Energy Rating and Module Performance Modeling Workshop </a:t>
            </a:r>
            <a:endParaRPr lang="en-US" b="1" dirty="0" smtClean="0"/>
          </a:p>
          <a:p>
            <a:pPr algn="ctr"/>
            <a:r>
              <a:rPr lang="en-US" b="1" dirty="0" smtClean="0"/>
              <a:t>30-31 </a:t>
            </a:r>
            <a:r>
              <a:rPr lang="en-US" b="1" dirty="0"/>
              <a:t>March </a:t>
            </a:r>
            <a:r>
              <a:rPr lang="en-US" b="1" dirty="0" smtClean="0"/>
              <a:t>2017 </a:t>
            </a:r>
            <a:r>
              <a:rPr lang="en-US" b="1" dirty="0" err="1" smtClean="0"/>
              <a:t>Lugano</a:t>
            </a:r>
            <a:r>
              <a:rPr lang="en-US" b="1" dirty="0" smtClean="0"/>
              <a:t> / Switzerland</a:t>
            </a:r>
            <a:endParaRPr lang="en-US" dirty="0"/>
          </a:p>
        </p:txBody>
      </p:sp>
      <p:sp>
        <p:nvSpPr>
          <p:cNvPr id="4" name="Rectangle 3"/>
          <p:cNvSpPr/>
          <p:nvPr/>
        </p:nvSpPr>
        <p:spPr>
          <a:xfrm>
            <a:off x="797560" y="2286000"/>
            <a:ext cx="6060440" cy="1371600"/>
          </a:xfrm>
          <a:prstGeom prst="rect">
            <a:avLst/>
          </a:prstGeom>
        </p:spPr>
        <p:txBody>
          <a:bodyPr vert="horz" lIns="91409" tIns="45705" rIns="91409" bIns="45705" rtlCol="0" anchor="t">
            <a:noAutofit/>
          </a:bodyPr>
          <a:lstStyle/>
          <a:p>
            <a:pPr marL="571500" indent="-571500">
              <a:spcBef>
                <a:spcPct val="0"/>
              </a:spcBef>
              <a:buFont typeface="Wingdings" panose="05000000000000000000" pitchFamily="2" charset="2"/>
              <a:buChar char="Ø"/>
            </a:pPr>
            <a:r>
              <a:rPr lang="en-US" sz="4000" b="1" dirty="0" smtClean="0">
                <a:latin typeface="Arial" panose="020B0604020202020204" pitchFamily="34" charset="0"/>
                <a:ea typeface="+mj-ea"/>
                <a:cs typeface="Arial" panose="020B0604020202020204" pitchFamily="34" charset="0"/>
              </a:rPr>
              <a:t>What </a:t>
            </a:r>
            <a:r>
              <a:rPr lang="en-US" sz="4000" b="1" dirty="0">
                <a:latin typeface="Arial" panose="020B0604020202020204" pitchFamily="34" charset="0"/>
                <a:ea typeface="+mj-ea"/>
                <a:cs typeface="Arial" panose="020B0604020202020204" pitchFamily="34" charset="0"/>
              </a:rPr>
              <a:t>is new? </a:t>
            </a:r>
            <a:endParaRPr lang="en-US" sz="4000" b="1" dirty="0" smtClean="0">
              <a:latin typeface="Arial" panose="020B0604020202020204" pitchFamily="34" charset="0"/>
              <a:ea typeface="+mj-ea"/>
              <a:cs typeface="Arial" panose="020B0604020202020204" pitchFamily="34" charset="0"/>
            </a:endParaRPr>
          </a:p>
          <a:p>
            <a:pPr marL="571500" indent="-571500">
              <a:spcBef>
                <a:spcPct val="0"/>
              </a:spcBef>
              <a:buFont typeface="Wingdings" panose="05000000000000000000" pitchFamily="2" charset="2"/>
              <a:buChar char="Ø"/>
            </a:pPr>
            <a:r>
              <a:rPr lang="en-US" sz="4000" b="1" dirty="0" smtClean="0">
                <a:latin typeface="Arial" panose="020B0604020202020204" pitchFamily="34" charset="0"/>
                <a:ea typeface="+mj-ea"/>
                <a:cs typeface="Arial" panose="020B0604020202020204" pitchFamily="34" charset="0"/>
              </a:rPr>
              <a:t>What’s </a:t>
            </a:r>
            <a:r>
              <a:rPr lang="en-US" sz="4000" b="1" dirty="0">
                <a:latin typeface="Arial" panose="020B0604020202020204" pitchFamily="34" charset="0"/>
                <a:ea typeface="+mj-ea"/>
                <a:cs typeface="Arial" panose="020B0604020202020204" pitchFamily="34" charset="0"/>
              </a:rPr>
              <a:t>coming next?</a:t>
            </a:r>
          </a:p>
        </p:txBody>
      </p:sp>
    </p:spTree>
    <p:extLst>
      <p:ext uri="{BB962C8B-B14F-4D97-AF65-F5344CB8AC3E}">
        <p14:creationId xmlns:p14="http://schemas.microsoft.com/office/powerpoint/2010/main" val="42818721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1"/>
          <p:cNvSpPr txBox="1">
            <a:spLocks/>
          </p:cNvSpPr>
          <p:nvPr/>
        </p:nvSpPr>
        <p:spPr bwMode="auto">
          <a:xfrm>
            <a:off x="251520" y="980728"/>
            <a:ext cx="8892480" cy="5472608"/>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defTabSz="449263" eaLnBrk="0" fontAlgn="base" hangingPunct="0">
              <a:lnSpc>
                <a:spcPct val="110000"/>
              </a:lnSpc>
              <a:spcBef>
                <a:spcPct val="0"/>
              </a:spcBef>
              <a:buClr>
                <a:srgbClr val="000000"/>
              </a:buClr>
              <a:buSzPct val="100000"/>
              <a:defRPr/>
            </a:pPr>
            <a:r>
              <a:rPr lang="en-US" sz="2000" b="1" u="sng" kern="0" dirty="0" smtClean="0">
                <a:latin typeface="Arial" panose="020B0604020202020204" pitchFamily="34" charset="0"/>
                <a:cs typeface="Arial" panose="020B0604020202020204" pitchFamily="34" charset="0"/>
              </a:rPr>
              <a:t>Example: Mandatory</a:t>
            </a:r>
          </a:p>
          <a:p>
            <a:r>
              <a:rPr lang="en-GB" sz="2000" dirty="0">
                <a:latin typeface="Arial" panose="020B0604020202020204" pitchFamily="34" charset="0"/>
                <a:cs typeface="Arial" panose="020B0604020202020204" pitchFamily="34" charset="0"/>
              </a:rPr>
              <a:t>The documentation shall contain the following electrical information:</a:t>
            </a:r>
            <a:endParaRPr lang="en-US" sz="2000" dirty="0">
              <a:latin typeface="Arial" panose="020B0604020202020204" pitchFamily="34" charset="0"/>
              <a:cs typeface="Arial" panose="020B0604020202020204" pitchFamily="34" charset="0"/>
            </a:endParaRPr>
          </a:p>
          <a:p>
            <a:pPr marL="457200" indent="-457200">
              <a:buFont typeface="+mj-lt"/>
              <a:buAutoNum type="alphaLcParenR"/>
            </a:pPr>
            <a:r>
              <a:rPr lang="en-GB" sz="2000" dirty="0" smtClean="0">
                <a:latin typeface="Arial" panose="020B0604020202020204" pitchFamily="34" charset="0"/>
                <a:cs typeface="Arial" panose="020B0604020202020204" pitchFamily="34" charset="0"/>
              </a:rPr>
              <a:t>polarity </a:t>
            </a:r>
            <a:r>
              <a:rPr lang="en-GB" sz="2000" dirty="0">
                <a:latin typeface="Arial" panose="020B0604020202020204" pitchFamily="34" charset="0"/>
                <a:cs typeface="Arial" panose="020B0604020202020204" pitchFamily="34" charset="0"/>
              </a:rPr>
              <a:t>of terminals or leads</a:t>
            </a:r>
            <a:r>
              <a:rPr lang="en-GB"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marL="457200" indent="-457200">
              <a:buFont typeface="+mj-lt"/>
              <a:buAutoNum type="alphaLcParenR"/>
            </a:pPr>
            <a:r>
              <a:rPr lang="en-GB" sz="2000" dirty="0" smtClean="0">
                <a:latin typeface="Arial" panose="020B0604020202020204" pitchFamily="34" charset="0"/>
                <a:cs typeface="Arial" panose="020B0604020202020204" pitchFamily="34" charset="0"/>
              </a:rPr>
              <a:t>“Maximum </a:t>
            </a:r>
            <a:r>
              <a:rPr lang="en-GB" sz="2000" dirty="0">
                <a:latin typeface="Arial" panose="020B0604020202020204" pitchFamily="34" charset="0"/>
                <a:cs typeface="Arial" panose="020B0604020202020204" pitchFamily="34" charset="0"/>
              </a:rPr>
              <a:t>system voltage” or </a:t>
            </a:r>
            <a:r>
              <a:rPr lang="en-GB" sz="2000" dirty="0" err="1" smtClean="0">
                <a:latin typeface="Arial" panose="020B0604020202020204" pitchFamily="34" charset="0"/>
                <a:cs typeface="Arial" panose="020B0604020202020204" pitchFamily="34" charset="0"/>
              </a:rPr>
              <a:t>V</a:t>
            </a:r>
            <a:r>
              <a:rPr lang="en-GB" sz="2000" baseline="-25000" dirty="0" err="1" smtClean="0">
                <a:latin typeface="Arial" panose="020B0604020202020204" pitchFamily="34" charset="0"/>
                <a:cs typeface="Arial" panose="020B0604020202020204" pitchFamily="34" charset="0"/>
              </a:rPr>
              <a:t>sys</a:t>
            </a:r>
            <a:r>
              <a:rPr lang="en-GB"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marL="457200" indent="-457200">
              <a:buFont typeface="+mj-lt"/>
              <a:buAutoNum type="alphaLcParenR"/>
            </a:pPr>
            <a:r>
              <a:rPr lang="en-GB" sz="2000" dirty="0" smtClean="0">
                <a:latin typeface="Arial" panose="020B0604020202020204" pitchFamily="34" charset="0"/>
                <a:cs typeface="Arial" panose="020B0604020202020204" pitchFamily="34" charset="0"/>
              </a:rPr>
              <a:t>Maximum </a:t>
            </a:r>
            <a:r>
              <a:rPr lang="en-GB" sz="2000" dirty="0">
                <a:latin typeface="Arial" panose="020B0604020202020204" pitchFamily="34" charset="0"/>
                <a:cs typeface="Arial" panose="020B0604020202020204" pitchFamily="34" charset="0"/>
              </a:rPr>
              <a:t>overcurrent protection (OCP) </a:t>
            </a:r>
            <a:r>
              <a:rPr lang="en-GB" sz="2000" dirty="0" smtClean="0">
                <a:latin typeface="Arial" panose="020B0604020202020204" pitchFamily="34" charset="0"/>
                <a:cs typeface="Arial" panose="020B0604020202020204" pitchFamily="34" charset="0"/>
              </a:rPr>
              <a:t>rating</a:t>
            </a:r>
            <a:endParaRPr lang="en-US" sz="2000" dirty="0">
              <a:latin typeface="Arial" panose="020B0604020202020204" pitchFamily="34" charset="0"/>
              <a:cs typeface="Arial" panose="020B0604020202020204" pitchFamily="34" charset="0"/>
            </a:endParaRPr>
          </a:p>
          <a:p>
            <a:pPr marL="457200" indent="-457200">
              <a:buFont typeface="+mj-lt"/>
              <a:buAutoNum type="alphaLcParenR"/>
            </a:pPr>
            <a:r>
              <a:rPr lang="en-GB" sz="2000" dirty="0" smtClean="0">
                <a:latin typeface="Arial" panose="020B0604020202020204" pitchFamily="34" charset="0"/>
                <a:cs typeface="Arial" panose="020B0604020202020204" pitchFamily="34" charset="0"/>
              </a:rPr>
              <a:t>Class </a:t>
            </a:r>
            <a:r>
              <a:rPr lang="en-GB" sz="2000" dirty="0">
                <a:latin typeface="Arial" panose="020B0604020202020204" pitchFamily="34" charset="0"/>
                <a:cs typeface="Arial" panose="020B0604020202020204" pitchFamily="34" charset="0"/>
              </a:rPr>
              <a:t>of protection against electrical </a:t>
            </a:r>
            <a:r>
              <a:rPr lang="en-GB" sz="2000" dirty="0" smtClean="0">
                <a:latin typeface="Arial" panose="020B0604020202020204" pitchFamily="34" charset="0"/>
                <a:cs typeface="Arial" panose="020B0604020202020204" pitchFamily="34" charset="0"/>
              </a:rPr>
              <a:t>shock</a:t>
            </a:r>
          </a:p>
          <a:p>
            <a:pPr marL="457200" indent="-457200">
              <a:buFont typeface="+mj-lt"/>
              <a:buAutoNum type="alphaLcParenR"/>
            </a:pPr>
            <a:r>
              <a:rPr lang="en-GB" sz="2000" dirty="0" smtClean="0">
                <a:latin typeface="Arial" panose="020B0604020202020204" pitchFamily="34" charset="0"/>
                <a:cs typeface="Arial" panose="020B0604020202020204" pitchFamily="34" charset="0"/>
              </a:rPr>
              <a:t>“</a:t>
            </a:r>
            <a:r>
              <a:rPr lang="en-GB" sz="2000" dirty="0">
                <a:latin typeface="Arial" panose="020B0604020202020204" pitchFamily="34" charset="0"/>
                <a:cs typeface="Arial" panose="020B0604020202020204" pitchFamily="34" charset="0"/>
              </a:rPr>
              <a:t>Voltage at open-circuit” or “</a:t>
            </a:r>
            <a:r>
              <a:rPr lang="en-GB" sz="2000" dirty="0" err="1">
                <a:latin typeface="Arial" panose="020B0604020202020204" pitchFamily="34" charset="0"/>
                <a:cs typeface="Arial" panose="020B0604020202020204" pitchFamily="34" charset="0"/>
              </a:rPr>
              <a:t>V</a:t>
            </a:r>
            <a:r>
              <a:rPr lang="en-GB" sz="2000" baseline="-25000" dirty="0" err="1">
                <a:latin typeface="Arial" panose="020B0604020202020204" pitchFamily="34" charset="0"/>
                <a:cs typeface="Arial" panose="020B0604020202020204" pitchFamily="34" charset="0"/>
              </a:rPr>
              <a:t>oc</a:t>
            </a:r>
            <a:r>
              <a:rPr lang="en-GB" sz="2000" dirty="0">
                <a:latin typeface="Arial" panose="020B0604020202020204" pitchFamily="34" charset="0"/>
                <a:cs typeface="Arial" panose="020B0604020202020204" pitchFamily="34" charset="0"/>
              </a:rPr>
              <a:t>” including rated production </a:t>
            </a:r>
            <a:r>
              <a:rPr lang="en-GB" sz="2000" dirty="0" smtClean="0">
                <a:latin typeface="Arial" panose="020B0604020202020204" pitchFamily="34" charset="0"/>
                <a:cs typeface="Arial" panose="020B0604020202020204" pitchFamily="34" charset="0"/>
              </a:rPr>
              <a:t>tolerance</a:t>
            </a:r>
            <a:endParaRPr lang="en-US" sz="2000" dirty="0">
              <a:latin typeface="Arial" panose="020B0604020202020204" pitchFamily="34" charset="0"/>
              <a:cs typeface="Arial" panose="020B0604020202020204" pitchFamily="34" charset="0"/>
            </a:endParaRPr>
          </a:p>
          <a:p>
            <a:pPr marL="457200" indent="-457200">
              <a:buFont typeface="+mj-lt"/>
              <a:buAutoNum type="alphaLcParenR"/>
            </a:pPr>
            <a:r>
              <a:rPr lang="en-GB" sz="2000" dirty="0" smtClean="0">
                <a:latin typeface="Arial" panose="020B0604020202020204" pitchFamily="34" charset="0"/>
                <a:cs typeface="Arial" panose="020B0604020202020204" pitchFamily="34" charset="0"/>
              </a:rPr>
              <a:t>“Voltages </a:t>
            </a:r>
            <a:r>
              <a:rPr lang="en-GB" sz="2000" dirty="0">
                <a:latin typeface="Arial" panose="020B0604020202020204" pitchFamily="34" charset="0"/>
                <a:cs typeface="Arial" panose="020B0604020202020204" pitchFamily="34" charset="0"/>
              </a:rPr>
              <a:t>at maximum power point” or “</a:t>
            </a:r>
            <a:r>
              <a:rPr lang="en-GB" sz="2000" dirty="0" err="1">
                <a:latin typeface="Arial" panose="020B0604020202020204" pitchFamily="34" charset="0"/>
                <a:cs typeface="Arial" panose="020B0604020202020204" pitchFamily="34" charset="0"/>
              </a:rPr>
              <a:t>V</a:t>
            </a:r>
            <a:r>
              <a:rPr lang="en-GB" sz="2000" baseline="-25000" dirty="0" err="1">
                <a:latin typeface="Arial" panose="020B0604020202020204" pitchFamily="34" charset="0"/>
                <a:cs typeface="Arial" panose="020B0604020202020204" pitchFamily="34" charset="0"/>
              </a:rPr>
              <a:t>max</a:t>
            </a:r>
            <a:r>
              <a:rPr lang="en-GB" sz="2000" dirty="0">
                <a:latin typeface="Arial" panose="020B0604020202020204" pitchFamily="34" charset="0"/>
                <a:cs typeface="Arial" panose="020B0604020202020204" pitchFamily="34" charset="0"/>
              </a:rPr>
              <a:t>” </a:t>
            </a:r>
            <a:endParaRPr lang="en-GB" sz="2000" dirty="0" smtClean="0">
              <a:latin typeface="Arial" panose="020B0604020202020204" pitchFamily="34" charset="0"/>
              <a:cs typeface="Arial" panose="020B0604020202020204" pitchFamily="34" charset="0"/>
            </a:endParaRPr>
          </a:p>
          <a:p>
            <a:pPr marL="457200" indent="-457200">
              <a:buFont typeface="+mj-lt"/>
              <a:buAutoNum type="alphaLcParenR"/>
            </a:pPr>
            <a:r>
              <a:rPr lang="en-GB" sz="2000" dirty="0" smtClean="0">
                <a:latin typeface="Arial" panose="020B0604020202020204" pitchFamily="34" charset="0"/>
                <a:cs typeface="Arial" panose="020B0604020202020204" pitchFamily="34" charset="0"/>
              </a:rPr>
              <a:t>“Current </a:t>
            </a:r>
            <a:r>
              <a:rPr lang="en-GB" sz="2000" dirty="0">
                <a:latin typeface="Arial" panose="020B0604020202020204" pitchFamily="34" charset="0"/>
                <a:cs typeface="Arial" panose="020B0604020202020204" pitchFamily="34" charset="0"/>
              </a:rPr>
              <a:t>at maximum power point”; or “I</a:t>
            </a:r>
            <a:r>
              <a:rPr lang="en-GB" sz="2000" baseline="-25000" dirty="0">
                <a:latin typeface="Arial" panose="020B0604020202020204" pitchFamily="34" charset="0"/>
                <a:cs typeface="Arial" panose="020B0604020202020204" pitchFamily="34" charset="0"/>
              </a:rPr>
              <a:t>max</a:t>
            </a:r>
            <a:r>
              <a:rPr lang="en-GB" sz="2000" dirty="0">
                <a:latin typeface="Arial" panose="020B0604020202020204" pitchFamily="34" charset="0"/>
                <a:cs typeface="Arial" panose="020B0604020202020204" pitchFamily="34" charset="0"/>
              </a:rPr>
              <a:t>” </a:t>
            </a:r>
            <a:endParaRPr lang="en-GB" sz="2000" dirty="0" smtClean="0">
              <a:latin typeface="Arial" panose="020B0604020202020204" pitchFamily="34" charset="0"/>
              <a:cs typeface="Arial" panose="020B0604020202020204" pitchFamily="34" charset="0"/>
            </a:endParaRPr>
          </a:p>
          <a:p>
            <a:pPr marL="457200" indent="-457200">
              <a:buFont typeface="+mj-lt"/>
              <a:buAutoNum type="alphaLcParenR"/>
            </a:pPr>
            <a:r>
              <a:rPr lang="en-GB" sz="2000" dirty="0" smtClean="0">
                <a:latin typeface="Arial" panose="020B0604020202020204" pitchFamily="34" charset="0"/>
                <a:cs typeface="Arial" panose="020B0604020202020204" pitchFamily="34" charset="0"/>
              </a:rPr>
              <a:t>“</a:t>
            </a:r>
            <a:r>
              <a:rPr lang="en-GB" sz="2000" dirty="0">
                <a:latin typeface="Arial" panose="020B0604020202020204" pitchFamily="34" charset="0"/>
                <a:cs typeface="Arial" panose="020B0604020202020204" pitchFamily="34" charset="0"/>
              </a:rPr>
              <a:t>PV module maximum power” or “</a:t>
            </a:r>
            <a:r>
              <a:rPr lang="en-GB" sz="2000" dirty="0" err="1">
                <a:latin typeface="Arial" panose="020B0604020202020204" pitchFamily="34" charset="0"/>
                <a:cs typeface="Arial" panose="020B0604020202020204" pitchFamily="34" charset="0"/>
              </a:rPr>
              <a:t>P</a:t>
            </a:r>
            <a:r>
              <a:rPr lang="en-GB" sz="2000" baseline="-25000" dirty="0" err="1">
                <a:latin typeface="Arial" panose="020B0604020202020204" pitchFamily="34" charset="0"/>
                <a:cs typeface="Arial" panose="020B0604020202020204" pitchFamily="34" charset="0"/>
              </a:rPr>
              <a:t>max</a:t>
            </a:r>
            <a:r>
              <a:rPr lang="en-GB" sz="2000" dirty="0">
                <a:latin typeface="Arial" panose="020B0604020202020204" pitchFamily="34" charset="0"/>
                <a:cs typeface="Arial" panose="020B0604020202020204" pitchFamily="34" charset="0"/>
              </a:rPr>
              <a:t> ” </a:t>
            </a:r>
            <a:endParaRPr lang="en-GB" sz="2000" dirty="0" smtClean="0">
              <a:latin typeface="Arial" panose="020B0604020202020204" pitchFamily="34" charset="0"/>
              <a:cs typeface="Arial" panose="020B0604020202020204" pitchFamily="34" charset="0"/>
            </a:endParaRPr>
          </a:p>
          <a:p>
            <a:pPr marL="457200" indent="-457200">
              <a:buFont typeface="+mj-lt"/>
              <a:buAutoNum type="alphaLcParenR"/>
            </a:pPr>
            <a:r>
              <a:rPr lang="en-GB" sz="2000" dirty="0" smtClean="0">
                <a:latin typeface="Arial" panose="020B0604020202020204" pitchFamily="34" charset="0"/>
                <a:cs typeface="Arial" panose="020B0604020202020204" pitchFamily="34" charset="0"/>
              </a:rPr>
              <a:t>“</a:t>
            </a:r>
            <a:r>
              <a:rPr lang="en-GB" sz="2000" dirty="0">
                <a:latin typeface="Arial" panose="020B0604020202020204" pitchFamily="34" charset="0"/>
                <a:cs typeface="Arial" panose="020B0604020202020204" pitchFamily="34" charset="0"/>
              </a:rPr>
              <a:t>Current at short-circuit”; or “</a:t>
            </a:r>
            <a:r>
              <a:rPr lang="en-GB" sz="2000" dirty="0" err="1">
                <a:latin typeface="Arial" panose="020B0604020202020204" pitchFamily="34" charset="0"/>
                <a:cs typeface="Arial" panose="020B0604020202020204" pitchFamily="34" charset="0"/>
              </a:rPr>
              <a:t>I</a:t>
            </a:r>
            <a:r>
              <a:rPr lang="en-GB" sz="2000" baseline="-25000" dirty="0" err="1">
                <a:latin typeface="Arial" panose="020B0604020202020204" pitchFamily="34" charset="0"/>
                <a:cs typeface="Arial" panose="020B0604020202020204" pitchFamily="34" charset="0"/>
              </a:rPr>
              <a:t>sc</a:t>
            </a:r>
            <a:r>
              <a:rPr lang="en-GB"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marL="457200" indent="-457200">
              <a:buFont typeface="+mj-lt"/>
              <a:buAutoNum type="alphaLcParenR"/>
            </a:pPr>
            <a:r>
              <a:rPr lang="en-GB" sz="2000" dirty="0" smtClean="0">
                <a:latin typeface="Arial" panose="020B0604020202020204" pitchFamily="34" charset="0"/>
                <a:cs typeface="Arial" panose="020B0604020202020204" pitchFamily="34" charset="0"/>
              </a:rPr>
              <a:t>Relative </a:t>
            </a:r>
            <a:r>
              <a:rPr lang="en-GB" sz="2000" dirty="0">
                <a:latin typeface="Arial" panose="020B0604020202020204" pitchFamily="34" charset="0"/>
                <a:cs typeface="Arial" panose="020B0604020202020204" pitchFamily="34" charset="0"/>
              </a:rPr>
              <a:t>temperature coefficients in [%/K] for </a:t>
            </a:r>
            <a:r>
              <a:rPr lang="en-GB" sz="2000" dirty="0" err="1">
                <a:latin typeface="Arial" panose="020B0604020202020204" pitchFamily="34" charset="0"/>
                <a:cs typeface="Arial" panose="020B0604020202020204" pitchFamily="34" charset="0"/>
              </a:rPr>
              <a:t>I</a:t>
            </a:r>
            <a:r>
              <a:rPr lang="en-GB" sz="2000" baseline="-25000" dirty="0" err="1">
                <a:latin typeface="Arial" panose="020B0604020202020204" pitchFamily="34" charset="0"/>
                <a:cs typeface="Arial" panose="020B0604020202020204" pitchFamily="34" charset="0"/>
              </a:rPr>
              <a:t>sc</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P</a:t>
            </a:r>
            <a:r>
              <a:rPr lang="en-GB" sz="2000" baseline="-25000" dirty="0" err="1">
                <a:latin typeface="Arial" panose="020B0604020202020204" pitchFamily="34" charset="0"/>
                <a:cs typeface="Arial" panose="020B0604020202020204" pitchFamily="34" charset="0"/>
              </a:rPr>
              <a:t>max</a:t>
            </a:r>
            <a:r>
              <a:rPr lang="en-GB" sz="2000" dirty="0">
                <a:latin typeface="Arial" panose="020B0604020202020204" pitchFamily="34" charset="0"/>
                <a:cs typeface="Arial" panose="020B0604020202020204" pitchFamily="34" charset="0"/>
              </a:rPr>
              <a:t> and </a:t>
            </a:r>
            <a:r>
              <a:rPr lang="en-GB" sz="2000" dirty="0" err="1">
                <a:latin typeface="Arial" panose="020B0604020202020204" pitchFamily="34" charset="0"/>
                <a:cs typeface="Arial" panose="020B0604020202020204" pitchFamily="34" charset="0"/>
              </a:rPr>
              <a:t>V</a:t>
            </a:r>
            <a:r>
              <a:rPr lang="en-GB" sz="2000" baseline="-25000" dirty="0" err="1">
                <a:latin typeface="Arial" panose="020B0604020202020204" pitchFamily="34" charset="0"/>
                <a:cs typeface="Arial" panose="020B0604020202020204" pitchFamily="34" charset="0"/>
              </a:rPr>
              <a:t>oc</a:t>
            </a:r>
            <a:r>
              <a:rPr lang="en-GB" sz="2000" dirty="0">
                <a:latin typeface="Arial" panose="020B0604020202020204" pitchFamily="34" charset="0"/>
                <a:cs typeface="Arial" panose="020B0604020202020204" pitchFamily="34" charset="0"/>
              </a:rPr>
              <a:t> at </a:t>
            </a:r>
            <a:r>
              <a:rPr lang="en-GB" sz="2000" dirty="0" smtClean="0">
                <a:latin typeface="Arial" panose="020B0604020202020204" pitchFamily="34" charset="0"/>
                <a:cs typeface="Arial" panose="020B0604020202020204" pitchFamily="34" charset="0"/>
              </a:rPr>
              <a:t>STC</a:t>
            </a:r>
            <a:endParaRPr lang="en-US" sz="2000" dirty="0">
              <a:latin typeface="Arial" panose="020B0604020202020204" pitchFamily="34" charset="0"/>
              <a:cs typeface="Arial" panose="020B0604020202020204" pitchFamily="34" charset="0"/>
            </a:endParaRPr>
          </a:p>
          <a:p>
            <a:pPr lvl="0" defTabSz="449263" eaLnBrk="0" fontAlgn="base" hangingPunct="0">
              <a:lnSpc>
                <a:spcPct val="110000"/>
              </a:lnSpc>
              <a:spcBef>
                <a:spcPct val="0"/>
              </a:spcBef>
              <a:buClr>
                <a:srgbClr val="000000"/>
              </a:buClr>
              <a:buSzPct val="100000"/>
              <a:defRPr/>
            </a:pPr>
            <a:endParaRPr lang="en-US" sz="2000" kern="0" dirty="0" smtClean="0">
              <a:latin typeface="Arial" panose="020B0604020202020204" pitchFamily="34" charset="0"/>
              <a:cs typeface="Arial" panose="020B0604020202020204" pitchFamily="34" charset="0"/>
            </a:endParaRPr>
          </a:p>
          <a:p>
            <a:pPr defTabSz="449263" eaLnBrk="0" fontAlgn="base" hangingPunct="0">
              <a:lnSpc>
                <a:spcPct val="110000"/>
              </a:lnSpc>
              <a:spcBef>
                <a:spcPct val="0"/>
              </a:spcBef>
              <a:buClr>
                <a:srgbClr val="000000"/>
              </a:buClr>
              <a:buSzPct val="100000"/>
              <a:defRPr/>
            </a:pPr>
            <a:r>
              <a:rPr lang="en-US" sz="2000" b="1" u="sng" kern="0" dirty="0">
                <a:latin typeface="Arial" panose="020B0604020202020204" pitchFamily="34" charset="0"/>
                <a:cs typeface="Arial" panose="020B0604020202020204" pitchFamily="34" charset="0"/>
              </a:rPr>
              <a:t>Example: Best practice</a:t>
            </a:r>
          </a:p>
          <a:p>
            <a:pPr marL="457200" indent="-457200">
              <a:buFont typeface="+mj-lt"/>
              <a:buAutoNum type="alphaLcParenR"/>
            </a:pPr>
            <a:r>
              <a:rPr lang="en-GB" sz="2000" dirty="0"/>
              <a:t>Nominal module operating temperature – </a:t>
            </a:r>
            <a:r>
              <a:rPr lang="en-GB" sz="2000" dirty="0" smtClean="0"/>
              <a:t>NMOT (MQT 05)</a:t>
            </a:r>
            <a:endParaRPr lang="en-US" sz="2000" dirty="0"/>
          </a:p>
          <a:p>
            <a:pPr marL="457200" indent="-457200">
              <a:buFont typeface="+mj-lt"/>
              <a:buAutoNum type="alphaLcParenR"/>
            </a:pPr>
            <a:r>
              <a:rPr lang="en-GB" sz="2000" dirty="0" smtClean="0"/>
              <a:t>Performance </a:t>
            </a:r>
            <a:r>
              <a:rPr lang="en-GB" sz="2000" dirty="0"/>
              <a:t>at NMOT (MQT 06.2).</a:t>
            </a:r>
            <a:endParaRPr lang="en-US" sz="2000" dirty="0"/>
          </a:p>
          <a:p>
            <a:pPr marL="457200" indent="-457200">
              <a:buFont typeface="+mj-lt"/>
              <a:buAutoNum type="alphaLcParenR"/>
            </a:pPr>
            <a:r>
              <a:rPr lang="en-GB" sz="2000" dirty="0" smtClean="0"/>
              <a:t>Performance </a:t>
            </a:r>
            <a:r>
              <a:rPr lang="en-GB" sz="2000" dirty="0"/>
              <a:t>at low irradiance (MQT 07).</a:t>
            </a:r>
            <a:endParaRPr lang="en-US" sz="2000" dirty="0"/>
          </a:p>
          <a:p>
            <a:pPr lvl="0" defTabSz="449263" eaLnBrk="0" fontAlgn="base" hangingPunct="0">
              <a:lnSpc>
                <a:spcPct val="110000"/>
              </a:lnSpc>
              <a:spcBef>
                <a:spcPct val="0"/>
              </a:spcBef>
              <a:buClr>
                <a:srgbClr val="000000"/>
              </a:buClr>
              <a:buSzPct val="100000"/>
              <a:defRPr/>
            </a:pPr>
            <a:endParaRPr lang="en-US" sz="2000" kern="0" dirty="0" smtClean="0">
              <a:latin typeface="Arial" panose="020B0604020202020204" pitchFamily="34" charset="0"/>
              <a:cs typeface="Arial" panose="020B0604020202020204" pitchFamily="34" charset="0"/>
            </a:endParaRPr>
          </a:p>
          <a:p>
            <a:pPr marL="342900" lvl="0" indent="-342900" defTabSz="449263" eaLnBrk="0" fontAlgn="base" hangingPunct="0">
              <a:lnSpc>
                <a:spcPct val="110000"/>
              </a:lnSpc>
              <a:spcBef>
                <a:spcPct val="0"/>
              </a:spcBef>
              <a:buClr>
                <a:srgbClr val="000000"/>
              </a:buClr>
              <a:buSzPct val="100000"/>
              <a:buFont typeface="Arial" panose="020B0604020202020204" pitchFamily="34" charset="0"/>
              <a:buChar char="•"/>
              <a:defRPr/>
            </a:pPr>
            <a:endParaRPr lang="en-US" sz="2000" b="1" kern="0" dirty="0">
              <a:latin typeface="Arial" panose="020B0604020202020204" pitchFamily="34" charset="0"/>
              <a:cs typeface="Arial" panose="020B0604020202020204" pitchFamily="34" charset="0"/>
            </a:endParaRPr>
          </a:p>
        </p:txBody>
      </p:sp>
      <p:sp>
        <p:nvSpPr>
          <p:cNvPr id="8" name="Textplatzhalter 18"/>
          <p:cNvSpPr txBox="1">
            <a:spLocks/>
          </p:cNvSpPr>
          <p:nvPr/>
        </p:nvSpPr>
        <p:spPr>
          <a:xfrm>
            <a:off x="899591" y="260648"/>
            <a:ext cx="6408713" cy="306348"/>
          </a:xfrm>
          <a:prstGeom prst="rect">
            <a:avLst/>
          </a:prstGeom>
        </p:spPr>
        <p:txBody>
          <a:bodyPr anchor="ctr"/>
          <a:lstStyle>
            <a:lvl1pPr marL="342900" indent="-342900" algn="l" defTabSz="914400" rtl="0" eaLnBrk="1" latinLnBrk="0" hangingPunct="1">
              <a:spcBef>
                <a:spcPct val="20000"/>
              </a:spcBef>
              <a:buFont typeface="Arial" pitchFamily="34" charset="0"/>
              <a:buNone/>
              <a:defRPr sz="1800" kern="1200" baseline="0">
                <a:solidFill>
                  <a:srgbClr val="EEEEEE"/>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2400" b="1" dirty="0"/>
          </a:p>
        </p:txBody>
      </p:sp>
      <p:sp>
        <p:nvSpPr>
          <p:cNvPr id="10" name="Title 1"/>
          <p:cNvSpPr>
            <a:spLocks noGrp="1"/>
          </p:cNvSpPr>
          <p:nvPr>
            <p:ph type="title"/>
          </p:nvPr>
        </p:nvSpPr>
        <p:spPr>
          <a:xfrm>
            <a:off x="0" y="2342"/>
            <a:ext cx="9144000" cy="822960"/>
          </a:xfrm>
        </p:spPr>
        <p:txBody>
          <a:bodyPr/>
          <a:lstStyle/>
          <a:p>
            <a:r>
              <a:rPr lang="en-US" sz="3200" dirty="0" smtClean="0">
                <a:latin typeface="Arial" panose="020B0604020202020204" pitchFamily="34" charset="0"/>
                <a:cs typeface="Arial" panose="020B0604020202020204" pitchFamily="34" charset="0"/>
              </a:rPr>
              <a:t>Highlighting some requirements</a:t>
            </a:r>
            <a:endParaRPr lang="en-US" sz="3200" dirty="0">
              <a:latin typeface="Arial" panose="020B0604020202020204" pitchFamily="34" charset="0"/>
              <a:cs typeface="Arial" panose="020B0604020202020204" pitchFamily="34" charset="0"/>
            </a:endParaRPr>
          </a:p>
        </p:txBody>
      </p:sp>
      <p:grpSp>
        <p:nvGrpSpPr>
          <p:cNvPr id="4" name="Group 3"/>
          <p:cNvGrpSpPr/>
          <p:nvPr/>
        </p:nvGrpSpPr>
        <p:grpSpPr>
          <a:xfrm>
            <a:off x="4182983" y="2182067"/>
            <a:ext cx="4572001" cy="3763433"/>
            <a:chOff x="4182983" y="2182067"/>
            <a:chExt cx="4572001" cy="3763433"/>
          </a:xfrm>
        </p:grpSpPr>
        <p:sp>
          <p:nvSpPr>
            <p:cNvPr id="2" name="TextBox 1"/>
            <p:cNvSpPr txBox="1"/>
            <p:nvPr/>
          </p:nvSpPr>
          <p:spPr>
            <a:xfrm rot="1404524">
              <a:off x="4182983" y="2182067"/>
              <a:ext cx="4572000" cy="523220"/>
            </a:xfrm>
            <a:prstGeom prst="rect">
              <a:avLst/>
            </a:prstGeom>
            <a:solidFill>
              <a:schemeClr val="bg1">
                <a:lumMod val="85000"/>
              </a:schemeClr>
            </a:solidFill>
          </p:spPr>
          <p:txBody>
            <a:bodyPr wrap="square" rtlCol="0">
              <a:spAutoFit/>
            </a:bodyPr>
            <a:lstStyle/>
            <a:p>
              <a:pPr algn="ctr"/>
              <a:r>
                <a:rPr lang="en-US" sz="2800" dirty="0">
                  <a:ln>
                    <a:solidFill>
                      <a:srgbClr val="00B0F0"/>
                    </a:solidFill>
                  </a:ln>
                  <a:solidFill>
                    <a:srgbClr val="000000"/>
                  </a:solidFill>
                  <a:latin typeface="Arial" pitchFamily="34" charset="0"/>
                  <a:ea typeface="Times New Roman" pitchFamily="18" charset="0"/>
                  <a:cs typeface="Arial" pitchFamily="34" charset="0"/>
                </a:rPr>
                <a:t>Safety relevant information</a:t>
              </a:r>
            </a:p>
          </p:txBody>
        </p:sp>
        <p:sp>
          <p:nvSpPr>
            <p:cNvPr id="7" name="TextBox 6"/>
            <p:cNvSpPr txBox="1"/>
            <p:nvPr/>
          </p:nvSpPr>
          <p:spPr>
            <a:xfrm rot="1404524">
              <a:off x="4182984" y="5422280"/>
              <a:ext cx="4572000" cy="523220"/>
            </a:xfrm>
            <a:prstGeom prst="rect">
              <a:avLst/>
            </a:prstGeom>
            <a:solidFill>
              <a:schemeClr val="bg1">
                <a:lumMod val="85000"/>
              </a:schemeClr>
            </a:solidFill>
          </p:spPr>
          <p:txBody>
            <a:bodyPr wrap="square" rtlCol="0">
              <a:spAutoFit/>
            </a:bodyPr>
            <a:lstStyle/>
            <a:p>
              <a:pPr algn="ctr"/>
              <a:r>
                <a:rPr lang="en-US" sz="2800" dirty="0" smtClean="0">
                  <a:ln>
                    <a:solidFill>
                      <a:srgbClr val="00B0F0"/>
                    </a:solidFill>
                  </a:ln>
                  <a:solidFill>
                    <a:srgbClr val="000000"/>
                  </a:solidFill>
                  <a:latin typeface="Arial" pitchFamily="34" charset="0"/>
                  <a:ea typeface="Times New Roman" pitchFamily="18" charset="0"/>
                  <a:cs typeface="Arial" pitchFamily="34" charset="0"/>
                </a:rPr>
                <a:t>Yield </a:t>
              </a:r>
              <a:r>
                <a:rPr lang="en-US" sz="2800" dirty="0">
                  <a:ln>
                    <a:solidFill>
                      <a:srgbClr val="00B0F0"/>
                    </a:solidFill>
                  </a:ln>
                  <a:solidFill>
                    <a:srgbClr val="000000"/>
                  </a:solidFill>
                  <a:latin typeface="Arial" pitchFamily="34" charset="0"/>
                  <a:ea typeface="Times New Roman" pitchFamily="18" charset="0"/>
                  <a:cs typeface="Arial" pitchFamily="34" charset="0"/>
                </a:rPr>
                <a:t>relevant information</a:t>
              </a:r>
            </a:p>
          </p:txBody>
        </p:sp>
      </p:grpSp>
    </p:spTree>
    <p:extLst>
      <p:ext uri="{BB962C8B-B14F-4D97-AF65-F5344CB8AC3E}">
        <p14:creationId xmlns:p14="http://schemas.microsoft.com/office/powerpoint/2010/main" val="383115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panose="020B0604020202020204" pitchFamily="34" charset="0"/>
                <a:cs typeface="Arial" panose="020B0604020202020204" pitchFamily="34" charset="0"/>
              </a:rPr>
              <a:t>Discussion </a:t>
            </a:r>
            <a:r>
              <a:rPr lang="en-GB" dirty="0">
                <a:latin typeface="Arial" panose="020B0604020202020204" pitchFamily="34" charset="0"/>
                <a:cs typeface="Arial" panose="020B0604020202020204" pitchFamily="34" charset="0"/>
              </a:rPr>
              <a:t>points</a:t>
            </a:r>
            <a:endParaRPr lang="en-US" dirty="0"/>
          </a:p>
        </p:txBody>
      </p:sp>
      <p:sp>
        <p:nvSpPr>
          <p:cNvPr id="3" name="Content Placeholder 2"/>
          <p:cNvSpPr>
            <a:spLocks noGrp="1"/>
          </p:cNvSpPr>
          <p:nvPr>
            <p:ph idx="1"/>
          </p:nvPr>
        </p:nvSpPr>
        <p:spPr>
          <a:xfrm>
            <a:off x="76200" y="990600"/>
            <a:ext cx="8991600" cy="4267200"/>
          </a:xfrm>
        </p:spPr>
        <p:txBody>
          <a:bodyPr/>
          <a:lstStyle/>
          <a:p>
            <a:r>
              <a:rPr lang="en-US" dirty="0" smtClean="0"/>
              <a:t>What are Mandatory and Best practice requirements?</a:t>
            </a:r>
          </a:p>
          <a:p>
            <a:pPr lvl="1"/>
            <a:r>
              <a:rPr lang="en-US" sz="2400" dirty="0" smtClean="0"/>
              <a:t>At some points some best practice information will be mandatory – dependent on country</a:t>
            </a:r>
          </a:p>
          <a:p>
            <a:r>
              <a:rPr lang="en-US" dirty="0" smtClean="0"/>
              <a:t>Some terms and their verification</a:t>
            </a:r>
          </a:p>
          <a:p>
            <a:pPr lvl="1"/>
            <a:r>
              <a:rPr lang="en-GB" sz="2400" dirty="0" smtClean="0"/>
              <a:t>What is “permanently </a:t>
            </a:r>
            <a:r>
              <a:rPr lang="en-GB" sz="2400" dirty="0"/>
              <a:t>affixed”, “permanent marking”, “indelibly” and “durable construction” </a:t>
            </a:r>
            <a:r>
              <a:rPr lang="en-GB" sz="2400" dirty="0" smtClean="0"/>
              <a:t>?</a:t>
            </a:r>
          </a:p>
          <a:p>
            <a:pPr lvl="1"/>
            <a:r>
              <a:rPr lang="en-GB" sz="2400" dirty="0" smtClean="0"/>
              <a:t>How to verify that?</a:t>
            </a:r>
            <a:endParaRPr lang="en-US" sz="2400" dirty="0"/>
          </a:p>
        </p:txBody>
      </p:sp>
      <p:sp>
        <p:nvSpPr>
          <p:cNvPr id="4" name="Rectangle 3"/>
          <p:cNvSpPr/>
          <p:nvPr/>
        </p:nvSpPr>
        <p:spPr>
          <a:xfrm>
            <a:off x="838200" y="4618672"/>
            <a:ext cx="8001000" cy="1477328"/>
          </a:xfrm>
          <a:prstGeom prst="rect">
            <a:avLst/>
          </a:prstGeom>
        </p:spPr>
        <p:txBody>
          <a:bodyPr wrap="square">
            <a:spAutoFit/>
          </a:bodyPr>
          <a:lstStyle/>
          <a:p>
            <a:r>
              <a:rPr lang="en-US" b="1" dirty="0" smtClean="0"/>
              <a:t>Proposal:</a:t>
            </a:r>
          </a:p>
          <a:p>
            <a:r>
              <a:rPr lang="en-US" b="1" dirty="0" smtClean="0"/>
              <a:t>“The </a:t>
            </a:r>
            <a:r>
              <a:rPr lang="en-US" b="1" dirty="0"/>
              <a:t>durability of markings (the permanently affixed information on the PV modules with all indelibly states ratings)  is verified with Visual inspection MST 01 and </a:t>
            </a:r>
            <a:r>
              <a:rPr lang="en-US" b="1" dirty="0" smtClean="0"/>
              <a:t>Durability </a:t>
            </a:r>
            <a:r>
              <a:rPr lang="en-US" b="1" dirty="0"/>
              <a:t>of markings </a:t>
            </a:r>
            <a:r>
              <a:rPr lang="en-US" b="1" dirty="0" smtClean="0"/>
              <a:t>Test MST 05 after </a:t>
            </a:r>
            <a:r>
              <a:rPr lang="en-US" b="1" dirty="0"/>
              <a:t>passing all tests from Sequence A to F.“</a:t>
            </a:r>
            <a:endParaRPr lang="en-US" dirty="0"/>
          </a:p>
        </p:txBody>
      </p:sp>
    </p:spTree>
    <p:extLst>
      <p:ext uri="{BB962C8B-B14F-4D97-AF65-F5344CB8AC3E}">
        <p14:creationId xmlns:p14="http://schemas.microsoft.com/office/powerpoint/2010/main" val="40840308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Outlook for EN 50380</a:t>
            </a:r>
            <a:endParaRPr lang="en-US" dirty="0"/>
          </a:p>
        </p:txBody>
      </p:sp>
      <p:sp>
        <p:nvSpPr>
          <p:cNvPr id="4" name="TextBox 3"/>
          <p:cNvSpPr txBox="1"/>
          <p:nvPr/>
        </p:nvSpPr>
        <p:spPr>
          <a:xfrm>
            <a:off x="152400" y="1618060"/>
            <a:ext cx="274320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b="1" smtClean="0"/>
              <a:t>Part 1 – General requirements</a:t>
            </a:r>
            <a:endParaRPr lang="en-US" sz="1600" b="1"/>
          </a:p>
        </p:txBody>
      </p:sp>
      <p:sp>
        <p:nvSpPr>
          <p:cNvPr id="5" name="TextBox 4"/>
          <p:cNvSpPr txBox="1"/>
          <p:nvPr/>
        </p:nvSpPr>
        <p:spPr>
          <a:xfrm>
            <a:off x="152400" y="6065520"/>
            <a:ext cx="2727992" cy="64008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dirty="0" smtClean="0"/>
              <a:t>Part 2 – Test procedures</a:t>
            </a:r>
            <a:endParaRPr lang="en-US" sz="1600" dirty="0"/>
          </a:p>
        </p:txBody>
      </p:sp>
      <p:sp>
        <p:nvSpPr>
          <p:cNvPr id="6" name="TextBox 5"/>
          <p:cNvSpPr txBox="1"/>
          <p:nvPr/>
        </p:nvSpPr>
        <p:spPr>
          <a:xfrm>
            <a:off x="1295401" y="3627120"/>
            <a:ext cx="2286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b="1" dirty="0" smtClean="0"/>
              <a:t>Part 1-1 c-Si</a:t>
            </a:r>
            <a:endParaRPr lang="en-US" sz="1600" b="1" dirty="0"/>
          </a:p>
        </p:txBody>
      </p:sp>
      <p:sp>
        <p:nvSpPr>
          <p:cNvPr id="7" name="TextBox 6"/>
          <p:cNvSpPr txBox="1"/>
          <p:nvPr/>
        </p:nvSpPr>
        <p:spPr>
          <a:xfrm>
            <a:off x="1295401" y="4236720"/>
            <a:ext cx="2286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b="1" dirty="0" smtClean="0"/>
              <a:t>Part 1-2 CdTe</a:t>
            </a:r>
            <a:endParaRPr lang="en-US" sz="1600" b="1" dirty="0"/>
          </a:p>
        </p:txBody>
      </p:sp>
      <p:sp>
        <p:nvSpPr>
          <p:cNvPr id="8" name="TextBox 7"/>
          <p:cNvSpPr txBox="1"/>
          <p:nvPr/>
        </p:nvSpPr>
        <p:spPr>
          <a:xfrm>
            <a:off x="1295401" y="4846320"/>
            <a:ext cx="2286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b="1" dirty="0" smtClean="0"/>
              <a:t>Part 1-3 a-Si &amp; µ-Si</a:t>
            </a:r>
            <a:endParaRPr lang="en-US" sz="1600" b="1" dirty="0"/>
          </a:p>
        </p:txBody>
      </p:sp>
      <p:sp>
        <p:nvSpPr>
          <p:cNvPr id="9" name="TextBox 8"/>
          <p:cNvSpPr txBox="1"/>
          <p:nvPr/>
        </p:nvSpPr>
        <p:spPr>
          <a:xfrm>
            <a:off x="1295402" y="5455920"/>
            <a:ext cx="2286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b="1" dirty="0" smtClean="0"/>
              <a:t>Part 1-4 CIS&amp;CIGS</a:t>
            </a:r>
            <a:endParaRPr lang="en-US" sz="1600" b="1" dirty="0"/>
          </a:p>
        </p:txBody>
      </p:sp>
      <p:cxnSp>
        <p:nvCxnSpPr>
          <p:cNvPr id="10" name="Elbow Connector 9"/>
          <p:cNvCxnSpPr>
            <a:endCxn id="6" idx="1"/>
          </p:cNvCxnSpPr>
          <p:nvPr/>
        </p:nvCxnSpPr>
        <p:spPr>
          <a:xfrm rot="16200000" flipH="1">
            <a:off x="786171" y="3346490"/>
            <a:ext cx="408860" cy="609600"/>
          </a:xfrm>
          <a:prstGeom prst="bentConnector2">
            <a:avLst/>
          </a:prstGeom>
          <a:ln w="34925">
            <a:tailEnd type="triangle" w="lg" len="lg"/>
          </a:ln>
        </p:spPr>
        <p:style>
          <a:lnRef idx="1">
            <a:schemeClr val="accent1"/>
          </a:lnRef>
          <a:fillRef idx="0">
            <a:schemeClr val="accent1"/>
          </a:fillRef>
          <a:effectRef idx="0">
            <a:schemeClr val="accent1"/>
          </a:effectRef>
          <a:fontRef idx="minor">
            <a:schemeClr val="tx1"/>
          </a:fontRef>
        </p:style>
      </p:cxnSp>
      <p:cxnSp>
        <p:nvCxnSpPr>
          <p:cNvPr id="11" name="Elbow Connector 10"/>
          <p:cNvCxnSpPr>
            <a:endCxn id="9" idx="1"/>
          </p:cNvCxnSpPr>
          <p:nvPr/>
        </p:nvCxnSpPr>
        <p:spPr>
          <a:xfrm rot="16200000" flipH="1">
            <a:off x="-128229" y="4260889"/>
            <a:ext cx="2237660" cy="609601"/>
          </a:xfrm>
          <a:prstGeom prst="bentConnector2">
            <a:avLst/>
          </a:prstGeom>
          <a:ln w="34925">
            <a:tailEnd type="triangle" w="lg" len="lg"/>
          </a:ln>
        </p:spPr>
        <p:style>
          <a:lnRef idx="1">
            <a:schemeClr val="accent1"/>
          </a:lnRef>
          <a:fillRef idx="0">
            <a:schemeClr val="accent1"/>
          </a:fillRef>
          <a:effectRef idx="0">
            <a:schemeClr val="accent1"/>
          </a:effectRef>
          <a:fontRef idx="minor">
            <a:schemeClr val="tx1"/>
          </a:fontRef>
        </p:style>
      </p:cxnSp>
      <p:cxnSp>
        <p:nvCxnSpPr>
          <p:cNvPr id="12" name="Elbow Connector 11"/>
          <p:cNvCxnSpPr>
            <a:endCxn id="7" idx="1"/>
          </p:cNvCxnSpPr>
          <p:nvPr/>
        </p:nvCxnSpPr>
        <p:spPr>
          <a:xfrm rot="16200000" flipH="1">
            <a:off x="481371" y="3651290"/>
            <a:ext cx="1018460" cy="609600"/>
          </a:xfrm>
          <a:prstGeom prst="bentConnector2">
            <a:avLst/>
          </a:prstGeom>
          <a:ln w="34925">
            <a:tailEnd type="triangle" w="lg" len="lg"/>
          </a:ln>
        </p:spPr>
        <p:style>
          <a:lnRef idx="1">
            <a:schemeClr val="accent1"/>
          </a:lnRef>
          <a:fillRef idx="0">
            <a:schemeClr val="accent1"/>
          </a:fillRef>
          <a:effectRef idx="0">
            <a:schemeClr val="accent1"/>
          </a:effectRef>
          <a:fontRef idx="minor">
            <a:schemeClr val="tx1"/>
          </a:fontRef>
        </p:style>
      </p:cxnSp>
      <p:cxnSp>
        <p:nvCxnSpPr>
          <p:cNvPr id="13" name="Elbow Connector 12"/>
          <p:cNvCxnSpPr>
            <a:endCxn id="8" idx="1"/>
          </p:cNvCxnSpPr>
          <p:nvPr/>
        </p:nvCxnSpPr>
        <p:spPr>
          <a:xfrm rot="16200000" flipH="1">
            <a:off x="-417788" y="3361731"/>
            <a:ext cx="2816778" cy="609600"/>
          </a:xfrm>
          <a:prstGeom prst="bentConnector2">
            <a:avLst/>
          </a:prstGeom>
          <a:ln w="34925">
            <a:tailEnd type="triangle" w="lg" len="lg"/>
          </a:ln>
        </p:spPr>
        <p:style>
          <a:lnRef idx="1">
            <a:schemeClr val="accent1"/>
          </a:lnRef>
          <a:fillRef idx="0">
            <a:schemeClr val="accent1"/>
          </a:fillRef>
          <a:effectRef idx="0">
            <a:schemeClr val="accent1"/>
          </a:effectRef>
          <a:fontRef idx="minor">
            <a:schemeClr val="tx1"/>
          </a:fontRef>
        </p:style>
      </p:cxnSp>
      <p:sp>
        <p:nvSpPr>
          <p:cNvPr id="20" name="Textfeld 14"/>
          <p:cNvSpPr txBox="1"/>
          <p:nvPr/>
        </p:nvSpPr>
        <p:spPr>
          <a:xfrm>
            <a:off x="152400" y="926068"/>
            <a:ext cx="3429000" cy="707886"/>
          </a:xfrm>
          <a:prstGeom prst="rect">
            <a:avLst/>
          </a:prstGeom>
          <a:noFill/>
        </p:spPr>
        <p:txBody>
          <a:bodyPr wrap="square" rtlCol="0">
            <a:spAutoFit/>
          </a:bodyPr>
          <a:lstStyle/>
          <a:p>
            <a:r>
              <a:rPr lang="en-US" sz="2000" b="1" dirty="0" smtClean="0"/>
              <a:t>IEC 61215 series</a:t>
            </a:r>
          </a:p>
          <a:p>
            <a:r>
              <a:rPr lang="en-US" sz="2000" b="1" dirty="0" smtClean="0"/>
              <a:t>(Best practice)</a:t>
            </a:r>
            <a:endParaRPr lang="en-US" sz="2000" b="1" dirty="0"/>
          </a:p>
        </p:txBody>
      </p:sp>
      <p:sp>
        <p:nvSpPr>
          <p:cNvPr id="27" name="TextBox 26"/>
          <p:cNvSpPr txBox="1"/>
          <p:nvPr/>
        </p:nvSpPr>
        <p:spPr>
          <a:xfrm>
            <a:off x="3746500" y="1618060"/>
            <a:ext cx="274320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b="1" dirty="0" smtClean="0"/>
              <a:t>Part 1 – Construction requirements</a:t>
            </a:r>
            <a:endParaRPr lang="en-US" sz="1600" b="1" dirty="0"/>
          </a:p>
        </p:txBody>
      </p:sp>
      <p:sp>
        <p:nvSpPr>
          <p:cNvPr id="28" name="TextBox 27"/>
          <p:cNvSpPr txBox="1"/>
          <p:nvPr/>
        </p:nvSpPr>
        <p:spPr>
          <a:xfrm>
            <a:off x="3733800" y="3627120"/>
            <a:ext cx="2727992" cy="64008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dirty="0" smtClean="0"/>
              <a:t>Part 2 – Test procedures</a:t>
            </a:r>
            <a:endParaRPr lang="en-US" sz="1600" dirty="0"/>
          </a:p>
        </p:txBody>
      </p:sp>
      <p:sp>
        <p:nvSpPr>
          <p:cNvPr id="29" name="Textfeld 14"/>
          <p:cNvSpPr txBox="1"/>
          <p:nvPr/>
        </p:nvSpPr>
        <p:spPr>
          <a:xfrm>
            <a:off x="3710553" y="906344"/>
            <a:ext cx="2715292" cy="707886"/>
          </a:xfrm>
          <a:prstGeom prst="rect">
            <a:avLst/>
          </a:prstGeom>
          <a:noFill/>
        </p:spPr>
        <p:txBody>
          <a:bodyPr wrap="square" rtlCol="0">
            <a:spAutoFit/>
          </a:bodyPr>
          <a:lstStyle/>
          <a:p>
            <a:r>
              <a:rPr lang="en-US" sz="2000" b="1" dirty="0" smtClean="0"/>
              <a:t>IEC 61730 series</a:t>
            </a:r>
          </a:p>
          <a:p>
            <a:r>
              <a:rPr lang="en-US" sz="2000" b="1" dirty="0" smtClean="0"/>
              <a:t>(Mandatory)</a:t>
            </a:r>
            <a:endParaRPr lang="en-US" sz="2000" b="1" dirty="0"/>
          </a:p>
        </p:txBody>
      </p:sp>
      <p:sp>
        <p:nvSpPr>
          <p:cNvPr id="30" name="Textfeld 14"/>
          <p:cNvSpPr txBox="1"/>
          <p:nvPr/>
        </p:nvSpPr>
        <p:spPr>
          <a:xfrm>
            <a:off x="6705600" y="892314"/>
            <a:ext cx="2971800" cy="707886"/>
          </a:xfrm>
          <a:prstGeom prst="rect">
            <a:avLst/>
          </a:prstGeom>
          <a:noFill/>
        </p:spPr>
        <p:txBody>
          <a:bodyPr wrap="square" rtlCol="0">
            <a:spAutoFit/>
          </a:bodyPr>
          <a:lstStyle/>
          <a:p>
            <a:r>
              <a:rPr lang="en-US" sz="2000" b="1" dirty="0" smtClean="0"/>
              <a:t>EN 50380</a:t>
            </a:r>
          </a:p>
          <a:p>
            <a:r>
              <a:rPr lang="en-US" sz="2000" b="1" dirty="0" smtClean="0"/>
              <a:t>(More mandatory)</a:t>
            </a:r>
            <a:endParaRPr lang="en-US" sz="2000" b="1" dirty="0"/>
          </a:p>
        </p:txBody>
      </p:sp>
      <p:sp>
        <p:nvSpPr>
          <p:cNvPr id="31" name="TextBox 30"/>
          <p:cNvSpPr txBox="1"/>
          <p:nvPr/>
        </p:nvSpPr>
        <p:spPr>
          <a:xfrm>
            <a:off x="6781800" y="1618060"/>
            <a:ext cx="220980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b="1" dirty="0"/>
              <a:t>Marking and documentation</a:t>
            </a:r>
            <a:endParaRPr lang="en-US" sz="1600" dirty="0"/>
          </a:p>
        </p:txBody>
      </p:sp>
      <p:sp>
        <p:nvSpPr>
          <p:cNvPr id="33" name="TextBox 32"/>
          <p:cNvSpPr txBox="1"/>
          <p:nvPr/>
        </p:nvSpPr>
        <p:spPr>
          <a:xfrm>
            <a:off x="812800" y="2352040"/>
            <a:ext cx="3150221" cy="830997"/>
          </a:xfrm>
          <a:prstGeom prst="rect">
            <a:avLst/>
          </a:prstGeom>
          <a:noFill/>
        </p:spPr>
        <p:txBody>
          <a:bodyPr wrap="none" rtlCol="0">
            <a:spAutoFit/>
          </a:bodyPr>
          <a:lstStyle/>
          <a:p>
            <a:pPr lvl="0"/>
            <a:r>
              <a:rPr lang="en-GB" sz="1600" b="1" dirty="0" smtClean="0"/>
              <a:t>5. Marking </a:t>
            </a:r>
            <a:r>
              <a:rPr lang="en-GB" sz="1600" b="1" dirty="0"/>
              <a:t>and </a:t>
            </a:r>
            <a:r>
              <a:rPr lang="en-GB" sz="1600" b="1" dirty="0" smtClean="0"/>
              <a:t>documentation</a:t>
            </a:r>
          </a:p>
          <a:p>
            <a:r>
              <a:rPr lang="en-GB" sz="1600" b="1" dirty="0" smtClean="0"/>
              <a:t>5.1. </a:t>
            </a:r>
            <a:r>
              <a:rPr lang="en-GB" sz="1600" b="1" dirty="0"/>
              <a:t>Name </a:t>
            </a:r>
            <a:r>
              <a:rPr lang="en-GB" sz="1600" b="1" dirty="0" smtClean="0"/>
              <a:t>plate</a:t>
            </a:r>
          </a:p>
          <a:p>
            <a:pPr marL="0" lvl="1"/>
            <a:r>
              <a:rPr lang="en-GB" sz="1600" b="1" dirty="0" smtClean="0"/>
              <a:t>5.2.</a:t>
            </a:r>
            <a:r>
              <a:rPr lang="en-GB" sz="1600" b="1" dirty="0"/>
              <a:t> </a:t>
            </a:r>
            <a:r>
              <a:rPr lang="en-GB" sz="1600" b="1" dirty="0" smtClean="0"/>
              <a:t>Documentation</a:t>
            </a:r>
            <a:endParaRPr lang="en-US" sz="1600" b="1" dirty="0"/>
          </a:p>
        </p:txBody>
      </p:sp>
      <p:sp>
        <p:nvSpPr>
          <p:cNvPr id="35" name="Rectangle 34"/>
          <p:cNvSpPr/>
          <p:nvPr/>
        </p:nvSpPr>
        <p:spPr>
          <a:xfrm>
            <a:off x="3695700" y="2667000"/>
            <a:ext cx="3321743" cy="830997"/>
          </a:xfrm>
          <a:prstGeom prst="rect">
            <a:avLst/>
          </a:prstGeom>
        </p:spPr>
        <p:txBody>
          <a:bodyPr wrap="none">
            <a:spAutoFit/>
          </a:bodyPr>
          <a:lstStyle/>
          <a:p>
            <a:r>
              <a:rPr lang="en-GB" sz="1600" b="1" dirty="0" smtClean="0"/>
              <a:t>5.2. Marking </a:t>
            </a:r>
            <a:r>
              <a:rPr lang="en-GB" sz="1600" b="1" dirty="0"/>
              <a:t>and </a:t>
            </a:r>
            <a:r>
              <a:rPr lang="en-GB" sz="1600" b="1" dirty="0" smtClean="0"/>
              <a:t>documentation</a:t>
            </a:r>
          </a:p>
          <a:p>
            <a:pPr marL="0" lvl="2"/>
            <a:r>
              <a:rPr lang="en-GB" sz="1600" b="1" dirty="0" smtClean="0"/>
              <a:t>5.2.2. Marking</a:t>
            </a:r>
            <a:endParaRPr lang="en-US" sz="1600" b="1" dirty="0"/>
          </a:p>
          <a:p>
            <a:pPr marL="0" lvl="2"/>
            <a:r>
              <a:rPr lang="en-GB" sz="1600" b="1" dirty="0" smtClean="0"/>
              <a:t>5.2.3. Documentation</a:t>
            </a:r>
            <a:endParaRPr lang="en-US" sz="1600" b="1" dirty="0"/>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3065463"/>
            <a:ext cx="2209800" cy="181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8" name="Group 37"/>
          <p:cNvGrpSpPr/>
          <p:nvPr/>
        </p:nvGrpSpPr>
        <p:grpSpPr>
          <a:xfrm>
            <a:off x="812800" y="2040928"/>
            <a:ext cx="5447131" cy="3707708"/>
            <a:chOff x="812800" y="2040928"/>
            <a:chExt cx="5447131" cy="3707708"/>
          </a:xfrm>
        </p:grpSpPr>
        <p:sp>
          <p:nvSpPr>
            <p:cNvPr id="36" name="Rectangle 35"/>
            <p:cNvSpPr/>
            <p:nvPr/>
          </p:nvSpPr>
          <p:spPr>
            <a:xfrm rot="5400000">
              <a:off x="1330569" y="1523159"/>
              <a:ext cx="1611339" cy="2646878"/>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166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X</a:t>
              </a:r>
              <a:endParaRPr lang="en-US" sz="166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9" name="Rectangle 38"/>
            <p:cNvSpPr/>
            <p:nvPr/>
          </p:nvSpPr>
          <p:spPr>
            <a:xfrm rot="5400000">
              <a:off x="4130822" y="1675559"/>
              <a:ext cx="1611339" cy="2646878"/>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166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X</a:t>
              </a:r>
              <a:endParaRPr lang="en-US" sz="166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7" name="Left-Right Arrow 36"/>
            <p:cNvSpPr/>
            <p:nvPr/>
          </p:nvSpPr>
          <p:spPr>
            <a:xfrm rot="18917468">
              <a:off x="1624088" y="4401205"/>
              <a:ext cx="2532034" cy="1347431"/>
            </a:xfrm>
            <a:prstGeom prst="leftRightArrow">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Combine</a:t>
              </a:r>
              <a:endParaRPr lang="en-US" sz="2800" b="1" dirty="0"/>
            </a:p>
          </p:txBody>
        </p:sp>
      </p:grpSp>
    </p:spTree>
    <p:extLst>
      <p:ext uri="{BB962C8B-B14F-4D97-AF65-F5344CB8AC3E}">
        <p14:creationId xmlns:p14="http://schemas.microsoft.com/office/powerpoint/2010/main" val="1022113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Outlook for EN 50380</a:t>
            </a:r>
            <a:endParaRPr lang="en-US" dirty="0"/>
          </a:p>
        </p:txBody>
      </p:sp>
      <p:sp>
        <p:nvSpPr>
          <p:cNvPr id="4" name="TextBox 3"/>
          <p:cNvSpPr txBox="1"/>
          <p:nvPr/>
        </p:nvSpPr>
        <p:spPr>
          <a:xfrm>
            <a:off x="137192" y="1036320"/>
            <a:ext cx="274320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b="1" smtClean="0"/>
              <a:t>Part 1 – General requirements</a:t>
            </a:r>
            <a:endParaRPr lang="en-US" sz="1600" b="1"/>
          </a:p>
        </p:txBody>
      </p:sp>
      <p:sp>
        <p:nvSpPr>
          <p:cNvPr id="5" name="TextBox 4"/>
          <p:cNvSpPr txBox="1"/>
          <p:nvPr/>
        </p:nvSpPr>
        <p:spPr>
          <a:xfrm>
            <a:off x="152400" y="5753100"/>
            <a:ext cx="2727992" cy="64008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dirty="0" smtClean="0"/>
              <a:t>Part 4 – Test procedures</a:t>
            </a:r>
            <a:endParaRPr lang="en-US" sz="1600" dirty="0"/>
          </a:p>
        </p:txBody>
      </p:sp>
      <p:sp>
        <p:nvSpPr>
          <p:cNvPr id="6" name="TextBox 5"/>
          <p:cNvSpPr txBox="1"/>
          <p:nvPr/>
        </p:nvSpPr>
        <p:spPr>
          <a:xfrm>
            <a:off x="1295401" y="3352800"/>
            <a:ext cx="2286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b="1" dirty="0" smtClean="0"/>
              <a:t>Part 1-1 c-Si</a:t>
            </a:r>
            <a:endParaRPr lang="en-US" sz="1600" b="1" dirty="0"/>
          </a:p>
        </p:txBody>
      </p:sp>
      <p:sp>
        <p:nvSpPr>
          <p:cNvPr id="7" name="TextBox 6"/>
          <p:cNvSpPr txBox="1"/>
          <p:nvPr/>
        </p:nvSpPr>
        <p:spPr>
          <a:xfrm>
            <a:off x="1295401" y="3962400"/>
            <a:ext cx="2286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b="1" dirty="0" smtClean="0"/>
              <a:t>Part 1-2 CdTe</a:t>
            </a:r>
            <a:endParaRPr lang="en-US" sz="1600" b="1" dirty="0"/>
          </a:p>
        </p:txBody>
      </p:sp>
      <p:sp>
        <p:nvSpPr>
          <p:cNvPr id="8" name="TextBox 7"/>
          <p:cNvSpPr txBox="1"/>
          <p:nvPr/>
        </p:nvSpPr>
        <p:spPr>
          <a:xfrm>
            <a:off x="1295401" y="4572000"/>
            <a:ext cx="2286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b="1" dirty="0" smtClean="0"/>
              <a:t>Part 1-3 a-Si &amp; µ-Si</a:t>
            </a:r>
            <a:endParaRPr lang="en-US" sz="1600" b="1" dirty="0"/>
          </a:p>
        </p:txBody>
      </p:sp>
      <p:sp>
        <p:nvSpPr>
          <p:cNvPr id="9" name="TextBox 8"/>
          <p:cNvSpPr txBox="1"/>
          <p:nvPr/>
        </p:nvSpPr>
        <p:spPr>
          <a:xfrm>
            <a:off x="1295402" y="5181600"/>
            <a:ext cx="2286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b="1" dirty="0" smtClean="0"/>
              <a:t>Part 1-4 CIS&amp;CIGS</a:t>
            </a:r>
            <a:endParaRPr lang="en-US" sz="1600" b="1" dirty="0"/>
          </a:p>
        </p:txBody>
      </p:sp>
      <p:cxnSp>
        <p:nvCxnSpPr>
          <p:cNvPr id="10" name="Elbow Connector 9"/>
          <p:cNvCxnSpPr>
            <a:endCxn id="6" idx="1"/>
          </p:cNvCxnSpPr>
          <p:nvPr/>
        </p:nvCxnSpPr>
        <p:spPr>
          <a:xfrm rot="16200000" flipH="1">
            <a:off x="786171" y="3072170"/>
            <a:ext cx="408860" cy="609600"/>
          </a:xfrm>
          <a:prstGeom prst="bentConnector2">
            <a:avLst/>
          </a:prstGeom>
          <a:ln w="34925">
            <a:tailEnd type="triangle" w="lg" len="lg"/>
          </a:ln>
        </p:spPr>
        <p:style>
          <a:lnRef idx="1">
            <a:schemeClr val="accent1"/>
          </a:lnRef>
          <a:fillRef idx="0">
            <a:schemeClr val="accent1"/>
          </a:fillRef>
          <a:effectRef idx="0">
            <a:schemeClr val="accent1"/>
          </a:effectRef>
          <a:fontRef idx="minor">
            <a:schemeClr val="tx1"/>
          </a:fontRef>
        </p:style>
      </p:cxnSp>
      <p:cxnSp>
        <p:nvCxnSpPr>
          <p:cNvPr id="11" name="Elbow Connector 10"/>
          <p:cNvCxnSpPr>
            <a:endCxn id="9" idx="1"/>
          </p:cNvCxnSpPr>
          <p:nvPr/>
        </p:nvCxnSpPr>
        <p:spPr>
          <a:xfrm rot="16200000" flipH="1">
            <a:off x="-128229" y="3986569"/>
            <a:ext cx="2237660" cy="609601"/>
          </a:xfrm>
          <a:prstGeom prst="bentConnector2">
            <a:avLst/>
          </a:prstGeom>
          <a:ln w="34925">
            <a:tailEnd type="triangle" w="lg" len="lg"/>
          </a:ln>
        </p:spPr>
        <p:style>
          <a:lnRef idx="1">
            <a:schemeClr val="accent1"/>
          </a:lnRef>
          <a:fillRef idx="0">
            <a:schemeClr val="accent1"/>
          </a:fillRef>
          <a:effectRef idx="0">
            <a:schemeClr val="accent1"/>
          </a:effectRef>
          <a:fontRef idx="minor">
            <a:schemeClr val="tx1"/>
          </a:fontRef>
        </p:style>
      </p:cxnSp>
      <p:cxnSp>
        <p:nvCxnSpPr>
          <p:cNvPr id="12" name="Elbow Connector 11"/>
          <p:cNvCxnSpPr>
            <a:endCxn id="7" idx="1"/>
          </p:cNvCxnSpPr>
          <p:nvPr/>
        </p:nvCxnSpPr>
        <p:spPr>
          <a:xfrm rot="16200000" flipH="1">
            <a:off x="481371" y="3376970"/>
            <a:ext cx="1018460" cy="609600"/>
          </a:xfrm>
          <a:prstGeom prst="bentConnector2">
            <a:avLst/>
          </a:prstGeom>
          <a:ln w="34925">
            <a:tailEnd type="triangle" w="lg" len="lg"/>
          </a:ln>
        </p:spPr>
        <p:style>
          <a:lnRef idx="1">
            <a:schemeClr val="accent1"/>
          </a:lnRef>
          <a:fillRef idx="0">
            <a:schemeClr val="accent1"/>
          </a:fillRef>
          <a:effectRef idx="0">
            <a:schemeClr val="accent1"/>
          </a:effectRef>
          <a:fontRef idx="minor">
            <a:schemeClr val="tx1"/>
          </a:fontRef>
        </p:style>
      </p:cxnSp>
      <p:cxnSp>
        <p:nvCxnSpPr>
          <p:cNvPr id="13" name="Elbow Connector 12"/>
          <p:cNvCxnSpPr>
            <a:endCxn id="8" idx="1"/>
          </p:cNvCxnSpPr>
          <p:nvPr/>
        </p:nvCxnSpPr>
        <p:spPr>
          <a:xfrm rot="16200000" flipH="1">
            <a:off x="53340" y="3558539"/>
            <a:ext cx="1874520" cy="609601"/>
          </a:xfrm>
          <a:prstGeom prst="bentConnector2">
            <a:avLst/>
          </a:prstGeom>
          <a:ln w="34925">
            <a:tailEnd type="triangle" w="lg" len="lg"/>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137192" y="2560320"/>
            <a:ext cx="274320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b="1" dirty="0" smtClean="0"/>
              <a:t>Part 3 – Construction requirements</a:t>
            </a:r>
            <a:endParaRPr lang="en-US" sz="1600" b="1" dirty="0"/>
          </a:p>
        </p:txBody>
      </p:sp>
      <p:sp>
        <p:nvSpPr>
          <p:cNvPr id="31" name="TextBox 30"/>
          <p:cNvSpPr txBox="1"/>
          <p:nvPr/>
        </p:nvSpPr>
        <p:spPr>
          <a:xfrm>
            <a:off x="137192" y="1798320"/>
            <a:ext cx="2743200" cy="64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600" b="1" dirty="0" smtClean="0"/>
              <a:t>Part 2 - Marking </a:t>
            </a:r>
            <a:r>
              <a:rPr lang="en-US" sz="1600" b="1" dirty="0"/>
              <a:t>and documentation</a:t>
            </a:r>
            <a:endParaRPr lang="en-US" sz="1600" dirty="0"/>
          </a:p>
        </p:txBody>
      </p:sp>
      <p:sp>
        <p:nvSpPr>
          <p:cNvPr id="14" name="TextBox 13"/>
          <p:cNvSpPr txBox="1"/>
          <p:nvPr/>
        </p:nvSpPr>
        <p:spPr>
          <a:xfrm>
            <a:off x="2987804" y="1113354"/>
            <a:ext cx="5698996" cy="369332"/>
          </a:xfrm>
          <a:prstGeom prst="rect">
            <a:avLst/>
          </a:prstGeom>
          <a:noFill/>
        </p:spPr>
        <p:txBody>
          <a:bodyPr wrap="none" rtlCol="0">
            <a:spAutoFit/>
          </a:bodyPr>
          <a:lstStyle/>
          <a:p>
            <a:r>
              <a:rPr lang="en-US" dirty="0" smtClean="0"/>
              <a:t>General requirements from IEC 61730 and IEC 61215</a:t>
            </a:r>
            <a:endParaRPr lang="en-US" dirty="0"/>
          </a:p>
        </p:txBody>
      </p:sp>
      <p:sp>
        <p:nvSpPr>
          <p:cNvPr id="15" name="TextBox 14"/>
          <p:cNvSpPr txBox="1"/>
          <p:nvPr/>
        </p:nvSpPr>
        <p:spPr>
          <a:xfrm>
            <a:off x="3022600" y="1798320"/>
            <a:ext cx="5816600" cy="646331"/>
          </a:xfrm>
          <a:prstGeom prst="rect">
            <a:avLst/>
          </a:prstGeom>
          <a:noFill/>
        </p:spPr>
        <p:txBody>
          <a:bodyPr wrap="square" rtlCol="0">
            <a:spAutoFit/>
          </a:bodyPr>
          <a:lstStyle/>
          <a:p>
            <a:r>
              <a:rPr lang="en-US" dirty="0" smtClean="0"/>
              <a:t>EN 50380 – summary from all marking and documentation requirements</a:t>
            </a:r>
            <a:endParaRPr lang="en-US" dirty="0"/>
          </a:p>
        </p:txBody>
      </p:sp>
      <p:sp>
        <p:nvSpPr>
          <p:cNvPr id="32" name="TextBox 31"/>
          <p:cNvSpPr txBox="1"/>
          <p:nvPr/>
        </p:nvSpPr>
        <p:spPr>
          <a:xfrm>
            <a:off x="2973318" y="2695694"/>
            <a:ext cx="4570482" cy="369332"/>
          </a:xfrm>
          <a:prstGeom prst="rect">
            <a:avLst/>
          </a:prstGeom>
          <a:noFill/>
        </p:spPr>
        <p:txBody>
          <a:bodyPr wrap="none" rtlCol="0">
            <a:spAutoFit/>
          </a:bodyPr>
          <a:lstStyle/>
          <a:p>
            <a:r>
              <a:rPr lang="en-US" dirty="0" smtClean="0"/>
              <a:t>Construction requirements from IEC 61730</a:t>
            </a:r>
            <a:endParaRPr lang="en-US" dirty="0"/>
          </a:p>
        </p:txBody>
      </p:sp>
      <p:sp>
        <p:nvSpPr>
          <p:cNvPr id="16" name="TextBox 15"/>
          <p:cNvSpPr txBox="1"/>
          <p:nvPr/>
        </p:nvSpPr>
        <p:spPr>
          <a:xfrm>
            <a:off x="3800182" y="4278868"/>
            <a:ext cx="4429418" cy="369332"/>
          </a:xfrm>
          <a:prstGeom prst="rect">
            <a:avLst/>
          </a:prstGeom>
          <a:noFill/>
        </p:spPr>
        <p:txBody>
          <a:bodyPr wrap="none" rtlCol="0">
            <a:spAutoFit/>
          </a:bodyPr>
          <a:lstStyle/>
          <a:p>
            <a:r>
              <a:rPr lang="en-US" dirty="0" smtClean="0"/>
              <a:t>Special requirements for each technology</a:t>
            </a:r>
            <a:endParaRPr lang="en-US" dirty="0"/>
          </a:p>
        </p:txBody>
      </p:sp>
      <p:sp>
        <p:nvSpPr>
          <p:cNvPr id="17" name="TextBox 16"/>
          <p:cNvSpPr txBox="1"/>
          <p:nvPr/>
        </p:nvSpPr>
        <p:spPr>
          <a:xfrm>
            <a:off x="3020092" y="5888474"/>
            <a:ext cx="5971508" cy="369332"/>
          </a:xfrm>
          <a:prstGeom prst="rect">
            <a:avLst/>
          </a:prstGeom>
          <a:noFill/>
        </p:spPr>
        <p:txBody>
          <a:bodyPr wrap="square" rtlCol="0">
            <a:spAutoFit/>
          </a:bodyPr>
          <a:lstStyle/>
          <a:p>
            <a:r>
              <a:rPr lang="en-US" dirty="0" smtClean="0"/>
              <a:t>Testing procedures summarized from all used standards</a:t>
            </a:r>
            <a:endParaRPr lang="en-US" dirty="0"/>
          </a:p>
        </p:txBody>
      </p:sp>
    </p:spTree>
    <p:extLst>
      <p:ext uri="{BB962C8B-B14F-4D97-AF65-F5344CB8AC3E}">
        <p14:creationId xmlns:p14="http://schemas.microsoft.com/office/powerpoint/2010/main" val="25305933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Summary</a:t>
            </a:r>
            <a:endParaRPr lang="en-US" dirty="0"/>
          </a:p>
        </p:txBody>
      </p:sp>
      <p:sp>
        <p:nvSpPr>
          <p:cNvPr id="3" name="Content Placeholder 2"/>
          <p:cNvSpPr>
            <a:spLocks noGrp="1"/>
          </p:cNvSpPr>
          <p:nvPr>
            <p:ph idx="1"/>
          </p:nvPr>
        </p:nvSpPr>
        <p:spPr>
          <a:xfrm>
            <a:off x="113506" y="838200"/>
            <a:ext cx="8915400" cy="5257800"/>
          </a:xfrm>
        </p:spPr>
        <p:txBody>
          <a:bodyPr>
            <a:noAutofit/>
          </a:bodyPr>
          <a:lstStyle/>
          <a:p>
            <a:r>
              <a:rPr lang="de-DE" sz="3600" dirty="0" smtClean="0"/>
              <a:t>Short </a:t>
            </a:r>
            <a:r>
              <a:rPr lang="de-DE" sz="3600" dirty="0" err="1" smtClean="0"/>
              <a:t>history</a:t>
            </a:r>
            <a:r>
              <a:rPr lang="de-DE" sz="3600" dirty="0" smtClean="0"/>
              <a:t> EN 50380</a:t>
            </a:r>
          </a:p>
          <a:p>
            <a:r>
              <a:rPr lang="de-DE" sz="3600" dirty="0" smtClean="0"/>
              <a:t>EN 50380 </a:t>
            </a:r>
            <a:r>
              <a:rPr lang="de-DE" sz="3600" dirty="0" err="1" smtClean="0"/>
              <a:t>project</a:t>
            </a:r>
            <a:r>
              <a:rPr lang="de-DE" sz="3600" dirty="0" smtClean="0"/>
              <a:t> </a:t>
            </a:r>
            <a:r>
              <a:rPr lang="de-DE" sz="3600" dirty="0" err="1" smtClean="0"/>
              <a:t>status</a:t>
            </a:r>
            <a:endParaRPr lang="de-DE" sz="3600" dirty="0" smtClean="0"/>
          </a:p>
          <a:p>
            <a:r>
              <a:rPr lang="de-DE" sz="3600" dirty="0" smtClean="0"/>
              <a:t>Comments </a:t>
            </a:r>
            <a:r>
              <a:rPr lang="de-DE" sz="3600" dirty="0" err="1" smtClean="0"/>
              <a:t>and</a:t>
            </a:r>
            <a:r>
              <a:rPr lang="de-DE" sz="3600" dirty="0" smtClean="0"/>
              <a:t> </a:t>
            </a:r>
            <a:r>
              <a:rPr lang="de-DE" sz="3600" dirty="0" err="1" smtClean="0"/>
              <a:t>new</a:t>
            </a:r>
            <a:r>
              <a:rPr lang="de-DE" sz="3600" dirty="0" smtClean="0"/>
              <a:t> </a:t>
            </a:r>
            <a:r>
              <a:rPr lang="de-DE" sz="3600" dirty="0" err="1" smtClean="0"/>
              <a:t>structure</a:t>
            </a:r>
            <a:r>
              <a:rPr lang="de-DE" sz="3600" dirty="0" smtClean="0"/>
              <a:t> </a:t>
            </a:r>
            <a:r>
              <a:rPr lang="de-DE" sz="3600" dirty="0" err="1" smtClean="0"/>
              <a:t>with</a:t>
            </a:r>
            <a:endParaRPr lang="de-DE" sz="3600" dirty="0" smtClean="0"/>
          </a:p>
          <a:p>
            <a:pPr lvl="1"/>
            <a:r>
              <a:rPr lang="de-DE" sz="3200" dirty="0" err="1" smtClean="0"/>
              <a:t>Mandatory</a:t>
            </a:r>
            <a:r>
              <a:rPr lang="de-DE" sz="3200" dirty="0" smtClean="0"/>
              <a:t> &amp;</a:t>
            </a:r>
          </a:p>
          <a:p>
            <a:pPr lvl="1"/>
            <a:r>
              <a:rPr lang="de-DE" sz="3200" dirty="0" smtClean="0"/>
              <a:t>Best </a:t>
            </a:r>
            <a:r>
              <a:rPr lang="de-DE" sz="3200" dirty="0" err="1" smtClean="0"/>
              <a:t>practice</a:t>
            </a:r>
            <a:r>
              <a:rPr lang="de-DE" sz="3200" dirty="0" smtClean="0"/>
              <a:t> </a:t>
            </a:r>
            <a:r>
              <a:rPr lang="de-DE" sz="3200" dirty="0" err="1" smtClean="0"/>
              <a:t>information</a:t>
            </a:r>
            <a:endParaRPr lang="de-DE" sz="3200" dirty="0" smtClean="0"/>
          </a:p>
          <a:p>
            <a:r>
              <a:rPr lang="de-DE" sz="3600" dirty="0" err="1" smtClean="0"/>
              <a:t>Some</a:t>
            </a:r>
            <a:r>
              <a:rPr lang="de-DE" sz="3600" dirty="0" smtClean="0"/>
              <a:t> </a:t>
            </a:r>
            <a:r>
              <a:rPr lang="de-DE" sz="3600" dirty="0" err="1" smtClean="0"/>
              <a:t>discussion</a:t>
            </a:r>
            <a:r>
              <a:rPr lang="de-DE" sz="3600" dirty="0" smtClean="0"/>
              <a:t> </a:t>
            </a:r>
            <a:r>
              <a:rPr lang="de-DE" sz="3600" dirty="0" err="1" smtClean="0"/>
              <a:t>points</a:t>
            </a:r>
            <a:endParaRPr lang="de-DE" sz="3600" dirty="0" smtClean="0"/>
          </a:p>
          <a:p>
            <a:r>
              <a:rPr lang="de-DE" sz="3600" dirty="0" smtClean="0"/>
              <a:t>Outlook </a:t>
            </a:r>
            <a:r>
              <a:rPr lang="de-DE" sz="3600" dirty="0" err="1" smtClean="0"/>
              <a:t>what</a:t>
            </a:r>
            <a:r>
              <a:rPr lang="de-DE" sz="3600" dirty="0" smtClean="0"/>
              <a:t> </a:t>
            </a:r>
            <a:r>
              <a:rPr lang="de-DE" sz="3600" dirty="0" err="1" smtClean="0"/>
              <a:t>could</a:t>
            </a:r>
            <a:r>
              <a:rPr lang="de-DE" sz="3600" dirty="0" smtClean="0"/>
              <a:t> happen </a:t>
            </a:r>
            <a:r>
              <a:rPr lang="de-DE" sz="3600" dirty="0" err="1" smtClean="0"/>
              <a:t>with</a:t>
            </a:r>
            <a:r>
              <a:rPr lang="de-DE" sz="3600" dirty="0" smtClean="0"/>
              <a:t> EN 50380</a:t>
            </a:r>
            <a:endParaRPr lang="de-DE" dirty="0" smtClean="0"/>
          </a:p>
        </p:txBody>
      </p:sp>
    </p:spTree>
    <p:extLst>
      <p:ext uri="{BB962C8B-B14F-4D97-AF65-F5344CB8AC3E}">
        <p14:creationId xmlns:p14="http://schemas.microsoft.com/office/powerpoint/2010/main" val="16216810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657600"/>
            <a:ext cx="7772400" cy="1470025"/>
          </a:xfrm>
        </p:spPr>
        <p:txBody>
          <a:bodyPr>
            <a:noAutofit/>
          </a:bodyPr>
          <a:lstStyle/>
          <a:p>
            <a:r>
              <a:rPr lang="de-DE" sz="6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Thank</a:t>
            </a:r>
            <a:r>
              <a:rPr lang="de-DE" sz="6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sz="6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you</a:t>
            </a:r>
            <a:r>
              <a:rPr lang="de-DE" sz="6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de-DE" sz="6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for</a:t>
            </a:r>
            <a:r>
              <a:rPr lang="de-DE" sz="6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de-DE" sz="6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your</a:t>
            </a:r>
            <a:r>
              <a:rPr lang="de-DE" sz="6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de-DE" sz="6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attention</a:t>
            </a:r>
            <a:endParaRPr lang="en-US" sz="60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36694633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knows what EN 50380 is?</a:t>
            </a:r>
            <a:endParaRPr lang="en-US" dirty="0"/>
          </a:p>
        </p:txBody>
      </p:sp>
      <p:sp>
        <p:nvSpPr>
          <p:cNvPr id="3" name="Content Placeholder 2"/>
          <p:cNvSpPr>
            <a:spLocks noGrp="1"/>
          </p:cNvSpPr>
          <p:nvPr>
            <p:ph idx="1"/>
          </p:nvPr>
        </p:nvSpPr>
        <p:spPr>
          <a:xfrm>
            <a:off x="76200" y="838200"/>
            <a:ext cx="8991600" cy="2971800"/>
          </a:xfrm>
        </p:spPr>
        <p:txBody>
          <a:bodyPr/>
          <a:lstStyle/>
          <a:p>
            <a:pPr marL="0" indent="0" algn="ctr">
              <a:buNone/>
            </a:pPr>
            <a:r>
              <a:rPr lang="en-US" dirty="0" smtClean="0"/>
              <a:t>“Old” Title: </a:t>
            </a:r>
            <a:r>
              <a:rPr lang="en-US" b="1" dirty="0"/>
              <a:t>Datasheet and nameplate information for photovoltaic </a:t>
            </a:r>
            <a:r>
              <a:rPr lang="en-US" b="1" dirty="0" smtClean="0"/>
              <a:t>modules</a:t>
            </a:r>
          </a:p>
          <a:p>
            <a:pPr marL="0" indent="0" algn="ctr">
              <a:buNone/>
            </a:pPr>
            <a:endParaRPr lang="en-US" dirty="0" smtClean="0"/>
          </a:p>
          <a:p>
            <a:pPr marL="0" indent="0" algn="ctr">
              <a:buNone/>
            </a:pPr>
            <a:r>
              <a:rPr lang="en-US" dirty="0" smtClean="0"/>
              <a:t>New </a:t>
            </a:r>
            <a:r>
              <a:rPr lang="en-US" dirty="0"/>
              <a:t>Title: </a:t>
            </a:r>
            <a:r>
              <a:rPr lang="en-US" b="1" dirty="0"/>
              <a:t>Marking and documentation requirements for Photovoltaic Modules </a:t>
            </a:r>
          </a:p>
        </p:txBody>
      </p:sp>
      <p:sp>
        <p:nvSpPr>
          <p:cNvPr id="4" name="Rectangle 3"/>
          <p:cNvSpPr/>
          <p:nvPr/>
        </p:nvSpPr>
        <p:spPr>
          <a:xfrm>
            <a:off x="76200" y="3505200"/>
            <a:ext cx="8915400" cy="3293209"/>
          </a:xfrm>
          <a:prstGeom prst="rect">
            <a:avLst/>
          </a:prstGeom>
        </p:spPr>
        <p:txBody>
          <a:bodyPr wrap="square">
            <a:spAutoFit/>
          </a:bodyPr>
          <a:lstStyle/>
          <a:p>
            <a:pPr algn="just"/>
            <a:r>
              <a:rPr lang="en-GB" sz="1600" dirty="0" smtClean="0"/>
              <a:t>New scope: </a:t>
            </a:r>
          </a:p>
          <a:p>
            <a:pPr algn="just"/>
            <a:r>
              <a:rPr lang="en-GB" sz="1600" dirty="0" smtClean="0"/>
              <a:t>This </a:t>
            </a:r>
            <a:r>
              <a:rPr lang="en-GB" sz="1600" dirty="0"/>
              <a:t>European Standard describes marking, </a:t>
            </a:r>
            <a:r>
              <a:rPr lang="en-GB" sz="1600" b="1" u="sng" dirty="0"/>
              <a:t>including nameplate and documentation requirements</a:t>
            </a:r>
            <a:r>
              <a:rPr lang="en-GB" sz="1600" dirty="0"/>
              <a:t> for non-concentrating photovoltaic modules.</a:t>
            </a:r>
            <a:endParaRPr lang="en-US" sz="1600" dirty="0"/>
          </a:p>
          <a:p>
            <a:pPr algn="just"/>
            <a:r>
              <a:rPr lang="en-GB" sz="1600" dirty="0"/>
              <a:t>This European Standard provides </a:t>
            </a:r>
            <a:r>
              <a:rPr lang="en-GB" sz="1600" b="1" u="sng" dirty="0"/>
              <a:t>mandatory information </a:t>
            </a:r>
            <a:r>
              <a:rPr lang="en-GB" sz="1600" dirty="0"/>
              <a:t>that needs to be included in the product documentation or affixed to the product to </a:t>
            </a:r>
            <a:r>
              <a:rPr lang="en-GB" sz="1600" b="1" u="sng" dirty="0"/>
              <a:t>ensure safe and proper use. Best practices </a:t>
            </a:r>
            <a:r>
              <a:rPr lang="en-GB" sz="1600" dirty="0"/>
              <a:t>are included in this document giving guidance on </a:t>
            </a:r>
            <a:r>
              <a:rPr lang="en-GB" sz="1600" b="1" u="sng" dirty="0"/>
              <a:t>additional information</a:t>
            </a:r>
            <a:r>
              <a:rPr lang="en-GB" sz="1600" dirty="0"/>
              <a:t>, for example module’s performance at different irradiance levels.</a:t>
            </a:r>
            <a:endParaRPr lang="en-US" sz="1600" dirty="0"/>
          </a:p>
          <a:p>
            <a:pPr algn="just"/>
            <a:r>
              <a:rPr lang="en-GB" sz="1600" dirty="0"/>
              <a:t>Markings, including nameplates, are permanently affixed information on the PV modules, which indelibly states the rating and other information as required by the relevant standard for safe use and maintenance. While, documentation information is a technical description separate from the photovoltaic module.</a:t>
            </a:r>
            <a:endParaRPr lang="en-US" sz="1600" dirty="0"/>
          </a:p>
          <a:p>
            <a:pPr algn="just"/>
            <a:r>
              <a:rPr lang="en-GB" sz="1600" dirty="0"/>
              <a:t>This European Standard is based on IEC and EN standards defining marking, nameplate and documentation requirements for PV modules.</a:t>
            </a:r>
            <a:endParaRPr lang="en-US" sz="1600" dirty="0"/>
          </a:p>
        </p:txBody>
      </p:sp>
      <p:sp>
        <p:nvSpPr>
          <p:cNvPr id="5" name="Down Arrow 4"/>
          <p:cNvSpPr/>
          <p:nvPr/>
        </p:nvSpPr>
        <p:spPr>
          <a:xfrm>
            <a:off x="4267200" y="1905000"/>
            <a:ext cx="5334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1774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pPr marL="285750" indent="-285750"/>
            <a:r>
              <a:rPr lang="en-US" dirty="0">
                <a:latin typeface="Arial" panose="020B0604020202020204" pitchFamily="34" charset="0"/>
                <a:cs typeface="Arial" panose="020B0604020202020204" pitchFamily="34" charset="0"/>
              </a:rPr>
              <a:t>History / </a:t>
            </a:r>
            <a:r>
              <a:rPr lang="en-US" dirty="0" smtClean="0">
                <a:latin typeface="Arial" panose="020B0604020202020204" pitchFamily="34" charset="0"/>
                <a:cs typeface="Arial" panose="020B0604020202020204" pitchFamily="34" charset="0"/>
              </a:rPr>
              <a:t>Overview</a:t>
            </a:r>
            <a:endParaRPr lang="en-US" dirty="0" smtClean="0">
              <a:latin typeface="Arial" panose="020B0604020202020204" pitchFamily="34" charset="0"/>
              <a:cs typeface="Arial" panose="020B0604020202020204" pitchFamily="34" charset="0"/>
            </a:endParaRPr>
          </a:p>
          <a:p>
            <a:pPr marL="285750" indent="-285750"/>
            <a:r>
              <a:rPr lang="de-DE" dirty="0" err="1" smtClean="0">
                <a:latin typeface="Arial" panose="020B0604020202020204" pitchFamily="34" charset="0"/>
                <a:cs typeface="Arial" panose="020B0604020202020204" pitchFamily="34" charset="0"/>
              </a:rPr>
              <a:t>Current</a:t>
            </a:r>
            <a:r>
              <a:rPr lang="de-DE" dirty="0" smtClean="0">
                <a:latin typeface="Arial" panose="020B0604020202020204" pitchFamily="34" charset="0"/>
                <a:cs typeface="Arial" panose="020B0604020202020204" pitchFamily="34" charset="0"/>
              </a:rPr>
              <a:t> </a:t>
            </a:r>
            <a:r>
              <a:rPr lang="de-DE" dirty="0" err="1" smtClean="0">
                <a:latin typeface="Arial" panose="020B0604020202020204" pitchFamily="34" charset="0"/>
                <a:cs typeface="Arial" panose="020B0604020202020204" pitchFamily="34" charset="0"/>
              </a:rPr>
              <a:t>status</a:t>
            </a:r>
            <a:r>
              <a:rPr lang="de-DE" dirty="0" smtClean="0">
                <a:latin typeface="Arial" panose="020B0604020202020204" pitchFamily="34" charset="0"/>
                <a:cs typeface="Arial" panose="020B0604020202020204" pitchFamily="34" charset="0"/>
              </a:rPr>
              <a:t> </a:t>
            </a:r>
            <a:r>
              <a:rPr lang="de-DE" dirty="0" err="1" smtClean="0">
                <a:latin typeface="Arial" panose="020B0604020202020204" pitchFamily="34" charset="0"/>
                <a:cs typeface="Arial" panose="020B0604020202020204" pitchFamily="34" charset="0"/>
              </a:rPr>
              <a:t>of</a:t>
            </a:r>
            <a:r>
              <a:rPr lang="de-DE" dirty="0" smtClean="0">
                <a:latin typeface="Arial" panose="020B0604020202020204" pitchFamily="34" charset="0"/>
                <a:cs typeface="Arial" panose="020B0604020202020204" pitchFamily="34" charset="0"/>
              </a:rPr>
              <a:t> EN 50380 </a:t>
            </a:r>
            <a:r>
              <a:rPr lang="de-DE" dirty="0" err="1" smtClean="0">
                <a:latin typeface="Arial" panose="020B0604020202020204" pitchFamily="34" charset="0"/>
                <a:cs typeface="Arial" panose="020B0604020202020204" pitchFamily="34" charset="0"/>
              </a:rPr>
              <a:t>project</a:t>
            </a:r>
            <a:endParaRPr lang="en-US" dirty="0">
              <a:latin typeface="Arial" panose="020B0604020202020204" pitchFamily="34" charset="0"/>
              <a:cs typeface="Arial" panose="020B0604020202020204" pitchFamily="34" charset="0"/>
            </a:endParaRPr>
          </a:p>
          <a:p>
            <a:pPr marL="285750" indent="-285750"/>
            <a:r>
              <a:rPr lang="en-GB" dirty="0" smtClean="0">
                <a:latin typeface="Arial" panose="020B0604020202020204" pitchFamily="34" charset="0"/>
                <a:cs typeface="Arial" panose="020B0604020202020204" pitchFamily="34" charset="0"/>
              </a:rPr>
              <a:t>Some details</a:t>
            </a:r>
            <a:endParaRPr lang="en-GB" dirty="0" smtClean="0">
              <a:latin typeface="Arial" panose="020B0604020202020204" pitchFamily="34" charset="0"/>
              <a:cs typeface="Arial" panose="020B0604020202020204" pitchFamily="34" charset="0"/>
            </a:endParaRPr>
          </a:p>
          <a:p>
            <a:pPr marL="285750" indent="-285750"/>
            <a:r>
              <a:rPr lang="en-GB" dirty="0">
                <a:latin typeface="Arial" panose="020B0604020202020204" pitchFamily="34" charset="0"/>
                <a:cs typeface="Arial" panose="020B0604020202020204" pitchFamily="34" charset="0"/>
              </a:rPr>
              <a:t>D</a:t>
            </a:r>
            <a:r>
              <a:rPr lang="en-GB" dirty="0" smtClean="0">
                <a:latin typeface="Arial" panose="020B0604020202020204" pitchFamily="34" charset="0"/>
                <a:cs typeface="Arial" panose="020B0604020202020204" pitchFamily="34" charset="0"/>
              </a:rPr>
              <a:t>iscussion </a:t>
            </a:r>
            <a:r>
              <a:rPr lang="en-GB" dirty="0" smtClean="0">
                <a:latin typeface="Arial" panose="020B0604020202020204" pitchFamily="34" charset="0"/>
                <a:cs typeface="Arial" panose="020B0604020202020204" pitchFamily="34" charset="0"/>
              </a:rPr>
              <a:t>points</a:t>
            </a:r>
          </a:p>
          <a:p>
            <a:pPr marL="285750" indent="-285750"/>
            <a:r>
              <a:rPr lang="en-GB" dirty="0" smtClean="0">
                <a:latin typeface="Arial" panose="020B0604020202020204" pitchFamily="34" charset="0"/>
                <a:cs typeface="Arial" panose="020B0604020202020204" pitchFamily="34" charset="0"/>
              </a:rPr>
              <a:t>Outlook for EN 50380</a:t>
            </a:r>
          </a:p>
          <a:p>
            <a:pPr marL="285750" indent="-285750"/>
            <a:r>
              <a:rPr lang="en-GB" dirty="0" smtClean="0">
                <a:latin typeface="Arial" panose="020B0604020202020204" pitchFamily="34" charset="0"/>
                <a:cs typeface="Arial" panose="020B0604020202020204" pitchFamily="34" charset="0"/>
              </a:rPr>
              <a:t>Summary</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95519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Rectangle 36"/>
          <p:cNvSpPr>
            <a:spLocks noChangeArrowheads="1"/>
          </p:cNvSpPr>
          <p:nvPr/>
        </p:nvSpPr>
        <p:spPr bwMode="auto">
          <a:xfrm>
            <a:off x="2819400" y="5143381"/>
            <a:ext cx="2362200" cy="800219"/>
          </a:xfrm>
          <a:prstGeom prst="rect">
            <a:avLst/>
          </a:prstGeom>
          <a:solidFill>
            <a:schemeClr val="bg1">
              <a:lumMod val="85000"/>
            </a:schemeClr>
          </a:solidFill>
          <a:ln>
            <a:noFill/>
          </a:ln>
          <a:extLst/>
        </p:spPr>
        <p:txBody>
          <a:bodyPr wrap="square">
            <a:spAutoFit/>
          </a:bodyPr>
          <a:lstStyle/>
          <a:p>
            <a:r>
              <a:rPr lang="en-US" b="1" dirty="0">
                <a:solidFill>
                  <a:srgbClr val="3583BD"/>
                </a:solidFill>
              </a:rPr>
              <a:t>July 2014</a:t>
            </a:r>
          </a:p>
          <a:p>
            <a:r>
              <a:rPr lang="en-US" sz="1400" b="1" dirty="0">
                <a:solidFill>
                  <a:schemeClr val="tx1">
                    <a:lumMod val="75000"/>
                    <a:lumOff val="25000"/>
                  </a:schemeClr>
                </a:solidFill>
              </a:rPr>
              <a:t>Project officially started: </a:t>
            </a:r>
          </a:p>
          <a:p>
            <a:r>
              <a:rPr lang="en-US" sz="1400" b="1" dirty="0">
                <a:solidFill>
                  <a:schemeClr val="tx1">
                    <a:lumMod val="75000"/>
                    <a:lumOff val="25000"/>
                  </a:schemeClr>
                </a:solidFill>
              </a:rPr>
              <a:t>PR=25384</a:t>
            </a:r>
          </a:p>
        </p:txBody>
      </p:sp>
      <p:sp>
        <p:nvSpPr>
          <p:cNvPr id="2" name="Title 1"/>
          <p:cNvSpPr>
            <a:spLocks noGrp="1"/>
          </p:cNvSpPr>
          <p:nvPr>
            <p:ph type="title"/>
          </p:nvPr>
        </p:nvSpPr>
        <p:spPr/>
        <p:txBody>
          <a:bodyPr/>
          <a:lstStyle/>
          <a:p>
            <a:r>
              <a:rPr lang="en-US" dirty="0" smtClean="0"/>
              <a:t>History EN 50380</a:t>
            </a:r>
            <a:endParaRPr lang="en-US" dirty="0"/>
          </a:p>
        </p:txBody>
      </p:sp>
      <p:sp>
        <p:nvSpPr>
          <p:cNvPr id="7" name="Rectangle 32"/>
          <p:cNvSpPr>
            <a:spLocks noChangeArrowheads="1"/>
          </p:cNvSpPr>
          <p:nvPr/>
        </p:nvSpPr>
        <p:spPr bwMode="auto">
          <a:xfrm>
            <a:off x="1133333" y="5181600"/>
            <a:ext cx="1533667" cy="951030"/>
          </a:xfrm>
          <a:prstGeom prst="rect">
            <a:avLst/>
          </a:prstGeom>
          <a:solidFill>
            <a:schemeClr val="bg1">
              <a:lumMod val="85000"/>
            </a:schemeClr>
          </a:solidFill>
          <a:ln>
            <a:noFill/>
          </a:ln>
          <a:extLst/>
        </p:spPr>
        <p:txBody>
          <a:bodyPr wrap="square">
            <a:spAutoFit/>
          </a:bodyPr>
          <a:lstStyle/>
          <a:p>
            <a:r>
              <a:rPr lang="en-US" sz="1800" b="1" dirty="0" smtClean="0">
                <a:solidFill>
                  <a:srgbClr val="3583BD"/>
                </a:solidFill>
              </a:rPr>
              <a:t>2003</a:t>
            </a:r>
            <a:endParaRPr lang="en-US" sz="1400" dirty="0" smtClean="0"/>
          </a:p>
          <a:p>
            <a:pPr fontAlgn="base">
              <a:lnSpc>
                <a:spcPct val="135000"/>
              </a:lnSpc>
              <a:spcBef>
                <a:spcPct val="0"/>
              </a:spcBef>
              <a:spcAft>
                <a:spcPts val="3600"/>
              </a:spcAft>
              <a:buClr>
                <a:srgbClr val="000000"/>
              </a:buClr>
              <a:buSzPct val="100000"/>
              <a:defRPr/>
            </a:pPr>
            <a:r>
              <a:rPr lang="en-US" sz="1400" b="1" dirty="0">
                <a:solidFill>
                  <a:schemeClr val="tx1">
                    <a:lumMod val="75000"/>
                    <a:lumOff val="25000"/>
                  </a:schemeClr>
                </a:solidFill>
              </a:rPr>
              <a:t>Publication of </a:t>
            </a:r>
            <a:r>
              <a:rPr lang="en-US" sz="1400" b="1" dirty="0" smtClean="0">
                <a:solidFill>
                  <a:schemeClr val="tx1">
                    <a:lumMod val="75000"/>
                    <a:lumOff val="25000"/>
                  </a:schemeClr>
                </a:solidFill>
              </a:rPr>
              <a:t>EN </a:t>
            </a:r>
            <a:r>
              <a:rPr lang="en-US" sz="1400" b="1" dirty="0">
                <a:solidFill>
                  <a:schemeClr val="tx1">
                    <a:lumMod val="75000"/>
                    <a:lumOff val="25000"/>
                  </a:schemeClr>
                </a:solidFill>
              </a:rPr>
              <a:t>50380 ed. 1</a:t>
            </a:r>
          </a:p>
        </p:txBody>
      </p:sp>
      <p:sp>
        <p:nvSpPr>
          <p:cNvPr id="9" name="Rectangle 33"/>
          <p:cNvSpPr>
            <a:spLocks noChangeArrowheads="1"/>
          </p:cNvSpPr>
          <p:nvPr/>
        </p:nvSpPr>
        <p:spPr bwMode="auto">
          <a:xfrm>
            <a:off x="-44337" y="1143000"/>
            <a:ext cx="2939937"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b="1" dirty="0" smtClean="0">
                <a:solidFill>
                  <a:srgbClr val="3583BD"/>
                </a:solidFill>
              </a:rPr>
              <a:t>1994 - early days!</a:t>
            </a:r>
          </a:p>
          <a:p>
            <a:r>
              <a:rPr lang="en-US" sz="1400" dirty="0" smtClean="0">
                <a:solidFill>
                  <a:schemeClr val="tx1">
                    <a:lumMod val="75000"/>
                    <a:lumOff val="25000"/>
                  </a:schemeClr>
                </a:solidFill>
              </a:rPr>
              <a:t>Development of DIN 40025</a:t>
            </a:r>
          </a:p>
          <a:p>
            <a:r>
              <a:rPr lang="de-DE" sz="1400" dirty="0" smtClean="0">
                <a:solidFill>
                  <a:schemeClr val="tx1">
                    <a:lumMod val="75000"/>
                    <a:lumOff val="25000"/>
                  </a:schemeClr>
                </a:solidFill>
              </a:rPr>
              <a:t>„Datenblatt- </a:t>
            </a:r>
            <a:r>
              <a:rPr lang="de-DE" sz="1400" dirty="0">
                <a:solidFill>
                  <a:schemeClr val="tx1">
                    <a:lumMod val="75000"/>
                    <a:lumOff val="25000"/>
                  </a:schemeClr>
                </a:solidFill>
              </a:rPr>
              <a:t>und </a:t>
            </a:r>
            <a:r>
              <a:rPr lang="de-DE" sz="1400" dirty="0" smtClean="0">
                <a:solidFill>
                  <a:schemeClr val="tx1">
                    <a:lumMod val="75000"/>
                    <a:lumOff val="25000"/>
                  </a:schemeClr>
                </a:solidFill>
              </a:rPr>
              <a:t>Typschild-angaben </a:t>
            </a:r>
            <a:r>
              <a:rPr lang="de-DE" sz="1400" dirty="0">
                <a:solidFill>
                  <a:schemeClr val="tx1">
                    <a:lumMod val="75000"/>
                    <a:lumOff val="25000"/>
                  </a:schemeClr>
                </a:solidFill>
              </a:rPr>
              <a:t>für </a:t>
            </a:r>
            <a:r>
              <a:rPr lang="de-DE" sz="1400" dirty="0" smtClean="0">
                <a:solidFill>
                  <a:schemeClr val="tx1">
                    <a:lumMod val="75000"/>
                    <a:lumOff val="25000"/>
                  </a:schemeClr>
                </a:solidFill>
              </a:rPr>
              <a:t>Photovoltaik-Module“</a:t>
            </a:r>
            <a:endParaRPr lang="en-US" sz="1400" dirty="0">
              <a:solidFill>
                <a:schemeClr val="tx1">
                  <a:lumMod val="75000"/>
                  <a:lumOff val="25000"/>
                </a:schemeClr>
              </a:solidFill>
            </a:endParaRPr>
          </a:p>
        </p:txBody>
      </p:sp>
      <p:sp>
        <p:nvSpPr>
          <p:cNvPr id="10" name="Rectangle 35"/>
          <p:cNvSpPr>
            <a:spLocks noChangeArrowheads="1"/>
          </p:cNvSpPr>
          <p:nvPr/>
        </p:nvSpPr>
        <p:spPr bwMode="auto">
          <a:xfrm>
            <a:off x="2263870" y="914400"/>
            <a:ext cx="1894000" cy="800219"/>
          </a:xfrm>
          <a:prstGeom prst="rect">
            <a:avLst/>
          </a:prstGeom>
          <a:solidFill>
            <a:schemeClr val="bg1">
              <a:lumMod val="85000"/>
            </a:schemeClr>
          </a:solidFill>
          <a:ln>
            <a:noFill/>
          </a:ln>
          <a:extLst/>
        </p:spPr>
        <p:txBody>
          <a:bodyPr wrap="square">
            <a:spAutoFit/>
          </a:bodyPr>
          <a:lstStyle/>
          <a:p>
            <a:r>
              <a:rPr lang="en-US" sz="1800" b="1" dirty="0" smtClean="0">
                <a:solidFill>
                  <a:srgbClr val="3583BD"/>
                </a:solidFill>
              </a:rPr>
              <a:t>Feb 2014</a:t>
            </a:r>
            <a:endParaRPr lang="en-US" sz="1400" dirty="0" smtClean="0"/>
          </a:p>
          <a:p>
            <a:r>
              <a:rPr lang="en-US" sz="1400" dirty="0" smtClean="0"/>
              <a:t>Project for maintenance initiated</a:t>
            </a:r>
            <a:endParaRPr lang="en-US" sz="1400" dirty="0"/>
          </a:p>
        </p:txBody>
      </p:sp>
      <p:sp>
        <p:nvSpPr>
          <p:cNvPr id="13" name="Rectangle 36"/>
          <p:cNvSpPr>
            <a:spLocks noChangeArrowheads="1"/>
          </p:cNvSpPr>
          <p:nvPr/>
        </p:nvSpPr>
        <p:spPr bwMode="auto">
          <a:xfrm>
            <a:off x="1905000" y="4038600"/>
            <a:ext cx="19050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b="1" dirty="0" smtClean="0">
                <a:solidFill>
                  <a:srgbClr val="3583BD"/>
                </a:solidFill>
              </a:rPr>
              <a:t>Jan </a:t>
            </a:r>
            <a:r>
              <a:rPr lang="en-US" b="1" dirty="0" smtClean="0">
                <a:solidFill>
                  <a:srgbClr val="3583BD"/>
                </a:solidFill>
              </a:rPr>
              <a:t>2012</a:t>
            </a:r>
            <a:endParaRPr lang="en-US" dirty="0" smtClean="0"/>
          </a:p>
          <a:p>
            <a:r>
              <a:rPr lang="en-US" sz="1400" dirty="0" smtClean="0"/>
              <a:t>Kick-off Meeting for EN 50380 to “add Energy Rating”</a:t>
            </a:r>
            <a:endParaRPr lang="en-US" sz="1400" dirty="0"/>
          </a:p>
        </p:txBody>
      </p:sp>
      <p:pic>
        <p:nvPicPr>
          <p:cNvPr id="15" name="Picture 1071" descr="timeline_bar"/>
          <p:cNvPicPr>
            <a:picLocks noChangeAspect="1" noChangeArrowheads="1"/>
          </p:cNvPicPr>
          <p:nvPr/>
        </p:nvPicPr>
        <p:blipFill>
          <a:blip r:embed="rId3">
            <a:extLst>
              <a:ext uri="{28A0092B-C50C-407E-A947-70E740481C1C}">
                <a14:useLocalDpi xmlns:a14="http://schemas.microsoft.com/office/drawing/2010/main" val="0"/>
              </a:ext>
            </a:extLst>
          </a:blip>
          <a:srcRect l="4930"/>
          <a:stretch>
            <a:fillRect/>
          </a:stretch>
        </p:blipFill>
        <p:spPr bwMode="auto">
          <a:xfrm>
            <a:off x="76200" y="3357563"/>
            <a:ext cx="9067800" cy="55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Line 38"/>
          <p:cNvSpPr>
            <a:spLocks noChangeShapeType="1"/>
          </p:cNvSpPr>
          <p:nvPr/>
        </p:nvSpPr>
        <p:spPr bwMode="auto">
          <a:xfrm>
            <a:off x="1638300" y="3649662"/>
            <a:ext cx="0" cy="1506369"/>
          </a:xfrm>
          <a:prstGeom prst="line">
            <a:avLst/>
          </a:prstGeom>
          <a:noFill/>
          <a:ln w="28575">
            <a:solidFill>
              <a:schemeClr val="accent1"/>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9" name="Line 38"/>
          <p:cNvSpPr>
            <a:spLocks noChangeShapeType="1"/>
          </p:cNvSpPr>
          <p:nvPr/>
        </p:nvSpPr>
        <p:spPr bwMode="auto">
          <a:xfrm>
            <a:off x="2157413" y="3707607"/>
            <a:ext cx="0" cy="360362"/>
          </a:xfrm>
          <a:prstGeom prst="line">
            <a:avLst/>
          </a:prstGeom>
          <a:noFill/>
          <a:ln w="28575">
            <a:solidFill>
              <a:schemeClr val="accent1"/>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30" name="Line 50"/>
          <p:cNvSpPr>
            <a:spLocks noChangeShapeType="1"/>
          </p:cNvSpPr>
          <p:nvPr/>
        </p:nvSpPr>
        <p:spPr bwMode="auto">
          <a:xfrm flipH="1" flipV="1">
            <a:off x="3521868" y="1752598"/>
            <a:ext cx="0" cy="1852614"/>
          </a:xfrm>
          <a:prstGeom prst="line">
            <a:avLst/>
          </a:prstGeom>
          <a:noFill/>
          <a:ln w="28575">
            <a:solidFill>
              <a:schemeClr val="accent1"/>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41" name="Rectangle 36"/>
          <p:cNvSpPr>
            <a:spLocks noChangeArrowheads="1"/>
          </p:cNvSpPr>
          <p:nvPr/>
        </p:nvSpPr>
        <p:spPr bwMode="auto">
          <a:xfrm>
            <a:off x="4191000" y="1066800"/>
            <a:ext cx="2353355" cy="1231106"/>
          </a:xfrm>
          <a:prstGeom prst="rect">
            <a:avLst/>
          </a:prstGeom>
          <a:solidFill>
            <a:srgbClr val="92D050"/>
          </a:solidFill>
          <a:ln>
            <a:noFill/>
          </a:ln>
          <a:extLst/>
        </p:spPr>
        <p:txBody>
          <a:bodyPr wrap="square">
            <a:spAutoFit/>
          </a:bodyPr>
          <a:lstStyle/>
          <a:p>
            <a:r>
              <a:rPr lang="en-US" b="1" dirty="0" smtClean="0">
                <a:solidFill>
                  <a:srgbClr val="3583BD"/>
                </a:solidFill>
              </a:rPr>
              <a:t>Feb </a:t>
            </a:r>
            <a:r>
              <a:rPr lang="en-US" sz="1800" b="1" dirty="0" smtClean="0">
                <a:solidFill>
                  <a:srgbClr val="3583BD"/>
                </a:solidFill>
              </a:rPr>
              <a:t>2016</a:t>
            </a:r>
            <a:endParaRPr lang="en-US" sz="1400" dirty="0"/>
          </a:p>
          <a:p>
            <a:r>
              <a:rPr lang="en-US" sz="1400" dirty="0" smtClean="0"/>
              <a:t>1</a:t>
            </a:r>
            <a:r>
              <a:rPr lang="en-US" sz="1400" baseline="30000" dirty="0" smtClean="0"/>
              <a:t>st</a:t>
            </a:r>
            <a:r>
              <a:rPr lang="en-US" sz="1400" dirty="0" smtClean="0"/>
              <a:t> draft circulated with clear separation of </a:t>
            </a:r>
            <a:r>
              <a:rPr lang="en-US" sz="1400" b="1" dirty="0" smtClean="0"/>
              <a:t>mandatory requirements </a:t>
            </a:r>
            <a:r>
              <a:rPr lang="en-US" sz="1400" dirty="0" smtClean="0"/>
              <a:t>and </a:t>
            </a:r>
            <a:r>
              <a:rPr lang="en-US" sz="1400" b="1" dirty="0" smtClean="0"/>
              <a:t>best practices</a:t>
            </a:r>
            <a:endParaRPr lang="en-US" sz="1400" b="1" dirty="0"/>
          </a:p>
        </p:txBody>
      </p:sp>
      <p:sp>
        <p:nvSpPr>
          <p:cNvPr id="5" name="Line 50"/>
          <p:cNvSpPr>
            <a:spLocks noChangeShapeType="1"/>
          </p:cNvSpPr>
          <p:nvPr/>
        </p:nvSpPr>
        <p:spPr bwMode="auto">
          <a:xfrm flipV="1">
            <a:off x="2811349" y="3210363"/>
            <a:ext cx="0" cy="380317"/>
          </a:xfrm>
          <a:prstGeom prst="line">
            <a:avLst/>
          </a:prstGeom>
          <a:noFill/>
          <a:ln w="28575">
            <a:solidFill>
              <a:schemeClr val="accent1"/>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44" name="Rectangle 36"/>
          <p:cNvSpPr>
            <a:spLocks noChangeArrowheads="1"/>
          </p:cNvSpPr>
          <p:nvPr/>
        </p:nvSpPr>
        <p:spPr bwMode="auto">
          <a:xfrm>
            <a:off x="4009450" y="4305181"/>
            <a:ext cx="1629350"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b="1" dirty="0" smtClean="0">
                <a:solidFill>
                  <a:srgbClr val="3583BD"/>
                </a:solidFill>
              </a:rPr>
              <a:t>Feb 2015</a:t>
            </a:r>
            <a:endParaRPr lang="en-US" b="1" dirty="0">
              <a:solidFill>
                <a:srgbClr val="3583BD"/>
              </a:solidFill>
            </a:endParaRPr>
          </a:p>
          <a:p>
            <a:r>
              <a:rPr lang="en-US" sz="1400" dirty="0" smtClean="0"/>
              <a:t>Change of  Project leader</a:t>
            </a:r>
            <a:endParaRPr lang="en-US" sz="1400" dirty="0"/>
          </a:p>
        </p:txBody>
      </p:sp>
      <p:sp>
        <p:nvSpPr>
          <p:cNvPr id="48" name="Rectangle 36"/>
          <p:cNvSpPr>
            <a:spLocks noChangeArrowheads="1"/>
          </p:cNvSpPr>
          <p:nvPr/>
        </p:nvSpPr>
        <p:spPr bwMode="auto">
          <a:xfrm>
            <a:off x="7206625" y="5358825"/>
            <a:ext cx="1697832" cy="584775"/>
          </a:xfrm>
          <a:prstGeom prst="rect">
            <a:avLst/>
          </a:prstGeom>
          <a:solidFill>
            <a:srgbClr val="FFC000"/>
          </a:solidFill>
          <a:ln>
            <a:noFill/>
          </a:ln>
        </p:spPr>
        <p:txBody>
          <a:bodyPr wrap="square">
            <a:spAutoFit/>
          </a:bodyPr>
          <a:lstStyle/>
          <a:p>
            <a:r>
              <a:rPr lang="en-US" b="1" dirty="0" smtClean="0">
                <a:solidFill>
                  <a:srgbClr val="3583BD"/>
                </a:solidFill>
              </a:rPr>
              <a:t>April</a:t>
            </a:r>
            <a:r>
              <a:rPr lang="en-US" sz="1800" b="1" dirty="0" smtClean="0">
                <a:solidFill>
                  <a:srgbClr val="3583BD"/>
                </a:solidFill>
              </a:rPr>
              <a:t> 2016</a:t>
            </a:r>
            <a:endParaRPr lang="en-US" sz="1400" dirty="0"/>
          </a:p>
          <a:p>
            <a:r>
              <a:rPr lang="en-US" sz="1400" dirty="0" smtClean="0"/>
              <a:t>Voting process</a:t>
            </a:r>
            <a:endParaRPr lang="en-US" sz="1400" dirty="0"/>
          </a:p>
        </p:txBody>
      </p:sp>
      <p:sp>
        <p:nvSpPr>
          <p:cNvPr id="53" name="Line 50"/>
          <p:cNvSpPr>
            <a:spLocks noChangeShapeType="1"/>
          </p:cNvSpPr>
          <p:nvPr/>
        </p:nvSpPr>
        <p:spPr bwMode="auto">
          <a:xfrm flipV="1">
            <a:off x="7331868" y="3061551"/>
            <a:ext cx="0" cy="508735"/>
          </a:xfrm>
          <a:prstGeom prst="line">
            <a:avLst/>
          </a:prstGeom>
          <a:noFill/>
          <a:ln w="28575">
            <a:solidFill>
              <a:schemeClr val="accent1"/>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55" name="Line 38"/>
          <p:cNvSpPr>
            <a:spLocks noChangeShapeType="1"/>
          </p:cNvSpPr>
          <p:nvPr/>
        </p:nvSpPr>
        <p:spPr bwMode="auto">
          <a:xfrm>
            <a:off x="6798468" y="3657600"/>
            <a:ext cx="0" cy="584537"/>
          </a:xfrm>
          <a:prstGeom prst="line">
            <a:avLst/>
          </a:prstGeom>
          <a:noFill/>
          <a:ln w="28575">
            <a:solidFill>
              <a:schemeClr val="accent1"/>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56" name="Rectangle 36"/>
          <p:cNvSpPr>
            <a:spLocks noChangeArrowheads="1"/>
          </p:cNvSpPr>
          <p:nvPr/>
        </p:nvSpPr>
        <p:spPr bwMode="auto">
          <a:xfrm>
            <a:off x="5910262" y="4242137"/>
            <a:ext cx="209073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b="1" dirty="0" smtClean="0">
                <a:solidFill>
                  <a:srgbClr val="3583BD"/>
                </a:solidFill>
              </a:rPr>
              <a:t>Nov </a:t>
            </a:r>
            <a:r>
              <a:rPr lang="en-US" b="1" dirty="0">
                <a:solidFill>
                  <a:srgbClr val="3583BD"/>
                </a:solidFill>
              </a:rPr>
              <a:t>2016</a:t>
            </a:r>
          </a:p>
          <a:p>
            <a:r>
              <a:rPr lang="de-DE" sz="1400" dirty="0" err="1"/>
              <a:t>Preperation</a:t>
            </a:r>
            <a:r>
              <a:rPr lang="de-DE" sz="1400" dirty="0"/>
              <a:t> </a:t>
            </a:r>
            <a:r>
              <a:rPr lang="de-DE" sz="1400" dirty="0" err="1"/>
              <a:t>of</a:t>
            </a:r>
            <a:r>
              <a:rPr lang="de-DE" sz="1400" dirty="0"/>
              <a:t> final </a:t>
            </a:r>
            <a:r>
              <a:rPr lang="de-DE" sz="1400" dirty="0" err="1"/>
              <a:t>draft</a:t>
            </a:r>
            <a:r>
              <a:rPr lang="de-DE" sz="1400" dirty="0"/>
              <a:t> </a:t>
            </a:r>
            <a:r>
              <a:rPr lang="de-DE" sz="1400" dirty="0" err="1"/>
              <a:t>for</a:t>
            </a:r>
            <a:r>
              <a:rPr lang="de-DE" sz="1400" dirty="0"/>
              <a:t> </a:t>
            </a:r>
            <a:r>
              <a:rPr lang="de-DE" sz="1400" dirty="0" err="1"/>
              <a:t>Vote</a:t>
            </a:r>
            <a:r>
              <a:rPr lang="de-DE" sz="1400" dirty="0"/>
              <a:t>, </a:t>
            </a:r>
            <a:r>
              <a:rPr lang="de-DE" sz="1400" dirty="0" err="1"/>
              <a:t>including</a:t>
            </a:r>
            <a:r>
              <a:rPr lang="de-DE" sz="1400" dirty="0"/>
              <a:t> NC </a:t>
            </a:r>
            <a:r>
              <a:rPr lang="de-DE" sz="1400" dirty="0" err="1"/>
              <a:t>comments</a:t>
            </a:r>
            <a:endParaRPr lang="en-US" sz="1400" dirty="0"/>
          </a:p>
        </p:txBody>
      </p:sp>
      <p:sp>
        <p:nvSpPr>
          <p:cNvPr id="6" name="Line 50"/>
          <p:cNvSpPr>
            <a:spLocks noChangeShapeType="1"/>
          </p:cNvSpPr>
          <p:nvPr/>
        </p:nvSpPr>
        <p:spPr bwMode="auto">
          <a:xfrm flipH="1" flipV="1">
            <a:off x="371475" y="2158663"/>
            <a:ext cx="0" cy="1524336"/>
          </a:xfrm>
          <a:prstGeom prst="line">
            <a:avLst/>
          </a:prstGeom>
          <a:noFill/>
          <a:ln w="28575">
            <a:solidFill>
              <a:schemeClr val="accent1"/>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77" name="Rectangle 36"/>
          <p:cNvSpPr>
            <a:spLocks noChangeArrowheads="1"/>
          </p:cNvSpPr>
          <p:nvPr/>
        </p:nvSpPr>
        <p:spPr bwMode="auto">
          <a:xfrm>
            <a:off x="7104807" y="1257180"/>
            <a:ext cx="1799650" cy="800219"/>
          </a:xfrm>
          <a:prstGeom prst="rect">
            <a:avLst/>
          </a:prstGeom>
          <a:solidFill>
            <a:srgbClr val="FFC000"/>
          </a:solidFill>
          <a:ln>
            <a:noFill/>
          </a:ln>
        </p:spPr>
        <p:txBody>
          <a:bodyPr wrap="square">
            <a:spAutoFit/>
          </a:bodyPr>
          <a:lstStyle/>
          <a:p>
            <a:r>
              <a:rPr lang="en-US" b="1" dirty="0" smtClean="0">
                <a:solidFill>
                  <a:srgbClr val="3583BD"/>
                </a:solidFill>
              </a:rPr>
              <a:t>Q3 2017</a:t>
            </a:r>
            <a:endParaRPr lang="en-US" sz="1400" dirty="0"/>
          </a:p>
          <a:p>
            <a:r>
              <a:rPr lang="de-DE" sz="1400" dirty="0" err="1" smtClean="0"/>
              <a:t>Publication</a:t>
            </a:r>
            <a:r>
              <a:rPr lang="de-DE" sz="1400" dirty="0" smtClean="0"/>
              <a:t> </a:t>
            </a:r>
            <a:r>
              <a:rPr lang="de-DE" sz="1400" dirty="0" err="1" smtClean="0"/>
              <a:t>as</a:t>
            </a:r>
            <a:r>
              <a:rPr lang="de-DE" sz="1400" dirty="0" smtClean="0"/>
              <a:t> EN 50380 </a:t>
            </a:r>
            <a:r>
              <a:rPr lang="de-DE" sz="1400" dirty="0" err="1" smtClean="0"/>
              <a:t>edition</a:t>
            </a:r>
            <a:r>
              <a:rPr lang="de-DE" sz="1400" dirty="0" smtClean="0"/>
              <a:t> 2</a:t>
            </a:r>
            <a:endParaRPr lang="en-US" sz="1400" dirty="0"/>
          </a:p>
        </p:txBody>
      </p:sp>
      <p:sp>
        <p:nvSpPr>
          <p:cNvPr id="76" name="Line 38"/>
          <p:cNvSpPr>
            <a:spLocks noChangeShapeType="1"/>
          </p:cNvSpPr>
          <p:nvPr/>
        </p:nvSpPr>
        <p:spPr bwMode="auto">
          <a:xfrm flipV="1">
            <a:off x="8552350" y="2057399"/>
            <a:ext cx="0" cy="1600200"/>
          </a:xfrm>
          <a:prstGeom prst="line">
            <a:avLst/>
          </a:prstGeom>
          <a:noFill/>
          <a:ln w="28575">
            <a:solidFill>
              <a:schemeClr val="accent1"/>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50" name="Rectangle 36"/>
          <p:cNvSpPr>
            <a:spLocks noChangeArrowheads="1"/>
          </p:cNvSpPr>
          <p:nvPr/>
        </p:nvSpPr>
        <p:spPr bwMode="auto">
          <a:xfrm>
            <a:off x="1828800" y="2425697"/>
            <a:ext cx="1828800"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b="1" dirty="0" smtClean="0">
                <a:solidFill>
                  <a:srgbClr val="3583BD"/>
                </a:solidFill>
              </a:rPr>
              <a:t>2012-2014</a:t>
            </a:r>
            <a:endParaRPr lang="en-US" dirty="0" smtClean="0"/>
          </a:p>
          <a:p>
            <a:r>
              <a:rPr lang="en-US" sz="1400" dirty="0" smtClean="0"/>
              <a:t>Several Meeting on GER NC level</a:t>
            </a:r>
          </a:p>
        </p:txBody>
      </p:sp>
      <p:sp>
        <p:nvSpPr>
          <p:cNvPr id="40" name="Line 50"/>
          <p:cNvSpPr>
            <a:spLocks noChangeShapeType="1"/>
          </p:cNvSpPr>
          <p:nvPr/>
        </p:nvSpPr>
        <p:spPr bwMode="auto">
          <a:xfrm flipH="1" flipV="1">
            <a:off x="5486400" y="2297906"/>
            <a:ext cx="0" cy="1310482"/>
          </a:xfrm>
          <a:prstGeom prst="line">
            <a:avLst/>
          </a:prstGeom>
          <a:noFill/>
          <a:ln w="28575">
            <a:solidFill>
              <a:schemeClr val="accent1"/>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52" name="Line 50"/>
          <p:cNvSpPr>
            <a:spLocks noChangeShapeType="1"/>
          </p:cNvSpPr>
          <p:nvPr/>
        </p:nvSpPr>
        <p:spPr bwMode="auto">
          <a:xfrm>
            <a:off x="4495800" y="3657600"/>
            <a:ext cx="0" cy="651609"/>
          </a:xfrm>
          <a:prstGeom prst="line">
            <a:avLst/>
          </a:prstGeom>
          <a:noFill/>
          <a:ln w="28575">
            <a:solidFill>
              <a:schemeClr val="accent1"/>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sp>
        <p:nvSpPr>
          <p:cNvPr id="43" name="Line 50"/>
          <p:cNvSpPr>
            <a:spLocks noChangeShapeType="1"/>
          </p:cNvSpPr>
          <p:nvPr/>
        </p:nvSpPr>
        <p:spPr bwMode="auto">
          <a:xfrm flipH="1">
            <a:off x="3908537" y="3627437"/>
            <a:ext cx="11000" cy="1515944"/>
          </a:xfrm>
          <a:prstGeom prst="line">
            <a:avLst/>
          </a:prstGeom>
          <a:noFill/>
          <a:ln w="28575">
            <a:solidFill>
              <a:schemeClr val="accent1"/>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pic>
        <p:nvPicPr>
          <p:cNvPr id="17" name="Picture 1074" descr="timeline_b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2568" y="3505200"/>
            <a:ext cx="271463"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1078" descr="timeline_b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8474" y="3517657"/>
            <a:ext cx="271462"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1078" descr="timeline_b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7337" y="3500438"/>
            <a:ext cx="271463"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1078" descr="timeline_b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76737" y="3500438"/>
            <a:ext cx="271463"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1078" descr="timeline_b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4538" y="3491707"/>
            <a:ext cx="271462"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1075" descr="timeline_b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3505200"/>
            <a:ext cx="271463"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1078" descr="timeline_b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67137" y="3506788"/>
            <a:ext cx="271463"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 name="Picture 1078" descr="timeline_b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96137" y="3504407"/>
            <a:ext cx="271463"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4" name="Picture 1078" descr="timeline_b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2737" y="3505200"/>
            <a:ext cx="271463"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1077" descr="timeline_b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86137" y="3500438"/>
            <a:ext cx="271463"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 name="Picture 1078" descr="timeline_b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16619" y="3505200"/>
            <a:ext cx="271463"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 name="Line 38"/>
          <p:cNvSpPr>
            <a:spLocks noChangeShapeType="1"/>
          </p:cNvSpPr>
          <p:nvPr/>
        </p:nvSpPr>
        <p:spPr bwMode="auto">
          <a:xfrm>
            <a:off x="7984331" y="3657600"/>
            <a:ext cx="0" cy="1701225"/>
          </a:xfrm>
          <a:prstGeom prst="line">
            <a:avLst/>
          </a:prstGeom>
          <a:noFill/>
          <a:ln w="28575">
            <a:solidFill>
              <a:schemeClr val="accent1"/>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pic>
        <p:nvPicPr>
          <p:cNvPr id="59" name="Picture 1078" descr="timeline_b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48600" y="3505200"/>
            <a:ext cx="271463"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 name="Rectangle 36"/>
          <p:cNvSpPr>
            <a:spLocks noChangeArrowheads="1"/>
          </p:cNvSpPr>
          <p:nvPr/>
        </p:nvSpPr>
        <p:spPr bwMode="auto">
          <a:xfrm>
            <a:off x="5943095" y="2247781"/>
            <a:ext cx="2473523"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b="1" dirty="0" smtClean="0">
                <a:solidFill>
                  <a:srgbClr val="3583BD"/>
                </a:solidFill>
              </a:rPr>
              <a:t>Feb 2017</a:t>
            </a:r>
            <a:endParaRPr lang="en-US" b="1" dirty="0">
              <a:solidFill>
                <a:srgbClr val="3583BD"/>
              </a:solidFill>
            </a:endParaRPr>
          </a:p>
          <a:p>
            <a:r>
              <a:rPr lang="de-DE" sz="1400" dirty="0" smtClean="0"/>
              <a:t>Final </a:t>
            </a:r>
            <a:r>
              <a:rPr lang="de-DE" sz="1400" dirty="0" err="1" smtClean="0"/>
              <a:t>discussions</a:t>
            </a:r>
            <a:r>
              <a:rPr lang="de-DE" sz="1400" dirty="0" smtClean="0"/>
              <a:t> </a:t>
            </a:r>
            <a:r>
              <a:rPr lang="de-DE" sz="1400" dirty="0" err="1" smtClean="0"/>
              <a:t>during</a:t>
            </a:r>
            <a:r>
              <a:rPr lang="de-DE" sz="1400" dirty="0" smtClean="0"/>
              <a:t> </a:t>
            </a:r>
            <a:r>
              <a:rPr lang="de-DE" sz="1400" dirty="0" err="1" smtClean="0"/>
              <a:t>anual</a:t>
            </a:r>
            <a:r>
              <a:rPr lang="de-DE" sz="1400" dirty="0" smtClean="0"/>
              <a:t> CENELEC Meeting</a:t>
            </a:r>
            <a:endParaRPr lang="en-US" sz="1400" dirty="0"/>
          </a:p>
        </p:txBody>
      </p:sp>
      <p:sp>
        <p:nvSpPr>
          <p:cNvPr id="61" name="Line 38"/>
          <p:cNvSpPr>
            <a:spLocks noChangeShapeType="1"/>
          </p:cNvSpPr>
          <p:nvPr/>
        </p:nvSpPr>
        <p:spPr bwMode="auto">
          <a:xfrm>
            <a:off x="5943600" y="3657600"/>
            <a:ext cx="0" cy="2475030"/>
          </a:xfrm>
          <a:prstGeom prst="line">
            <a:avLst/>
          </a:prstGeom>
          <a:noFill/>
          <a:ln w="28575">
            <a:solidFill>
              <a:schemeClr val="accent1"/>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pic>
        <p:nvPicPr>
          <p:cNvPr id="62" name="Picture 1078" descr="timeline_b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4537" y="3505200"/>
            <a:ext cx="271463"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 name="Rectangle 36"/>
          <p:cNvSpPr>
            <a:spLocks noChangeArrowheads="1"/>
          </p:cNvSpPr>
          <p:nvPr/>
        </p:nvSpPr>
        <p:spPr bwMode="auto">
          <a:xfrm>
            <a:off x="5056583" y="6152508"/>
            <a:ext cx="268843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b="1" dirty="0" smtClean="0">
                <a:solidFill>
                  <a:srgbClr val="3583BD"/>
                </a:solidFill>
              </a:rPr>
              <a:t>July </a:t>
            </a:r>
            <a:r>
              <a:rPr lang="en-US" b="1" dirty="0">
                <a:solidFill>
                  <a:srgbClr val="3583BD"/>
                </a:solidFill>
              </a:rPr>
              <a:t>2016</a:t>
            </a:r>
          </a:p>
          <a:p>
            <a:r>
              <a:rPr lang="de-DE" sz="1400" dirty="0" smtClean="0"/>
              <a:t>Comments </a:t>
            </a:r>
            <a:r>
              <a:rPr lang="de-DE" sz="1400" dirty="0" err="1" smtClean="0"/>
              <a:t>received</a:t>
            </a:r>
            <a:r>
              <a:rPr lang="de-DE" sz="1400" dirty="0" smtClean="0"/>
              <a:t> </a:t>
            </a:r>
            <a:r>
              <a:rPr lang="de-DE" sz="1400" dirty="0" err="1" smtClean="0"/>
              <a:t>from</a:t>
            </a:r>
            <a:r>
              <a:rPr lang="de-DE" sz="1400" dirty="0" smtClean="0"/>
              <a:t> NCs</a:t>
            </a:r>
            <a:endParaRPr lang="en-US" sz="1400" dirty="0"/>
          </a:p>
        </p:txBody>
      </p:sp>
      <p:sp>
        <p:nvSpPr>
          <p:cNvPr id="64" name="Rectangle 32"/>
          <p:cNvSpPr>
            <a:spLocks noChangeArrowheads="1"/>
          </p:cNvSpPr>
          <p:nvPr/>
        </p:nvSpPr>
        <p:spPr bwMode="auto">
          <a:xfrm>
            <a:off x="480871" y="2209800"/>
            <a:ext cx="1271729" cy="951030"/>
          </a:xfrm>
          <a:prstGeom prst="rect">
            <a:avLst/>
          </a:prstGeom>
          <a:solidFill>
            <a:schemeClr val="bg1">
              <a:lumMod val="85000"/>
            </a:schemeClr>
          </a:solidFill>
          <a:ln>
            <a:noFill/>
          </a:ln>
          <a:extLst/>
        </p:spPr>
        <p:txBody>
          <a:bodyPr wrap="square">
            <a:spAutoFit/>
          </a:bodyPr>
          <a:lstStyle/>
          <a:p>
            <a:r>
              <a:rPr lang="en-US" sz="1800" b="1" dirty="0" smtClean="0">
                <a:solidFill>
                  <a:srgbClr val="3583BD"/>
                </a:solidFill>
              </a:rPr>
              <a:t>May 1997</a:t>
            </a:r>
            <a:endParaRPr lang="en-US" sz="1400" dirty="0" smtClean="0"/>
          </a:p>
          <a:p>
            <a:pPr fontAlgn="base">
              <a:lnSpc>
                <a:spcPct val="135000"/>
              </a:lnSpc>
              <a:spcBef>
                <a:spcPct val="0"/>
              </a:spcBef>
              <a:spcAft>
                <a:spcPts val="3600"/>
              </a:spcAft>
              <a:buClr>
                <a:srgbClr val="000000"/>
              </a:buClr>
              <a:buSzPct val="100000"/>
              <a:defRPr/>
            </a:pPr>
            <a:r>
              <a:rPr lang="en-US" sz="1400" b="1" dirty="0">
                <a:solidFill>
                  <a:schemeClr val="tx1">
                    <a:lumMod val="75000"/>
                    <a:lumOff val="25000"/>
                  </a:schemeClr>
                </a:solidFill>
              </a:rPr>
              <a:t>Publication of </a:t>
            </a:r>
            <a:r>
              <a:rPr lang="en-US" sz="1400" b="1" dirty="0" smtClean="0">
                <a:solidFill>
                  <a:schemeClr val="tx1">
                    <a:lumMod val="75000"/>
                    <a:lumOff val="25000"/>
                  </a:schemeClr>
                </a:solidFill>
              </a:rPr>
              <a:t>DIN 40025</a:t>
            </a:r>
            <a:endParaRPr lang="en-US" sz="1400" b="1" dirty="0">
              <a:solidFill>
                <a:schemeClr val="tx1">
                  <a:lumMod val="75000"/>
                  <a:lumOff val="25000"/>
                </a:schemeClr>
              </a:solidFill>
            </a:endParaRPr>
          </a:p>
        </p:txBody>
      </p:sp>
      <p:sp>
        <p:nvSpPr>
          <p:cNvPr id="65" name="Line 50"/>
          <p:cNvSpPr>
            <a:spLocks noChangeShapeType="1"/>
          </p:cNvSpPr>
          <p:nvPr/>
        </p:nvSpPr>
        <p:spPr bwMode="auto">
          <a:xfrm flipV="1">
            <a:off x="752475" y="3193144"/>
            <a:ext cx="0" cy="380317"/>
          </a:xfrm>
          <a:prstGeom prst="line">
            <a:avLst/>
          </a:prstGeom>
          <a:noFill/>
          <a:ln w="28575">
            <a:solidFill>
              <a:schemeClr val="accent1"/>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pic>
        <p:nvPicPr>
          <p:cNvPr id="66" name="Picture 1078" descr="timeline_b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3500438"/>
            <a:ext cx="271462"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 name="Rectangle 36"/>
          <p:cNvSpPr>
            <a:spLocks noChangeArrowheads="1"/>
          </p:cNvSpPr>
          <p:nvPr/>
        </p:nvSpPr>
        <p:spPr bwMode="auto">
          <a:xfrm>
            <a:off x="84196" y="4067969"/>
            <a:ext cx="1668404"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b="1" dirty="0" smtClean="0">
                <a:solidFill>
                  <a:srgbClr val="3583BD"/>
                </a:solidFill>
              </a:rPr>
              <a:t>Feb 1998</a:t>
            </a:r>
            <a:endParaRPr lang="en-US" dirty="0" smtClean="0"/>
          </a:p>
          <a:p>
            <a:r>
              <a:rPr lang="en-US" sz="1400" dirty="0" smtClean="0"/>
              <a:t>Project started for  EN 50380 (TC 82 did not exist then)</a:t>
            </a:r>
            <a:endParaRPr lang="en-US" sz="1400" dirty="0"/>
          </a:p>
        </p:txBody>
      </p:sp>
      <p:sp>
        <p:nvSpPr>
          <p:cNvPr id="68" name="Line 38"/>
          <p:cNvSpPr>
            <a:spLocks noChangeShapeType="1"/>
          </p:cNvSpPr>
          <p:nvPr/>
        </p:nvSpPr>
        <p:spPr bwMode="auto">
          <a:xfrm>
            <a:off x="1023937" y="3717857"/>
            <a:ext cx="0" cy="360362"/>
          </a:xfrm>
          <a:prstGeom prst="line">
            <a:avLst/>
          </a:prstGeom>
          <a:noFill/>
          <a:ln w="28575">
            <a:solidFill>
              <a:schemeClr val="accent1"/>
            </a:solidFill>
            <a:round/>
            <a:headEnd/>
            <a:tailEnd type="oval" w="med" len="med"/>
          </a:ln>
          <a:extLst>
            <a:ext uri="{909E8E84-426E-40DD-AFC4-6F175D3DCCD1}">
              <a14:hiddenFill xmlns:a14="http://schemas.microsoft.com/office/drawing/2010/main">
                <a:noFill/>
              </a14:hiddenFill>
            </a:ext>
          </a:extLst>
        </p:spPr>
        <p:txBody>
          <a:bodyPr/>
          <a:lstStyle/>
          <a:p>
            <a:endParaRPr lang="en-US"/>
          </a:p>
        </p:txBody>
      </p:sp>
      <p:pic>
        <p:nvPicPr>
          <p:cNvPr id="69" name="Picture 1078" descr="timeline_b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1062" y="3501957"/>
            <a:ext cx="271462"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98341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172075" y="3970080"/>
            <a:ext cx="3971925" cy="1828800"/>
          </a:xfrm>
          <a:prstGeom prst="rect">
            <a:avLst/>
          </a:prstGeom>
          <a:solidFill>
            <a:schemeClr val="bg1">
              <a:lumMod val="95000"/>
            </a:schemeClr>
          </a:solidFill>
          <a:ln>
            <a:solidFill>
              <a:schemeClr val="tx1"/>
            </a:solidFill>
          </a:ln>
        </p:spPr>
        <p:txBody>
          <a:bodyPr wrap="square">
            <a:spAutoFit/>
          </a:bodyPr>
          <a:lstStyle/>
          <a:p>
            <a:r>
              <a:rPr lang="en-GB" sz="1600" dirty="0"/>
              <a:t>Photovoltaic cell</a:t>
            </a:r>
            <a:endParaRPr lang="en-US" sz="1600" dirty="0"/>
          </a:p>
        </p:txBody>
      </p:sp>
      <p:sp>
        <p:nvSpPr>
          <p:cNvPr id="8" name="Oval 7"/>
          <p:cNvSpPr/>
          <p:nvPr/>
        </p:nvSpPr>
        <p:spPr>
          <a:xfrm>
            <a:off x="6324600" y="4593671"/>
            <a:ext cx="563880" cy="685800"/>
          </a:xfrm>
          <a:prstGeom prst="ellipse">
            <a:avLst/>
          </a:prstGeom>
          <a:solidFill>
            <a:schemeClr val="accent1">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de-DE" dirty="0" err="1">
                <a:latin typeface="Arial" panose="020B0604020202020204" pitchFamily="34" charset="0"/>
                <a:cs typeface="Arial" panose="020B0604020202020204" pitchFamily="34" charset="0"/>
              </a:rPr>
              <a:t>Current</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status</a:t>
            </a:r>
            <a:r>
              <a:rPr lang="de-DE" dirty="0">
                <a:latin typeface="Arial" panose="020B0604020202020204" pitchFamily="34" charset="0"/>
                <a:cs typeface="Arial" panose="020B0604020202020204" pitchFamily="34" charset="0"/>
              </a:rPr>
              <a:t> </a:t>
            </a:r>
            <a:r>
              <a:rPr lang="de-DE" dirty="0" err="1" smtClean="0">
                <a:latin typeface="Arial" panose="020B0604020202020204" pitchFamily="34" charset="0"/>
                <a:cs typeface="Arial" panose="020B0604020202020204" pitchFamily="34" charset="0"/>
              </a:rPr>
              <a:t>of</a:t>
            </a:r>
            <a:r>
              <a:rPr lang="de-DE" dirty="0" smtClean="0">
                <a:latin typeface="Arial" panose="020B0604020202020204" pitchFamily="34" charset="0"/>
                <a:cs typeface="Arial" panose="020B0604020202020204" pitchFamily="34" charset="0"/>
              </a:rPr>
              <a:t> EN 50380</a:t>
            </a:r>
            <a:endParaRPr lang="en-US" dirty="0"/>
          </a:p>
        </p:txBody>
      </p:sp>
      <p:sp>
        <p:nvSpPr>
          <p:cNvPr id="3" name="Content Placeholder 2"/>
          <p:cNvSpPr>
            <a:spLocks noGrp="1"/>
          </p:cNvSpPr>
          <p:nvPr>
            <p:ph idx="1"/>
          </p:nvPr>
        </p:nvSpPr>
        <p:spPr>
          <a:xfrm>
            <a:off x="76200" y="990600"/>
            <a:ext cx="8991600" cy="5715000"/>
          </a:xfrm>
        </p:spPr>
        <p:txBody>
          <a:bodyPr>
            <a:normAutofit fontScale="92500" lnSpcReduction="10000"/>
          </a:bodyPr>
          <a:lstStyle/>
          <a:p>
            <a:pPr marL="0" indent="0">
              <a:buNone/>
            </a:pPr>
            <a:r>
              <a:rPr lang="en-US" dirty="0" smtClean="0"/>
              <a:t>Comments received in July 2016: 116</a:t>
            </a:r>
          </a:p>
          <a:p>
            <a:pPr marL="0" indent="0">
              <a:buNone/>
            </a:pPr>
            <a:endParaRPr lang="en-US" dirty="0" smtClean="0"/>
          </a:p>
          <a:p>
            <a:pPr marL="0" indent="0">
              <a:buNone/>
            </a:pPr>
            <a:r>
              <a:rPr lang="en-US" dirty="0" smtClean="0"/>
              <a:t>Comments by type:</a:t>
            </a:r>
          </a:p>
          <a:p>
            <a:pPr lvl="1"/>
            <a:r>
              <a:rPr lang="en-US" sz="2400" dirty="0"/>
              <a:t>General: 14</a:t>
            </a:r>
          </a:p>
          <a:p>
            <a:pPr lvl="1"/>
            <a:r>
              <a:rPr lang="en-US" sz="2400" dirty="0"/>
              <a:t>Editorial: </a:t>
            </a:r>
            <a:r>
              <a:rPr lang="en-US" sz="2400" dirty="0" smtClean="0"/>
              <a:t>64</a:t>
            </a:r>
            <a:endParaRPr lang="en-US" sz="2400" dirty="0"/>
          </a:p>
          <a:p>
            <a:pPr lvl="1"/>
            <a:r>
              <a:rPr lang="en-US" sz="2400" dirty="0" smtClean="0"/>
              <a:t>Technical: 38</a:t>
            </a:r>
          </a:p>
          <a:p>
            <a:pPr marL="457045" lvl="1" indent="0">
              <a:buNone/>
            </a:pPr>
            <a:endParaRPr lang="en-US" sz="2400" dirty="0" smtClean="0"/>
          </a:p>
          <a:p>
            <a:pPr marL="0" lvl="1" indent="0">
              <a:buNone/>
            </a:pPr>
            <a:r>
              <a:rPr lang="en-US" sz="3200" dirty="0" smtClean="0"/>
              <a:t>Comments received from:</a:t>
            </a:r>
          </a:p>
          <a:p>
            <a:pPr lvl="1">
              <a:buFontTx/>
              <a:buChar char="-"/>
            </a:pPr>
            <a:r>
              <a:rPr lang="en-US" sz="2400" dirty="0" smtClean="0"/>
              <a:t>Austria</a:t>
            </a:r>
          </a:p>
          <a:p>
            <a:pPr lvl="1">
              <a:buFontTx/>
              <a:buChar char="-"/>
            </a:pPr>
            <a:r>
              <a:rPr lang="en-US" sz="2400" dirty="0" smtClean="0"/>
              <a:t>Germany</a:t>
            </a:r>
          </a:p>
          <a:p>
            <a:pPr lvl="1">
              <a:buFontTx/>
              <a:buChar char="-"/>
            </a:pPr>
            <a:r>
              <a:rPr lang="en-US" sz="2400" dirty="0" smtClean="0"/>
              <a:t>Finland</a:t>
            </a:r>
          </a:p>
          <a:p>
            <a:pPr lvl="1">
              <a:buFontTx/>
              <a:buChar char="-"/>
            </a:pPr>
            <a:r>
              <a:rPr lang="en-US" sz="2400" dirty="0" smtClean="0"/>
              <a:t>UK</a:t>
            </a:r>
          </a:p>
          <a:p>
            <a:pPr lvl="1">
              <a:buFontTx/>
              <a:buChar char="-"/>
            </a:pPr>
            <a:r>
              <a:rPr lang="en-US" sz="2400" dirty="0" smtClean="0"/>
              <a:t>Netherlands</a:t>
            </a:r>
          </a:p>
          <a:p>
            <a:pPr lvl="1">
              <a:buFontTx/>
              <a:buChar char="-"/>
            </a:pPr>
            <a:r>
              <a:rPr lang="en-US" sz="2400" dirty="0" smtClean="0"/>
              <a:t>Portugal</a:t>
            </a:r>
            <a:endParaRPr lang="en-US" sz="2400" dirty="0"/>
          </a:p>
        </p:txBody>
      </p:sp>
      <p:sp>
        <p:nvSpPr>
          <p:cNvPr id="4" name="Rectangle 3"/>
          <p:cNvSpPr/>
          <p:nvPr/>
        </p:nvSpPr>
        <p:spPr>
          <a:xfrm>
            <a:off x="4124325" y="1600200"/>
            <a:ext cx="5029200" cy="1477328"/>
          </a:xfrm>
          <a:prstGeom prst="rect">
            <a:avLst/>
          </a:prstGeom>
          <a:solidFill>
            <a:schemeClr val="bg1">
              <a:lumMod val="95000"/>
            </a:schemeClr>
          </a:solidFill>
          <a:ln>
            <a:solidFill>
              <a:schemeClr val="tx1"/>
            </a:solidFill>
          </a:ln>
        </p:spPr>
        <p:txBody>
          <a:bodyPr wrap="square">
            <a:spAutoFit/>
          </a:bodyPr>
          <a:lstStyle/>
          <a:p>
            <a:r>
              <a:rPr lang="en-US" sz="1600" dirty="0" smtClean="0"/>
              <a:t>ED: We </a:t>
            </a:r>
            <a:r>
              <a:rPr lang="en-US" sz="1600" dirty="0"/>
              <a:t>must write for example: </a:t>
            </a:r>
          </a:p>
          <a:p>
            <a:r>
              <a:rPr lang="en-US" sz="1600" dirty="0"/>
              <a:t>“… devices with a </a:t>
            </a:r>
            <a:r>
              <a:rPr lang="en-US" sz="2000" b="1" dirty="0">
                <a:solidFill>
                  <a:srgbClr val="FF0000"/>
                </a:solidFill>
              </a:rPr>
              <a:t>1 h</a:t>
            </a:r>
            <a:r>
              <a:rPr lang="en-US" sz="1600" dirty="0"/>
              <a:t>, 1</a:t>
            </a:r>
            <a:r>
              <a:rPr lang="en-US" sz="2000" b="1" dirty="0">
                <a:solidFill>
                  <a:srgbClr val="FF0000"/>
                </a:solidFill>
              </a:rPr>
              <a:t>,</a:t>
            </a:r>
            <a:r>
              <a:rPr lang="en-US" sz="1600" dirty="0"/>
              <a:t>35 </a:t>
            </a:r>
            <a:r>
              <a:rPr lang="en-US" sz="1600" i="1" dirty="0"/>
              <a:t>I</a:t>
            </a:r>
            <a:r>
              <a:rPr lang="en-US" sz="1600" baseline="-25000" dirty="0"/>
              <a:t>R</a:t>
            </a:r>
            <a:r>
              <a:rPr lang="en-US" sz="1600" dirty="0"/>
              <a:t> overload rating, …”</a:t>
            </a:r>
          </a:p>
          <a:p>
            <a:r>
              <a:rPr lang="en-US" sz="1600" dirty="0"/>
              <a:t>Instead of: </a:t>
            </a:r>
          </a:p>
          <a:p>
            <a:r>
              <a:rPr lang="en-US" sz="1600" dirty="0"/>
              <a:t>“… devices with a </a:t>
            </a:r>
            <a:r>
              <a:rPr lang="en-US" sz="2000" b="1" dirty="0">
                <a:solidFill>
                  <a:srgbClr val="FF0000"/>
                </a:solidFill>
              </a:rPr>
              <a:t>1 </a:t>
            </a:r>
            <a:r>
              <a:rPr lang="en-US" sz="2000" b="1" dirty="0" err="1">
                <a:solidFill>
                  <a:srgbClr val="FF0000"/>
                </a:solidFill>
              </a:rPr>
              <a:t>hr</a:t>
            </a:r>
            <a:r>
              <a:rPr lang="en-US" sz="1600" dirty="0"/>
              <a:t>, 1</a:t>
            </a:r>
            <a:r>
              <a:rPr lang="en-US" sz="2000" b="1" dirty="0">
                <a:solidFill>
                  <a:srgbClr val="FF0000"/>
                </a:solidFill>
              </a:rPr>
              <a:t>.</a:t>
            </a:r>
            <a:r>
              <a:rPr lang="en-US" sz="1600" dirty="0"/>
              <a:t>35 </a:t>
            </a:r>
            <a:r>
              <a:rPr lang="en-US" sz="1600" i="1" dirty="0"/>
              <a:t>I</a:t>
            </a:r>
            <a:r>
              <a:rPr lang="en-US" sz="1600" baseline="-25000" dirty="0"/>
              <a:t>R</a:t>
            </a:r>
            <a:r>
              <a:rPr lang="en-US" sz="1600" dirty="0"/>
              <a:t> overload rating, …”</a:t>
            </a:r>
          </a:p>
          <a:p>
            <a:r>
              <a:rPr lang="en-US" sz="1600" dirty="0"/>
              <a:t>(ISO/IEC directives, Part 2, 2016)</a:t>
            </a:r>
          </a:p>
        </p:txBody>
      </p:sp>
      <p:sp>
        <p:nvSpPr>
          <p:cNvPr id="6" name="Rectangle 5"/>
          <p:cNvSpPr/>
          <p:nvPr/>
        </p:nvSpPr>
        <p:spPr>
          <a:xfrm>
            <a:off x="5852160" y="3077528"/>
            <a:ext cx="3301365" cy="892552"/>
          </a:xfrm>
          <a:prstGeom prst="rect">
            <a:avLst/>
          </a:prstGeom>
          <a:solidFill>
            <a:schemeClr val="bg1">
              <a:lumMod val="95000"/>
            </a:schemeClr>
          </a:solidFill>
          <a:ln>
            <a:solidFill>
              <a:schemeClr val="tx1"/>
            </a:solidFill>
          </a:ln>
        </p:spPr>
        <p:txBody>
          <a:bodyPr wrap="square">
            <a:spAutoFit/>
          </a:bodyPr>
          <a:lstStyle/>
          <a:p>
            <a:r>
              <a:rPr lang="en-US" sz="1600" dirty="0" smtClean="0"/>
              <a:t>ED: Change </a:t>
            </a:r>
            <a:r>
              <a:rPr lang="en-US" sz="1600" dirty="0" smtClean="0"/>
              <a:t>request from </a:t>
            </a:r>
            <a:r>
              <a:rPr lang="en-US" sz="2000" b="1" dirty="0">
                <a:solidFill>
                  <a:srgbClr val="FF0000"/>
                </a:solidFill>
              </a:rPr>
              <a:t>V </a:t>
            </a:r>
            <a:r>
              <a:rPr lang="en-US" sz="1600" dirty="0" smtClean="0"/>
              <a:t>to </a:t>
            </a:r>
            <a:r>
              <a:rPr lang="en-US" sz="2000" b="1" dirty="0">
                <a:solidFill>
                  <a:srgbClr val="FF0000"/>
                </a:solidFill>
              </a:rPr>
              <a:t>U</a:t>
            </a:r>
          </a:p>
          <a:p>
            <a:r>
              <a:rPr lang="en-US" sz="1600" dirty="0" smtClean="0"/>
              <a:t>V</a:t>
            </a:r>
            <a:r>
              <a:rPr lang="en-US" sz="1600" baseline="-25000" dirty="0" smtClean="0"/>
              <a:t>OC </a:t>
            </a:r>
            <a:r>
              <a:rPr lang="en-US" sz="1600" dirty="0" smtClean="0"/>
              <a:t> </a:t>
            </a:r>
            <a:r>
              <a:rPr lang="en-US" sz="1600" dirty="0">
                <a:sym typeface="Wingdings"/>
              </a:rPr>
              <a:t></a:t>
            </a:r>
            <a:r>
              <a:rPr lang="en-US" sz="1600" dirty="0"/>
              <a:t> U</a:t>
            </a:r>
            <a:r>
              <a:rPr lang="en-US" sz="1600" baseline="-25000" dirty="0"/>
              <a:t>OC</a:t>
            </a:r>
            <a:endParaRPr lang="en-US" sz="1600" dirty="0"/>
          </a:p>
          <a:p>
            <a:r>
              <a:rPr lang="en-US" sz="1600" dirty="0"/>
              <a:t>V</a:t>
            </a:r>
            <a:r>
              <a:rPr lang="en-US" sz="1600" baseline="-25000" dirty="0"/>
              <a:t>MPP </a:t>
            </a:r>
            <a:r>
              <a:rPr lang="en-US" sz="1600" dirty="0">
                <a:sym typeface="Wingdings"/>
              </a:rPr>
              <a:t></a:t>
            </a:r>
            <a:r>
              <a:rPr lang="en-US" sz="1600" dirty="0"/>
              <a:t> U</a:t>
            </a:r>
            <a:r>
              <a:rPr lang="en-US" sz="1600" baseline="-25000" dirty="0"/>
              <a:t>MPP</a:t>
            </a:r>
            <a:endParaRPr lang="en-US" sz="1600" dirty="0"/>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6324600" y="4386742"/>
            <a:ext cx="1371599" cy="1099658"/>
          </a:xfrm>
          <a:prstGeom prst="rect">
            <a:avLst/>
          </a:prstGeom>
          <a:noFill/>
          <a:ln>
            <a:noFill/>
          </a:ln>
        </p:spPr>
      </p:pic>
      <p:graphicFrame>
        <p:nvGraphicFramePr>
          <p:cNvPr id="10" name="Table 9"/>
          <p:cNvGraphicFramePr>
            <a:graphicFrameLocks noGrp="1"/>
          </p:cNvGraphicFramePr>
          <p:nvPr>
            <p:extLst>
              <p:ext uri="{D42A27DB-BD31-4B8C-83A1-F6EECF244321}">
                <p14:modId xmlns:p14="http://schemas.microsoft.com/office/powerpoint/2010/main" val="3615291291"/>
              </p:ext>
            </p:extLst>
          </p:nvPr>
        </p:nvGraphicFramePr>
        <p:xfrm>
          <a:off x="3667125" y="5730240"/>
          <a:ext cx="5476875" cy="1127760"/>
        </p:xfrm>
        <a:graphic>
          <a:graphicData uri="http://schemas.openxmlformats.org/drawingml/2006/table">
            <a:tbl>
              <a:tblPr>
                <a:tableStyleId>{5C22544A-7EE6-4342-B048-85BDC9FD1C3A}</a:tableStyleId>
              </a:tblPr>
              <a:tblGrid>
                <a:gridCol w="2047875"/>
                <a:gridCol w="1676400"/>
                <a:gridCol w="1752600"/>
              </a:tblGrid>
              <a:tr h="1127760">
                <a:tc>
                  <a:txBody>
                    <a:bodyPr/>
                    <a:lstStyle/>
                    <a:p>
                      <a:pPr marL="0" marR="0">
                        <a:lnSpc>
                          <a:spcPts val="1050"/>
                        </a:lnSpc>
                        <a:spcBef>
                          <a:spcPts val="300"/>
                        </a:spcBef>
                        <a:spcAft>
                          <a:spcPts val="300"/>
                        </a:spcAft>
                      </a:pPr>
                      <a:r>
                        <a:rPr lang="en-GB" sz="800" dirty="0" smtClean="0">
                          <a:effectLst/>
                        </a:rPr>
                        <a:t>TE Comment</a:t>
                      </a:r>
                      <a:r>
                        <a:rPr lang="en-GB" sz="800" dirty="0" smtClean="0">
                          <a:effectLst/>
                        </a:rPr>
                        <a:t>: </a:t>
                      </a:r>
                    </a:p>
                    <a:p>
                      <a:pPr marL="0" marR="0">
                        <a:lnSpc>
                          <a:spcPts val="1050"/>
                        </a:lnSpc>
                        <a:spcBef>
                          <a:spcPts val="300"/>
                        </a:spcBef>
                        <a:spcAft>
                          <a:spcPts val="300"/>
                        </a:spcAft>
                      </a:pPr>
                      <a:r>
                        <a:rPr lang="en-GB" sz="800" dirty="0" smtClean="0">
                          <a:effectLst/>
                        </a:rPr>
                        <a:t>The </a:t>
                      </a:r>
                      <a:r>
                        <a:rPr lang="en-GB" sz="800" dirty="0">
                          <a:effectLst/>
                        </a:rPr>
                        <a:t>main consequence of </a:t>
                      </a:r>
                      <a:r>
                        <a:rPr lang="en-GB" sz="800" b="1" u="sng" dirty="0">
                          <a:effectLst/>
                        </a:rPr>
                        <a:t>in-roof mounting</a:t>
                      </a:r>
                      <a:r>
                        <a:rPr lang="en-GB" sz="800" dirty="0">
                          <a:effectLst/>
                        </a:rPr>
                        <a:t> with low radiant and convective cooling on the back side of the module is (much) </a:t>
                      </a:r>
                      <a:r>
                        <a:rPr lang="en-GB" sz="800" b="1" u="sng" dirty="0">
                          <a:effectLst/>
                        </a:rPr>
                        <a:t>higher temperature </a:t>
                      </a:r>
                      <a:r>
                        <a:rPr lang="en-GB" sz="800" dirty="0">
                          <a:effectLst/>
                        </a:rPr>
                        <a:t>when compared to open rack mount in the same climate zone. </a:t>
                      </a:r>
                      <a:endParaRPr lang="en-US" sz="800" dirty="0">
                        <a:effectLst/>
                        <a:latin typeface="Arial"/>
                        <a:ea typeface="Times New Roman"/>
                        <a:cs typeface="Times New Roman"/>
                      </a:endParaRPr>
                    </a:p>
                  </a:txBody>
                  <a:tcPr marL="62655" marR="6265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nSpc>
                          <a:spcPts val="1050"/>
                        </a:lnSpc>
                        <a:spcBef>
                          <a:spcPts val="300"/>
                        </a:spcBef>
                        <a:spcAft>
                          <a:spcPts val="300"/>
                        </a:spcAft>
                      </a:pPr>
                      <a:r>
                        <a:rPr lang="en-US" sz="800" dirty="0" smtClean="0">
                          <a:effectLst/>
                        </a:rPr>
                        <a:t>Proposal</a:t>
                      </a:r>
                    </a:p>
                    <a:p>
                      <a:pPr marL="0" marR="0">
                        <a:lnSpc>
                          <a:spcPts val="1050"/>
                        </a:lnSpc>
                        <a:spcBef>
                          <a:spcPts val="300"/>
                        </a:spcBef>
                        <a:spcAft>
                          <a:spcPts val="300"/>
                        </a:spcAft>
                      </a:pPr>
                      <a:r>
                        <a:rPr lang="en-US" sz="800" dirty="0" smtClean="0">
                          <a:effectLst/>
                        </a:rPr>
                        <a:t>But </a:t>
                      </a:r>
                      <a:r>
                        <a:rPr lang="en-US" sz="800" dirty="0">
                          <a:effectLst/>
                        </a:rPr>
                        <a:t>how to specify in the data sheet? </a:t>
                      </a:r>
                      <a:r>
                        <a:rPr lang="en-US" sz="800" b="1" u="sng" dirty="0">
                          <a:effectLst/>
                        </a:rPr>
                        <a:t>Maximum use temperature </a:t>
                      </a:r>
                      <a:r>
                        <a:rPr lang="en-US" sz="800" dirty="0">
                          <a:effectLst/>
                        </a:rPr>
                        <a:t>sufficient to prevent too hot running modules?</a:t>
                      </a:r>
                      <a:endParaRPr lang="en-US" sz="800" dirty="0">
                        <a:effectLst/>
                        <a:latin typeface="Arial"/>
                        <a:ea typeface="Times New Roman"/>
                        <a:cs typeface="Times New Roman"/>
                      </a:endParaRPr>
                    </a:p>
                  </a:txBody>
                  <a:tcPr marL="62655" marR="6265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nSpc>
                          <a:spcPts val="1050"/>
                        </a:lnSpc>
                        <a:spcBef>
                          <a:spcPts val="300"/>
                        </a:spcBef>
                        <a:spcAft>
                          <a:spcPts val="300"/>
                        </a:spcAft>
                      </a:pPr>
                      <a:r>
                        <a:rPr lang="en-US" sz="800" dirty="0" smtClean="0">
                          <a:effectLst/>
                        </a:rPr>
                        <a:t>Answer:</a:t>
                      </a:r>
                    </a:p>
                    <a:p>
                      <a:pPr marL="0" marR="0">
                        <a:lnSpc>
                          <a:spcPts val="1050"/>
                        </a:lnSpc>
                        <a:spcBef>
                          <a:spcPts val="300"/>
                        </a:spcBef>
                        <a:spcAft>
                          <a:spcPts val="300"/>
                        </a:spcAft>
                      </a:pPr>
                      <a:r>
                        <a:rPr lang="en-US" sz="800" dirty="0" smtClean="0">
                          <a:effectLst/>
                        </a:rPr>
                        <a:t>Noted - No </a:t>
                      </a:r>
                      <a:r>
                        <a:rPr lang="en-US" sz="800" dirty="0">
                          <a:effectLst/>
                        </a:rPr>
                        <a:t>proposal given to address issue and as of today no reference standard exist.</a:t>
                      </a:r>
                    </a:p>
                    <a:p>
                      <a:pPr marL="0" marR="0">
                        <a:lnSpc>
                          <a:spcPts val="1050"/>
                        </a:lnSpc>
                        <a:spcBef>
                          <a:spcPts val="300"/>
                        </a:spcBef>
                        <a:spcAft>
                          <a:spcPts val="300"/>
                        </a:spcAft>
                      </a:pPr>
                      <a:r>
                        <a:rPr lang="en-US" sz="800" b="1" dirty="0">
                          <a:effectLst/>
                        </a:rPr>
                        <a:t>IEC TC 82 WG 2 started discussions on that topic</a:t>
                      </a:r>
                      <a:endParaRPr lang="en-US" sz="800" b="1" dirty="0">
                        <a:effectLst/>
                        <a:latin typeface="Arial"/>
                        <a:ea typeface="Times New Roman"/>
                        <a:cs typeface="Times New Roman"/>
                      </a:endParaRPr>
                    </a:p>
                  </a:txBody>
                  <a:tcPr marL="62655" marR="6265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bl>
          </a:graphicData>
        </a:graphic>
      </p:graphicFrame>
      <p:pic>
        <p:nvPicPr>
          <p:cNvPr id="11" name="Picture 10" descr="C:\Users\34999\AppData\Local\Microsoft\Windows\Temporary Internet Files\Content.Word\figure_A1.jpg"/>
          <p:cNvPicPr/>
          <p:nvPr/>
        </p:nvPicPr>
        <p:blipFill rotWithShape="1">
          <a:blip r:embed="rId3" cstate="print">
            <a:extLst>
              <a:ext uri="{28A0092B-C50C-407E-A947-70E740481C1C}">
                <a14:useLocalDpi xmlns:a14="http://schemas.microsoft.com/office/drawing/2010/main" val="0"/>
              </a:ext>
            </a:extLst>
          </a:blip>
          <a:srcRect t="14725" r="68817" b="11620"/>
          <a:stretch/>
        </p:blipFill>
        <p:spPr bwMode="auto">
          <a:xfrm>
            <a:off x="5410200" y="4658444"/>
            <a:ext cx="883920" cy="980356"/>
          </a:xfrm>
          <a:prstGeom prst="rect">
            <a:avLst/>
          </a:prstGeom>
          <a:noFill/>
          <a:ln>
            <a:noFill/>
          </a:ln>
        </p:spPr>
      </p:pic>
      <p:pic>
        <p:nvPicPr>
          <p:cNvPr id="1025" name="Picture 1" descr="a001"/>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60771"/>
          <a:stretch/>
        </p:blipFill>
        <p:spPr bwMode="auto">
          <a:xfrm>
            <a:off x="7772400" y="4191000"/>
            <a:ext cx="1295399" cy="1389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p:cNvSpPr txBox="1"/>
          <p:nvPr/>
        </p:nvSpPr>
        <p:spPr>
          <a:xfrm>
            <a:off x="5331791" y="4419600"/>
            <a:ext cx="688009" cy="253916"/>
          </a:xfrm>
          <a:prstGeom prst="rect">
            <a:avLst/>
          </a:prstGeom>
          <a:noFill/>
        </p:spPr>
        <p:txBody>
          <a:bodyPr wrap="none" rtlCol="0">
            <a:spAutoFit/>
          </a:bodyPr>
          <a:lstStyle/>
          <a:p>
            <a:r>
              <a:rPr lang="en-US" sz="1050" dirty="0" smtClean="0"/>
              <a:t>Original:</a:t>
            </a:r>
            <a:endParaRPr lang="en-US" sz="1050" dirty="0"/>
          </a:p>
        </p:txBody>
      </p:sp>
      <p:sp>
        <p:nvSpPr>
          <p:cNvPr id="14" name="TextBox 13"/>
          <p:cNvSpPr txBox="1"/>
          <p:nvPr/>
        </p:nvSpPr>
        <p:spPr>
          <a:xfrm>
            <a:off x="6261257" y="4211404"/>
            <a:ext cx="755335" cy="253916"/>
          </a:xfrm>
          <a:prstGeom prst="rect">
            <a:avLst/>
          </a:prstGeom>
          <a:noFill/>
        </p:spPr>
        <p:txBody>
          <a:bodyPr wrap="none" rtlCol="0">
            <a:spAutoFit/>
          </a:bodyPr>
          <a:lstStyle/>
          <a:p>
            <a:r>
              <a:rPr lang="en-US" sz="1050" dirty="0" smtClean="0"/>
              <a:t>Proposal:</a:t>
            </a:r>
            <a:endParaRPr lang="en-US" sz="1050" dirty="0"/>
          </a:p>
        </p:txBody>
      </p:sp>
      <p:sp>
        <p:nvSpPr>
          <p:cNvPr id="15" name="TextBox 14"/>
          <p:cNvSpPr txBox="1"/>
          <p:nvPr/>
        </p:nvSpPr>
        <p:spPr>
          <a:xfrm>
            <a:off x="7848600" y="4013284"/>
            <a:ext cx="514885" cy="253916"/>
          </a:xfrm>
          <a:prstGeom prst="rect">
            <a:avLst/>
          </a:prstGeom>
          <a:noFill/>
        </p:spPr>
        <p:txBody>
          <a:bodyPr wrap="none" rtlCol="0">
            <a:spAutoFit/>
          </a:bodyPr>
          <a:lstStyle/>
          <a:p>
            <a:r>
              <a:rPr lang="en-US" sz="1050" dirty="0" smtClean="0"/>
              <a:t>Final:</a:t>
            </a:r>
            <a:endParaRPr lang="en-US" sz="1050" dirty="0"/>
          </a:p>
        </p:txBody>
      </p:sp>
      <p:sp>
        <p:nvSpPr>
          <p:cNvPr id="16" name="Oval 15"/>
          <p:cNvSpPr/>
          <p:nvPr/>
        </p:nvSpPr>
        <p:spPr>
          <a:xfrm>
            <a:off x="5257800" y="4953000"/>
            <a:ext cx="417995" cy="549829"/>
          </a:xfrm>
          <a:prstGeom prst="ellipse">
            <a:avLst/>
          </a:prstGeom>
          <a:solidFill>
            <a:schemeClr val="accent1">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7696198" y="4480560"/>
            <a:ext cx="838201" cy="929640"/>
          </a:xfrm>
          <a:prstGeom prst="ellipse">
            <a:avLst/>
          </a:prstGeom>
          <a:solidFill>
            <a:schemeClr val="accent1">
              <a:alpha val="1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750438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latin typeface="Arial" panose="020B0604020202020204" pitchFamily="34" charset="0"/>
                <a:cs typeface="Arial" panose="020B0604020202020204" pitchFamily="34" charset="0"/>
              </a:rPr>
              <a:t>N</a:t>
            </a:r>
            <a:r>
              <a:rPr lang="de-DE" dirty="0" smtClean="0">
                <a:latin typeface="Arial" panose="020B0604020202020204" pitchFamily="34" charset="0"/>
                <a:cs typeface="Arial" panose="020B0604020202020204" pitchFamily="34" charset="0"/>
              </a:rPr>
              <a:t>ext </a:t>
            </a:r>
            <a:r>
              <a:rPr lang="de-DE" dirty="0" err="1" smtClean="0">
                <a:latin typeface="Arial" panose="020B0604020202020204" pitchFamily="34" charset="0"/>
                <a:cs typeface="Arial" panose="020B0604020202020204" pitchFamily="34" charset="0"/>
              </a:rPr>
              <a:t>project</a:t>
            </a:r>
            <a:r>
              <a:rPr lang="de-DE" dirty="0" smtClean="0">
                <a:latin typeface="Arial" panose="020B0604020202020204" pitchFamily="34" charset="0"/>
                <a:cs typeface="Arial" panose="020B0604020202020204" pitchFamily="34" charset="0"/>
              </a:rPr>
              <a:t> </a:t>
            </a:r>
            <a:r>
              <a:rPr lang="de-DE" dirty="0" err="1" smtClean="0">
                <a:latin typeface="Arial" panose="020B0604020202020204" pitchFamily="34" charset="0"/>
                <a:cs typeface="Arial" panose="020B0604020202020204" pitchFamily="34" charset="0"/>
              </a:rPr>
              <a:t>steps</a:t>
            </a:r>
            <a:r>
              <a:rPr lang="de-DE" dirty="0" smtClean="0">
                <a:latin typeface="Arial" panose="020B0604020202020204" pitchFamily="34" charset="0"/>
                <a:cs typeface="Arial" panose="020B0604020202020204" pitchFamily="34" charset="0"/>
              </a:rPr>
              <a:t> </a:t>
            </a:r>
            <a:r>
              <a:rPr lang="de-DE" dirty="0" err="1" smtClean="0">
                <a:latin typeface="Arial" panose="020B0604020202020204" pitchFamily="34" charset="0"/>
                <a:cs typeface="Arial" panose="020B0604020202020204" pitchFamily="34" charset="0"/>
              </a:rPr>
              <a:t>of</a:t>
            </a:r>
            <a:r>
              <a:rPr lang="de-DE" dirty="0" smtClean="0">
                <a:latin typeface="Arial" panose="020B0604020202020204" pitchFamily="34" charset="0"/>
                <a:cs typeface="Arial" panose="020B0604020202020204" pitchFamily="34" charset="0"/>
              </a:rPr>
              <a:t> </a:t>
            </a:r>
            <a:r>
              <a:rPr lang="de-DE" dirty="0">
                <a:latin typeface="Arial" panose="020B0604020202020204" pitchFamily="34" charset="0"/>
                <a:cs typeface="Arial" panose="020B0604020202020204" pitchFamily="34" charset="0"/>
              </a:rPr>
              <a:t>EN 50380</a:t>
            </a:r>
            <a:endParaRPr lang="en-US" dirty="0"/>
          </a:p>
        </p:txBody>
      </p:sp>
      <p:sp>
        <p:nvSpPr>
          <p:cNvPr id="3" name="Content Placeholder 2"/>
          <p:cNvSpPr>
            <a:spLocks noGrp="1"/>
          </p:cNvSpPr>
          <p:nvPr>
            <p:ph idx="1"/>
          </p:nvPr>
        </p:nvSpPr>
        <p:spPr/>
        <p:txBody>
          <a:bodyPr/>
          <a:lstStyle/>
          <a:p>
            <a:r>
              <a:rPr lang="en-US" dirty="0" smtClean="0"/>
              <a:t>Nov 2016: Comments worked into the draft</a:t>
            </a:r>
          </a:p>
          <a:p>
            <a:r>
              <a:rPr lang="en-US" dirty="0" smtClean="0"/>
              <a:t>Nov 2016 – March 2017: CENELEC CO work on document</a:t>
            </a:r>
          </a:p>
          <a:p>
            <a:r>
              <a:rPr lang="en-US" dirty="0" smtClean="0"/>
              <a:t>April 2017: CCMC </a:t>
            </a:r>
            <a:r>
              <a:rPr lang="en-US" dirty="0"/>
              <a:t>starts the </a:t>
            </a:r>
            <a:r>
              <a:rPr lang="en-US" dirty="0" smtClean="0"/>
              <a:t>Vote </a:t>
            </a:r>
            <a:r>
              <a:rPr lang="en-US" sz="2000" dirty="0"/>
              <a:t>(2 </a:t>
            </a:r>
            <a:r>
              <a:rPr lang="en-US" sz="2000" dirty="0" smtClean="0"/>
              <a:t>months period)</a:t>
            </a:r>
            <a:endParaRPr lang="en-US" dirty="0"/>
          </a:p>
          <a:p>
            <a:r>
              <a:rPr lang="en-US" dirty="0" smtClean="0"/>
              <a:t>June 2017: Finalization of document </a:t>
            </a:r>
            <a:r>
              <a:rPr lang="en-US" sz="2000" dirty="0"/>
              <a:t>(2 months)</a:t>
            </a:r>
          </a:p>
          <a:p>
            <a:r>
              <a:rPr lang="en-US" dirty="0" smtClean="0"/>
              <a:t>Aug 2017: Publication</a:t>
            </a:r>
            <a:endParaRPr lang="en-US" dirty="0"/>
          </a:p>
        </p:txBody>
      </p:sp>
    </p:spTree>
    <p:extLst>
      <p:ext uri="{BB962C8B-B14F-4D97-AF65-F5344CB8AC3E}">
        <p14:creationId xmlns:p14="http://schemas.microsoft.com/office/powerpoint/2010/main" val="17646642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New </a:t>
            </a:r>
            <a:r>
              <a:rPr lang="de-DE" dirty="0" err="1"/>
              <a:t>d</a:t>
            </a:r>
            <a:r>
              <a:rPr lang="de-DE" dirty="0" err="1" smtClean="0"/>
              <a:t>ocument</a:t>
            </a:r>
            <a:r>
              <a:rPr lang="de-DE" dirty="0" smtClean="0"/>
              <a:t> </a:t>
            </a:r>
            <a:r>
              <a:rPr lang="de-DE" dirty="0" err="1" smtClean="0"/>
              <a:t>structure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38199"/>
            <a:ext cx="4114800" cy="6039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 name="Group 2"/>
          <p:cNvGrpSpPr/>
          <p:nvPr/>
        </p:nvGrpSpPr>
        <p:grpSpPr>
          <a:xfrm>
            <a:off x="152400" y="1346537"/>
            <a:ext cx="9029700" cy="5511463"/>
            <a:chOff x="152400" y="1346537"/>
            <a:chExt cx="9029700" cy="5511463"/>
          </a:xfrm>
        </p:grpSpPr>
        <p:sp>
          <p:nvSpPr>
            <p:cNvPr id="16" name="Rectangle 15"/>
            <p:cNvSpPr/>
            <p:nvPr/>
          </p:nvSpPr>
          <p:spPr>
            <a:xfrm>
              <a:off x="152400" y="6629400"/>
              <a:ext cx="3962400" cy="228600"/>
            </a:xfrm>
            <a:prstGeom prst="rect">
              <a:avLst/>
            </a:prstGeom>
            <a:noFill/>
            <a:ln w="50800" cap="sq">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52400" y="5715000"/>
              <a:ext cx="3962400" cy="914400"/>
            </a:xfrm>
            <a:prstGeom prst="rect">
              <a:avLst/>
            </a:prstGeom>
            <a:noFill/>
            <a:ln w="50800" cap="sq">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152400" y="3962400"/>
              <a:ext cx="3962400" cy="1295400"/>
            </a:xfrm>
            <a:prstGeom prst="rect">
              <a:avLst/>
            </a:prstGeom>
            <a:noFill/>
            <a:ln w="50800" cap="sq">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52400" y="2362200"/>
              <a:ext cx="3962400" cy="1600200"/>
            </a:xfrm>
            <a:prstGeom prst="rect">
              <a:avLst/>
            </a:prstGeom>
            <a:noFill/>
            <a:ln w="50800" cap="sq">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343400" y="1346537"/>
              <a:ext cx="4648200" cy="1015663"/>
            </a:xfrm>
            <a:prstGeom prst="rect">
              <a:avLst/>
            </a:prstGeom>
            <a:noFill/>
          </p:spPr>
          <p:txBody>
            <a:bodyPr wrap="square" rtlCol="0">
              <a:spAutoFit/>
            </a:bodyPr>
            <a:lstStyle/>
            <a:p>
              <a:r>
                <a:rPr lang="en-US" sz="2000" dirty="0" smtClean="0">
                  <a:sym typeface="Wingdings" panose="05000000000000000000" pitchFamily="2" charset="2"/>
                </a:rPr>
                <a:t>Split content in:</a:t>
              </a:r>
            </a:p>
            <a:p>
              <a:pPr marL="742794" lvl="1" indent="-285750">
                <a:buFont typeface="Wingdings" pitchFamily="2" charset="2"/>
                <a:buChar char="è"/>
              </a:pPr>
              <a:r>
                <a:rPr lang="en-US" sz="2000" b="1" dirty="0">
                  <a:solidFill>
                    <a:srgbClr val="FF0000"/>
                  </a:solidFill>
                  <a:sym typeface="Wingdings" panose="05000000000000000000" pitchFamily="2" charset="2"/>
                </a:rPr>
                <a:t>Mandatory information</a:t>
              </a:r>
            </a:p>
            <a:p>
              <a:pPr marL="742794" lvl="1" indent="-285750">
                <a:buFont typeface="Wingdings" pitchFamily="2" charset="2"/>
                <a:buChar char="è"/>
              </a:pPr>
              <a:r>
                <a:rPr lang="en-US" sz="2000" b="1" dirty="0">
                  <a:solidFill>
                    <a:srgbClr val="00B050"/>
                  </a:solidFill>
                  <a:sym typeface="Wingdings" panose="05000000000000000000" pitchFamily="2" charset="2"/>
                </a:rPr>
                <a:t>Best Practice information</a:t>
              </a:r>
              <a:endParaRPr lang="en-US" sz="2000" b="1" dirty="0">
                <a:solidFill>
                  <a:srgbClr val="00B050"/>
                </a:solidFill>
              </a:endParaRPr>
            </a:p>
          </p:txBody>
        </p:sp>
        <p:sp>
          <p:nvSpPr>
            <p:cNvPr id="6" name="Rectangle 5"/>
            <p:cNvSpPr/>
            <p:nvPr/>
          </p:nvSpPr>
          <p:spPr>
            <a:xfrm>
              <a:off x="4381500" y="2436291"/>
              <a:ext cx="4800600" cy="3139321"/>
            </a:xfrm>
            <a:prstGeom prst="rect">
              <a:avLst/>
            </a:prstGeom>
          </p:spPr>
          <p:txBody>
            <a:bodyPr wrap="square">
              <a:spAutoFit/>
            </a:bodyPr>
            <a:lstStyle/>
            <a:p>
              <a:r>
                <a:rPr lang="en-GB" dirty="0" smtClean="0"/>
                <a:t>From scope of EN 50380:</a:t>
              </a:r>
            </a:p>
            <a:p>
              <a:endParaRPr lang="en-GB" dirty="0" smtClean="0"/>
            </a:p>
            <a:p>
              <a:r>
                <a:rPr lang="en-GB" dirty="0" smtClean="0"/>
                <a:t>This </a:t>
              </a:r>
              <a:r>
                <a:rPr lang="en-GB" dirty="0"/>
                <a:t>European Standard provides </a:t>
              </a:r>
              <a:r>
                <a:rPr lang="en-GB" b="1" dirty="0">
                  <a:solidFill>
                    <a:srgbClr val="FF0000"/>
                  </a:solidFill>
                </a:rPr>
                <a:t>mandatory information</a:t>
              </a:r>
              <a:r>
                <a:rPr lang="en-GB" dirty="0"/>
                <a:t> that needs to be included in the product documentation or affixed to the product </a:t>
              </a:r>
              <a:r>
                <a:rPr lang="en-GB" b="1" dirty="0">
                  <a:solidFill>
                    <a:srgbClr val="FF0000"/>
                  </a:solidFill>
                </a:rPr>
                <a:t>to ensure safe and proper use</a:t>
              </a:r>
              <a:r>
                <a:rPr lang="en-GB" dirty="0"/>
                <a:t>. </a:t>
              </a:r>
              <a:r>
                <a:rPr lang="en-GB" b="1" dirty="0">
                  <a:solidFill>
                    <a:srgbClr val="00B050"/>
                  </a:solidFill>
                </a:rPr>
                <a:t>Best practices </a:t>
              </a:r>
              <a:r>
                <a:rPr lang="en-GB" dirty="0"/>
                <a:t>are included in this document giving </a:t>
              </a:r>
              <a:r>
                <a:rPr lang="en-GB" b="1" dirty="0">
                  <a:solidFill>
                    <a:srgbClr val="00B050"/>
                  </a:solidFill>
                </a:rPr>
                <a:t>guidance on additional information</a:t>
              </a:r>
              <a:r>
                <a:rPr lang="en-GB" dirty="0"/>
                <a:t>, for example module’s performance at different irradiance levels.</a:t>
              </a:r>
              <a:endParaRPr lang="en-US" dirty="0"/>
            </a:p>
          </p:txBody>
        </p:sp>
      </p:grpSp>
    </p:spTree>
    <p:extLst>
      <p:ext uri="{BB962C8B-B14F-4D97-AF65-F5344CB8AC3E}">
        <p14:creationId xmlns:p14="http://schemas.microsoft.com/office/powerpoint/2010/main" val="3060376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Mandatory &amp; Best practice</a:t>
            </a:r>
            <a:endParaRPr lang="en-US" dirty="0"/>
          </a:p>
        </p:txBody>
      </p:sp>
      <p:sp>
        <p:nvSpPr>
          <p:cNvPr id="4" name="Rectangle 4"/>
          <p:cNvSpPr>
            <a:spLocks noChangeArrowheads="1"/>
          </p:cNvSpPr>
          <p:nvPr/>
        </p:nvSpPr>
        <p:spPr bwMode="auto">
          <a:xfrm>
            <a:off x="154439" y="1452027"/>
            <a:ext cx="8827049"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tab pos="180975" algn="l"/>
              </a:tabLst>
            </a:pPr>
            <a:r>
              <a:rPr lang="en-US" altLang="zh-CN" sz="2800" b="1" dirty="0">
                <a:solidFill>
                  <a:srgbClr val="000000"/>
                </a:solidFill>
                <a:latin typeface="Arial" pitchFamily="34" charset="0"/>
                <a:ea typeface="Times New Roman" pitchFamily="18" charset="0"/>
                <a:cs typeface="Arial" pitchFamily="34" charset="0"/>
              </a:rPr>
              <a:t>What is mandatory information?</a:t>
            </a:r>
          </a:p>
          <a:p>
            <a:pPr marL="0" marR="0" lvl="0" indent="0" algn="just" defTabSz="914400" rtl="0" eaLnBrk="0" fontAlgn="base" latinLnBrk="0" hangingPunct="0">
              <a:lnSpc>
                <a:spcPct val="100000"/>
              </a:lnSpc>
              <a:spcBef>
                <a:spcPct val="0"/>
              </a:spcBef>
              <a:spcAft>
                <a:spcPct val="0"/>
              </a:spcAft>
              <a:buClrTx/>
              <a:buSzTx/>
              <a:buFontTx/>
              <a:buNone/>
              <a:tabLst>
                <a:tab pos="180975" algn="l"/>
              </a:tabLst>
            </a:pPr>
            <a:r>
              <a:rPr kumimoji="0" lang="en-US" altLang="zh-CN" sz="20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Everything</a:t>
            </a:r>
            <a:r>
              <a:rPr kumimoji="0" lang="en-US" altLang="zh-CN" sz="2000" b="1" i="0" u="none" strike="noStrike" cap="none" normalizeH="0" dirty="0" smtClean="0">
                <a:ln>
                  <a:noFill/>
                </a:ln>
                <a:solidFill>
                  <a:srgbClr val="000000"/>
                </a:solidFill>
                <a:effectLst/>
                <a:latin typeface="Arial" pitchFamily="34" charset="0"/>
                <a:ea typeface="Times New Roman" pitchFamily="18" charset="0"/>
                <a:cs typeface="Arial" pitchFamily="34" charset="0"/>
              </a:rPr>
              <a:t> that is needed to </a:t>
            </a:r>
            <a:r>
              <a:rPr lang="en-US" altLang="zh-CN" sz="2000" b="1" dirty="0" smtClean="0">
                <a:solidFill>
                  <a:srgbClr val="000000"/>
                </a:solidFill>
                <a:latin typeface="Arial" pitchFamily="34" charset="0"/>
                <a:ea typeface="Times New Roman" pitchFamily="18" charset="0"/>
                <a:cs typeface="Arial" pitchFamily="34" charset="0"/>
              </a:rPr>
              <a:t>install, operate and maintain the PV modules safely.</a:t>
            </a:r>
            <a:endParaRPr kumimoji="0" lang="en-US" altLang="zh-CN"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4"/>
          <p:cNvSpPr>
            <a:spLocks noChangeArrowheads="1"/>
          </p:cNvSpPr>
          <p:nvPr/>
        </p:nvSpPr>
        <p:spPr bwMode="auto">
          <a:xfrm>
            <a:off x="126365" y="3338900"/>
            <a:ext cx="8929598"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defTabSz="914400" eaLnBrk="0" fontAlgn="base" hangingPunct="0">
              <a:spcBef>
                <a:spcPct val="0"/>
              </a:spcBef>
              <a:spcAft>
                <a:spcPct val="0"/>
              </a:spcAft>
              <a:tabLst>
                <a:tab pos="180975" algn="l"/>
              </a:tabLst>
            </a:pPr>
            <a:r>
              <a:rPr lang="en-US" altLang="zh-CN" sz="2800" b="1" dirty="0">
                <a:solidFill>
                  <a:srgbClr val="000000"/>
                </a:solidFill>
                <a:latin typeface="Arial" pitchFamily="34" charset="0"/>
                <a:ea typeface="Times New Roman" pitchFamily="18" charset="0"/>
                <a:cs typeface="Arial" pitchFamily="34" charset="0"/>
              </a:rPr>
              <a:t>What is best practice information?</a:t>
            </a:r>
          </a:p>
          <a:p>
            <a:pPr algn="just" defTabSz="914400" eaLnBrk="0" fontAlgn="base" hangingPunct="0">
              <a:spcBef>
                <a:spcPct val="0"/>
              </a:spcBef>
              <a:spcAft>
                <a:spcPct val="0"/>
              </a:spcAft>
              <a:tabLst>
                <a:tab pos="180975" algn="l"/>
              </a:tabLst>
            </a:pPr>
            <a:r>
              <a:rPr lang="en-US" altLang="zh-CN" dirty="0">
                <a:solidFill>
                  <a:srgbClr val="000000"/>
                </a:solidFill>
                <a:latin typeface="Arial" pitchFamily="34" charset="0"/>
                <a:ea typeface="Times New Roman" pitchFamily="18" charset="0"/>
                <a:cs typeface="Arial" pitchFamily="34" charset="0"/>
              </a:rPr>
              <a:t>Actually the answer is </a:t>
            </a:r>
            <a:r>
              <a:rPr lang="en-US" altLang="zh-CN" dirty="0" smtClean="0">
                <a:solidFill>
                  <a:srgbClr val="000000"/>
                </a:solidFill>
                <a:latin typeface="Arial" pitchFamily="34" charset="0"/>
                <a:ea typeface="Times New Roman" pitchFamily="18" charset="0"/>
                <a:cs typeface="Arial" pitchFamily="34" charset="0"/>
              </a:rPr>
              <a:t>also very simple</a:t>
            </a:r>
            <a:r>
              <a:rPr lang="en-US" altLang="zh-CN" dirty="0">
                <a:solidFill>
                  <a:srgbClr val="000000"/>
                </a:solidFill>
                <a:latin typeface="Arial" pitchFamily="34" charset="0"/>
                <a:ea typeface="Times New Roman" pitchFamily="18" charset="0"/>
                <a:cs typeface="Arial" pitchFamily="34" charset="0"/>
              </a:rPr>
              <a:t>: Everything that is </a:t>
            </a:r>
            <a:r>
              <a:rPr lang="en-US" altLang="zh-CN" dirty="0" smtClean="0">
                <a:solidFill>
                  <a:srgbClr val="000000"/>
                </a:solidFill>
                <a:latin typeface="Arial" pitchFamily="34" charset="0"/>
                <a:ea typeface="Times New Roman" pitchFamily="18" charset="0"/>
                <a:cs typeface="Arial" pitchFamily="34" charset="0"/>
              </a:rPr>
              <a:t>NOT needed </a:t>
            </a:r>
            <a:r>
              <a:rPr lang="en-US" altLang="zh-CN" dirty="0">
                <a:solidFill>
                  <a:srgbClr val="000000"/>
                </a:solidFill>
                <a:latin typeface="Arial" pitchFamily="34" charset="0"/>
                <a:ea typeface="Times New Roman" pitchFamily="18" charset="0"/>
                <a:cs typeface="Arial" pitchFamily="34" charset="0"/>
              </a:rPr>
              <a:t>to install, operate and maintain the PV modules </a:t>
            </a:r>
            <a:r>
              <a:rPr lang="en-US" altLang="zh-CN" dirty="0" smtClean="0">
                <a:solidFill>
                  <a:srgbClr val="000000"/>
                </a:solidFill>
                <a:latin typeface="Arial" pitchFamily="34" charset="0"/>
                <a:ea typeface="Times New Roman" pitchFamily="18" charset="0"/>
                <a:cs typeface="Arial" pitchFamily="34" charset="0"/>
              </a:rPr>
              <a:t>safely.</a:t>
            </a:r>
          </a:p>
          <a:p>
            <a:pPr algn="just" defTabSz="914400" eaLnBrk="0" fontAlgn="base" hangingPunct="0">
              <a:spcBef>
                <a:spcPct val="0"/>
              </a:spcBef>
              <a:spcAft>
                <a:spcPct val="0"/>
              </a:spcAft>
              <a:tabLst>
                <a:tab pos="180975" algn="l"/>
              </a:tabLst>
            </a:pPr>
            <a:endParaRPr lang="en-US" altLang="zh-CN" dirty="0" smtClean="0">
              <a:solidFill>
                <a:srgbClr val="000000"/>
              </a:solidFill>
              <a:latin typeface="Arial" pitchFamily="34" charset="0"/>
              <a:ea typeface="Times New Roman" pitchFamily="18" charset="0"/>
              <a:cs typeface="Arial" pitchFamily="34" charset="0"/>
            </a:endParaRPr>
          </a:p>
          <a:p>
            <a:pPr algn="just" defTabSz="914400" eaLnBrk="0" fontAlgn="base" hangingPunct="0">
              <a:spcBef>
                <a:spcPct val="0"/>
              </a:spcBef>
              <a:spcAft>
                <a:spcPct val="0"/>
              </a:spcAft>
              <a:tabLst>
                <a:tab pos="180975" algn="l"/>
              </a:tabLst>
            </a:pPr>
            <a:r>
              <a:rPr lang="de-DE" altLang="zh-CN" dirty="0" err="1" smtClean="0">
                <a:solidFill>
                  <a:srgbClr val="000000"/>
                </a:solidFill>
                <a:latin typeface="Arial" pitchFamily="34" charset="0"/>
                <a:ea typeface="Times New Roman" pitchFamily="18" charset="0"/>
                <a:cs typeface="Arial" pitchFamily="34" charset="0"/>
              </a:rPr>
              <a:t>That</a:t>
            </a:r>
            <a:r>
              <a:rPr lang="de-DE" altLang="zh-CN" dirty="0" smtClean="0">
                <a:solidFill>
                  <a:srgbClr val="000000"/>
                </a:solidFill>
                <a:latin typeface="Arial" pitchFamily="34" charset="0"/>
                <a:ea typeface="Times New Roman" pitchFamily="18" charset="0"/>
                <a:cs typeface="Arial" pitchFamily="34" charset="0"/>
              </a:rPr>
              <a:t> </a:t>
            </a:r>
            <a:r>
              <a:rPr lang="de-DE" altLang="zh-CN" dirty="0" err="1" smtClean="0">
                <a:solidFill>
                  <a:srgbClr val="000000"/>
                </a:solidFill>
                <a:latin typeface="Arial" pitchFamily="34" charset="0"/>
                <a:ea typeface="Times New Roman" pitchFamily="18" charset="0"/>
                <a:cs typeface="Arial" pitchFamily="34" charset="0"/>
              </a:rPr>
              <a:t>basically</a:t>
            </a:r>
            <a:r>
              <a:rPr lang="de-DE" altLang="zh-CN" dirty="0" smtClean="0">
                <a:solidFill>
                  <a:srgbClr val="000000"/>
                </a:solidFill>
                <a:latin typeface="Arial" pitchFamily="34" charset="0"/>
                <a:ea typeface="Times New Roman" pitchFamily="18" charset="0"/>
                <a:cs typeface="Arial" pitchFamily="34" charset="0"/>
              </a:rPr>
              <a:t> </a:t>
            </a:r>
            <a:r>
              <a:rPr lang="de-DE" altLang="zh-CN" dirty="0" err="1" smtClean="0">
                <a:solidFill>
                  <a:srgbClr val="000000"/>
                </a:solidFill>
                <a:latin typeface="Arial" pitchFamily="34" charset="0"/>
                <a:ea typeface="Times New Roman" pitchFamily="18" charset="0"/>
                <a:cs typeface="Arial" pitchFamily="34" charset="0"/>
              </a:rPr>
              <a:t>means</a:t>
            </a:r>
            <a:r>
              <a:rPr lang="de-DE" altLang="zh-CN" dirty="0" smtClean="0">
                <a:solidFill>
                  <a:srgbClr val="000000"/>
                </a:solidFill>
                <a:latin typeface="Arial" pitchFamily="34" charset="0"/>
                <a:ea typeface="Times New Roman" pitchFamily="18" charset="0"/>
                <a:cs typeface="Arial" pitchFamily="34" charset="0"/>
              </a:rPr>
              <a:t> all </a:t>
            </a:r>
            <a:r>
              <a:rPr lang="de-DE" altLang="zh-CN" dirty="0" err="1" smtClean="0">
                <a:solidFill>
                  <a:srgbClr val="000000"/>
                </a:solidFill>
                <a:latin typeface="Arial" pitchFamily="34" charset="0"/>
                <a:ea typeface="Times New Roman" pitchFamily="18" charset="0"/>
                <a:cs typeface="Arial" pitchFamily="34" charset="0"/>
              </a:rPr>
              <a:t>performance</a:t>
            </a:r>
            <a:r>
              <a:rPr lang="de-DE" altLang="zh-CN" dirty="0" smtClean="0">
                <a:solidFill>
                  <a:srgbClr val="000000"/>
                </a:solidFill>
                <a:latin typeface="Arial" pitchFamily="34" charset="0"/>
                <a:ea typeface="Times New Roman" pitchFamily="18" charset="0"/>
                <a:cs typeface="Arial" pitchFamily="34" charset="0"/>
              </a:rPr>
              <a:t> </a:t>
            </a:r>
            <a:r>
              <a:rPr lang="de-DE" altLang="zh-CN" dirty="0" err="1" smtClean="0">
                <a:solidFill>
                  <a:srgbClr val="000000"/>
                </a:solidFill>
                <a:latin typeface="Arial" pitchFamily="34" charset="0"/>
                <a:ea typeface="Times New Roman" pitchFamily="18" charset="0"/>
                <a:cs typeface="Arial" pitchFamily="34" charset="0"/>
              </a:rPr>
              <a:t>related</a:t>
            </a:r>
            <a:r>
              <a:rPr lang="de-DE" altLang="zh-CN" dirty="0" smtClean="0">
                <a:solidFill>
                  <a:srgbClr val="000000"/>
                </a:solidFill>
                <a:latin typeface="Arial" pitchFamily="34" charset="0"/>
                <a:ea typeface="Times New Roman" pitchFamily="18" charset="0"/>
                <a:cs typeface="Arial" pitchFamily="34" charset="0"/>
              </a:rPr>
              <a:t> </a:t>
            </a:r>
            <a:r>
              <a:rPr lang="de-DE" altLang="zh-CN" sz="2000" b="1" dirty="0" err="1" smtClean="0">
                <a:solidFill>
                  <a:srgbClr val="000000"/>
                </a:solidFill>
                <a:latin typeface="Arial" pitchFamily="34" charset="0"/>
                <a:ea typeface="Times New Roman" pitchFamily="18" charset="0"/>
                <a:cs typeface="Arial" pitchFamily="34" charset="0"/>
              </a:rPr>
              <a:t>information</a:t>
            </a:r>
            <a:r>
              <a:rPr lang="de-DE" altLang="zh-CN" sz="2000" b="1" dirty="0" smtClean="0">
                <a:solidFill>
                  <a:srgbClr val="000000"/>
                </a:solidFill>
                <a:latin typeface="Arial" pitchFamily="34" charset="0"/>
                <a:ea typeface="Times New Roman" pitchFamily="18" charset="0"/>
                <a:cs typeface="Arial" pitchFamily="34" charset="0"/>
              </a:rPr>
              <a:t> </a:t>
            </a:r>
            <a:r>
              <a:rPr lang="de-DE" altLang="zh-CN" sz="2000" b="1" dirty="0" err="1" smtClean="0">
                <a:solidFill>
                  <a:srgbClr val="000000"/>
                </a:solidFill>
                <a:latin typeface="Arial" pitchFamily="34" charset="0"/>
                <a:ea typeface="Times New Roman" pitchFamily="18" charset="0"/>
                <a:cs typeface="Arial" pitchFamily="34" charset="0"/>
              </a:rPr>
              <a:t>like</a:t>
            </a:r>
            <a:r>
              <a:rPr lang="de-DE" altLang="zh-CN" sz="2000" b="1" dirty="0" smtClean="0">
                <a:solidFill>
                  <a:srgbClr val="000000"/>
                </a:solidFill>
                <a:latin typeface="Arial" pitchFamily="34" charset="0"/>
                <a:ea typeface="Times New Roman" pitchFamily="18" charset="0"/>
                <a:cs typeface="Arial" pitchFamily="34" charset="0"/>
              </a:rPr>
              <a:t> </a:t>
            </a:r>
            <a:r>
              <a:rPr lang="de-DE" altLang="zh-CN" sz="2000" b="1" dirty="0" err="1" smtClean="0">
                <a:solidFill>
                  <a:srgbClr val="000000"/>
                </a:solidFill>
                <a:latin typeface="Arial" pitchFamily="34" charset="0"/>
                <a:ea typeface="Times New Roman" pitchFamily="18" charset="0"/>
                <a:cs typeface="Arial" pitchFamily="34" charset="0"/>
              </a:rPr>
              <a:t>low</a:t>
            </a:r>
            <a:r>
              <a:rPr lang="de-DE" altLang="zh-CN" sz="2000" b="1" dirty="0" smtClean="0">
                <a:solidFill>
                  <a:srgbClr val="000000"/>
                </a:solidFill>
                <a:latin typeface="Arial" pitchFamily="34" charset="0"/>
                <a:ea typeface="Times New Roman" pitchFamily="18" charset="0"/>
                <a:cs typeface="Arial" pitchFamily="34" charset="0"/>
              </a:rPr>
              <a:t> light </a:t>
            </a:r>
            <a:r>
              <a:rPr lang="de-DE" altLang="zh-CN" sz="2000" b="1" dirty="0" err="1" smtClean="0">
                <a:solidFill>
                  <a:srgbClr val="000000"/>
                </a:solidFill>
                <a:latin typeface="Arial" pitchFamily="34" charset="0"/>
                <a:ea typeface="Times New Roman" pitchFamily="18" charset="0"/>
                <a:cs typeface="Arial" pitchFamily="34" charset="0"/>
              </a:rPr>
              <a:t>behaviour</a:t>
            </a:r>
            <a:r>
              <a:rPr lang="de-DE" altLang="zh-CN" sz="2000" b="1" dirty="0" smtClean="0">
                <a:solidFill>
                  <a:srgbClr val="000000"/>
                </a:solidFill>
                <a:latin typeface="Arial" pitchFamily="34" charset="0"/>
                <a:ea typeface="Times New Roman" pitchFamily="18" charset="0"/>
                <a:cs typeface="Arial" pitchFamily="34" charset="0"/>
              </a:rPr>
              <a:t>, type </a:t>
            </a:r>
            <a:r>
              <a:rPr lang="de-DE" altLang="zh-CN" sz="2000" b="1" dirty="0" err="1" smtClean="0">
                <a:solidFill>
                  <a:srgbClr val="000000"/>
                </a:solidFill>
                <a:latin typeface="Arial" pitchFamily="34" charset="0"/>
                <a:ea typeface="Times New Roman" pitchFamily="18" charset="0"/>
                <a:cs typeface="Arial" pitchFamily="34" charset="0"/>
              </a:rPr>
              <a:t>of</a:t>
            </a:r>
            <a:r>
              <a:rPr lang="de-DE" altLang="zh-CN" sz="2000" b="1" dirty="0" smtClean="0">
                <a:solidFill>
                  <a:srgbClr val="000000"/>
                </a:solidFill>
                <a:latin typeface="Arial" pitchFamily="34" charset="0"/>
                <a:ea typeface="Times New Roman" pitchFamily="18" charset="0"/>
                <a:cs typeface="Arial" pitchFamily="34" charset="0"/>
              </a:rPr>
              <a:t> </a:t>
            </a:r>
            <a:r>
              <a:rPr lang="de-DE" altLang="zh-CN" sz="2000" b="1" dirty="0" err="1" smtClean="0">
                <a:solidFill>
                  <a:srgbClr val="000000"/>
                </a:solidFill>
                <a:latin typeface="Arial" pitchFamily="34" charset="0"/>
                <a:ea typeface="Times New Roman" pitchFamily="18" charset="0"/>
                <a:cs typeface="Arial" pitchFamily="34" charset="0"/>
              </a:rPr>
              <a:t>cell</a:t>
            </a:r>
            <a:r>
              <a:rPr lang="de-DE" altLang="zh-CN" sz="2000" b="1" dirty="0" smtClean="0">
                <a:solidFill>
                  <a:srgbClr val="000000"/>
                </a:solidFill>
                <a:latin typeface="Arial" pitchFamily="34" charset="0"/>
                <a:ea typeface="Times New Roman" pitchFamily="18" charset="0"/>
                <a:cs typeface="Arial" pitchFamily="34" charset="0"/>
              </a:rPr>
              <a:t> </a:t>
            </a:r>
            <a:r>
              <a:rPr lang="de-DE" altLang="zh-CN" sz="2000" b="1" dirty="0" err="1" smtClean="0">
                <a:solidFill>
                  <a:srgbClr val="000000"/>
                </a:solidFill>
                <a:latin typeface="Arial" pitchFamily="34" charset="0"/>
                <a:ea typeface="Times New Roman" pitchFamily="18" charset="0"/>
                <a:cs typeface="Arial" pitchFamily="34" charset="0"/>
              </a:rPr>
              <a:t>or</a:t>
            </a:r>
            <a:r>
              <a:rPr lang="de-DE" altLang="zh-CN" sz="2000" b="1" dirty="0" smtClean="0">
                <a:solidFill>
                  <a:srgbClr val="000000"/>
                </a:solidFill>
                <a:latin typeface="Arial" pitchFamily="34" charset="0"/>
                <a:ea typeface="Times New Roman" pitchFamily="18" charset="0"/>
                <a:cs typeface="Arial" pitchFamily="34" charset="0"/>
              </a:rPr>
              <a:t> </a:t>
            </a:r>
            <a:r>
              <a:rPr lang="de-DE" altLang="zh-CN" sz="2000" b="1" dirty="0" err="1" smtClean="0">
                <a:solidFill>
                  <a:srgbClr val="000000"/>
                </a:solidFill>
                <a:latin typeface="Arial" pitchFamily="34" charset="0"/>
                <a:ea typeface="Times New Roman" pitchFamily="18" charset="0"/>
                <a:cs typeface="Arial" pitchFamily="34" charset="0"/>
              </a:rPr>
              <a:t>even</a:t>
            </a:r>
            <a:r>
              <a:rPr lang="de-DE" altLang="zh-CN" sz="2000" b="1" dirty="0" smtClean="0">
                <a:solidFill>
                  <a:srgbClr val="000000"/>
                </a:solidFill>
                <a:latin typeface="Arial" pitchFamily="34" charset="0"/>
                <a:ea typeface="Times New Roman" pitchFamily="18" charset="0"/>
                <a:cs typeface="Arial" pitchFamily="34" charset="0"/>
              </a:rPr>
              <a:t> </a:t>
            </a:r>
            <a:r>
              <a:rPr lang="de-DE" altLang="zh-CN" sz="2000" b="1" dirty="0" err="1" smtClean="0">
                <a:solidFill>
                  <a:srgbClr val="000000"/>
                </a:solidFill>
                <a:latin typeface="Arial" pitchFamily="34" charset="0"/>
                <a:ea typeface="Times New Roman" pitchFamily="18" charset="0"/>
                <a:cs typeface="Arial" pitchFamily="34" charset="0"/>
              </a:rPr>
              <a:t>the</a:t>
            </a:r>
            <a:r>
              <a:rPr lang="de-DE" altLang="zh-CN" sz="2000" b="1" dirty="0" smtClean="0">
                <a:solidFill>
                  <a:srgbClr val="000000"/>
                </a:solidFill>
                <a:latin typeface="Arial" pitchFamily="34" charset="0"/>
                <a:ea typeface="Times New Roman" pitchFamily="18" charset="0"/>
                <a:cs typeface="Arial" pitchFamily="34" charset="0"/>
              </a:rPr>
              <a:t> </a:t>
            </a:r>
            <a:r>
              <a:rPr lang="de-DE" altLang="zh-CN" sz="2000" b="1" dirty="0" err="1" smtClean="0">
                <a:solidFill>
                  <a:srgbClr val="000000"/>
                </a:solidFill>
                <a:latin typeface="Arial" pitchFamily="34" charset="0"/>
                <a:ea typeface="Times New Roman" pitchFamily="18" charset="0"/>
                <a:cs typeface="Arial" pitchFamily="34" charset="0"/>
              </a:rPr>
              <a:t>dimensions</a:t>
            </a:r>
            <a:r>
              <a:rPr lang="de-DE" altLang="zh-CN" sz="2000" b="1" dirty="0" smtClean="0">
                <a:solidFill>
                  <a:srgbClr val="000000"/>
                </a:solidFill>
                <a:latin typeface="Arial" pitchFamily="34" charset="0"/>
                <a:ea typeface="Times New Roman" pitchFamily="18" charset="0"/>
                <a:cs typeface="Arial" pitchFamily="34" charset="0"/>
              </a:rPr>
              <a:t> </a:t>
            </a:r>
            <a:r>
              <a:rPr lang="de-DE" altLang="zh-CN" sz="2000" b="1" dirty="0" err="1" smtClean="0">
                <a:solidFill>
                  <a:srgbClr val="000000"/>
                </a:solidFill>
                <a:latin typeface="Arial" pitchFamily="34" charset="0"/>
                <a:ea typeface="Times New Roman" pitchFamily="18" charset="0"/>
                <a:cs typeface="Arial" pitchFamily="34" charset="0"/>
              </a:rPr>
              <a:t>of</a:t>
            </a:r>
            <a:r>
              <a:rPr lang="de-DE" altLang="zh-CN" sz="2000" b="1" dirty="0" smtClean="0">
                <a:solidFill>
                  <a:srgbClr val="000000"/>
                </a:solidFill>
                <a:latin typeface="Arial" pitchFamily="34" charset="0"/>
                <a:ea typeface="Times New Roman" pitchFamily="18" charset="0"/>
                <a:cs typeface="Arial" pitchFamily="34" charset="0"/>
              </a:rPr>
              <a:t> </a:t>
            </a:r>
            <a:r>
              <a:rPr lang="de-DE" altLang="zh-CN" sz="2000" b="1" dirty="0" err="1" smtClean="0">
                <a:solidFill>
                  <a:srgbClr val="000000"/>
                </a:solidFill>
                <a:latin typeface="Arial" pitchFamily="34" charset="0"/>
                <a:ea typeface="Times New Roman" pitchFamily="18" charset="0"/>
                <a:cs typeface="Arial" pitchFamily="34" charset="0"/>
              </a:rPr>
              <a:t>the</a:t>
            </a:r>
            <a:r>
              <a:rPr lang="de-DE" altLang="zh-CN" sz="2000" b="1" dirty="0" smtClean="0">
                <a:solidFill>
                  <a:srgbClr val="000000"/>
                </a:solidFill>
                <a:latin typeface="Arial" pitchFamily="34" charset="0"/>
                <a:ea typeface="Times New Roman" pitchFamily="18" charset="0"/>
                <a:cs typeface="Arial" pitchFamily="34" charset="0"/>
              </a:rPr>
              <a:t> PV </a:t>
            </a:r>
            <a:r>
              <a:rPr lang="de-DE" altLang="zh-CN" sz="2000" b="1" dirty="0" err="1" smtClean="0">
                <a:solidFill>
                  <a:srgbClr val="000000"/>
                </a:solidFill>
                <a:latin typeface="Arial" pitchFamily="34" charset="0"/>
                <a:ea typeface="Times New Roman" pitchFamily="18" charset="0"/>
                <a:cs typeface="Arial" pitchFamily="34" charset="0"/>
              </a:rPr>
              <a:t>module</a:t>
            </a:r>
            <a:r>
              <a:rPr lang="de-DE" altLang="zh-CN" sz="2000" b="1" dirty="0" smtClean="0">
                <a:solidFill>
                  <a:srgbClr val="000000"/>
                </a:solidFill>
                <a:latin typeface="Arial" pitchFamily="34" charset="0"/>
                <a:ea typeface="Times New Roman" pitchFamily="18" charset="0"/>
                <a:cs typeface="Arial" pitchFamily="34" charset="0"/>
              </a:rPr>
              <a:t>. </a:t>
            </a:r>
            <a:r>
              <a:rPr lang="en-US" altLang="zh-CN" dirty="0" smtClean="0">
                <a:solidFill>
                  <a:srgbClr val="000000"/>
                </a:solidFill>
                <a:latin typeface="Arial" pitchFamily="34" charset="0"/>
                <a:ea typeface="Times New Roman" pitchFamily="18" charset="0"/>
                <a:cs typeface="Arial" pitchFamily="34" charset="0"/>
              </a:rPr>
              <a:t>As this information </a:t>
            </a:r>
            <a:r>
              <a:rPr lang="en-US" altLang="zh-CN" dirty="0">
                <a:solidFill>
                  <a:srgbClr val="000000"/>
                </a:solidFill>
                <a:latin typeface="Arial" pitchFamily="34" charset="0"/>
                <a:ea typeface="Times New Roman" pitchFamily="18" charset="0"/>
                <a:cs typeface="Arial" pitchFamily="34" charset="0"/>
              </a:rPr>
              <a:t>are quite important to perform project </a:t>
            </a:r>
            <a:r>
              <a:rPr lang="en-US" altLang="zh-CN" dirty="0" smtClean="0">
                <a:solidFill>
                  <a:srgbClr val="000000"/>
                </a:solidFill>
                <a:latin typeface="Arial" pitchFamily="34" charset="0"/>
                <a:ea typeface="Times New Roman" pitchFamily="18" charset="0"/>
                <a:cs typeface="Arial" pitchFamily="34" charset="0"/>
              </a:rPr>
              <a:t>planning </a:t>
            </a:r>
            <a:r>
              <a:rPr lang="en-US" altLang="zh-CN" dirty="0">
                <a:solidFill>
                  <a:srgbClr val="000000"/>
                </a:solidFill>
                <a:latin typeface="Arial" pitchFamily="34" charset="0"/>
                <a:ea typeface="Times New Roman" pitchFamily="18" charset="0"/>
                <a:cs typeface="Arial" pitchFamily="34" charset="0"/>
              </a:rPr>
              <a:t>and yield </a:t>
            </a:r>
            <a:r>
              <a:rPr lang="en-US" altLang="zh-CN" dirty="0" smtClean="0">
                <a:solidFill>
                  <a:srgbClr val="000000"/>
                </a:solidFill>
                <a:latin typeface="Arial" pitchFamily="34" charset="0"/>
                <a:ea typeface="Times New Roman" pitchFamily="18" charset="0"/>
                <a:cs typeface="Arial" pitchFamily="34" charset="0"/>
              </a:rPr>
              <a:t>forecasting they are NOT relevant to install a safe PV system</a:t>
            </a:r>
            <a:endParaRPr lang="en-US" altLang="zh-CN" dirty="0">
              <a:solidFill>
                <a:srgbClr val="000000"/>
              </a:solidFill>
              <a:latin typeface="Arial" pitchFamily="34" charset="0"/>
              <a:ea typeface="Times New Roman" pitchFamily="18" charset="0"/>
              <a:cs typeface="Arial" pitchFamily="34" charset="0"/>
            </a:endParaRPr>
          </a:p>
        </p:txBody>
      </p:sp>
      <p:sp>
        <p:nvSpPr>
          <p:cNvPr id="3" name="Right Arrow 2"/>
          <p:cNvSpPr/>
          <p:nvPr/>
        </p:nvSpPr>
        <p:spPr>
          <a:xfrm>
            <a:off x="6477000" y="5715001"/>
            <a:ext cx="1981200" cy="838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Why splitting?</a:t>
            </a:r>
            <a:endParaRPr lang="en-US" dirty="0"/>
          </a:p>
        </p:txBody>
      </p:sp>
    </p:spTree>
    <p:extLst>
      <p:ext uri="{BB962C8B-B14F-4D97-AF65-F5344CB8AC3E}">
        <p14:creationId xmlns:p14="http://schemas.microsoft.com/office/powerpoint/2010/main" val="2312220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 for splitting</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675650869"/>
              </p:ext>
            </p:extLst>
          </p:nvPr>
        </p:nvGraphicFramePr>
        <p:xfrm>
          <a:off x="76200" y="1295400"/>
          <a:ext cx="8915401" cy="3062565"/>
        </p:xfrm>
        <a:graphic>
          <a:graphicData uri="http://schemas.openxmlformats.org/drawingml/2006/table">
            <a:tbl>
              <a:tblPr>
                <a:tableStyleId>{5C22544A-7EE6-4342-B048-85BDC9FD1C3A}</a:tableStyleId>
              </a:tblPr>
              <a:tblGrid>
                <a:gridCol w="1968969"/>
                <a:gridCol w="157518"/>
                <a:gridCol w="2441522"/>
                <a:gridCol w="157518"/>
                <a:gridCol w="2677798"/>
                <a:gridCol w="157518"/>
                <a:gridCol w="1354558"/>
              </a:tblGrid>
              <a:tr h="288885">
                <a:tc>
                  <a:txBody>
                    <a:bodyPr/>
                    <a:lstStyle/>
                    <a:p>
                      <a:pPr algn="ctr" fontAlgn="ctr"/>
                      <a:r>
                        <a:rPr lang="en-US" sz="1050" u="none" strike="noStrike" dirty="0">
                          <a:effectLst/>
                        </a:rPr>
                        <a:t>IEC 61215-1 FDIS </a:t>
                      </a:r>
                      <a:r>
                        <a:rPr lang="en-US" sz="1050" u="none" strike="noStrike" dirty="0" smtClean="0">
                          <a:effectLst/>
                        </a:rPr>
                        <a:t>(July </a:t>
                      </a:r>
                      <a:r>
                        <a:rPr lang="en-US" sz="1050" u="none" strike="noStrike" dirty="0">
                          <a:effectLst/>
                        </a:rPr>
                        <a:t>2015)</a:t>
                      </a:r>
                      <a:endParaRPr lang="en-US" sz="1050" b="1" i="0" u="none" strike="noStrike" dirty="0">
                        <a:solidFill>
                          <a:srgbClr val="000000"/>
                        </a:solidFill>
                        <a:effectLst/>
                        <a:latin typeface="Calibri"/>
                      </a:endParaRPr>
                    </a:p>
                  </a:txBody>
                  <a:tcPr marL="0" marR="0" marT="0" marB="0" anchor="ctr">
                    <a:solidFill>
                      <a:schemeClr val="bg1">
                        <a:lumMod val="75000"/>
                      </a:schemeClr>
                    </a:solidFill>
                  </a:tcPr>
                </a:tc>
                <a:tc>
                  <a:txBody>
                    <a:bodyPr/>
                    <a:lstStyle/>
                    <a:p>
                      <a:pPr algn="ctr" fontAlgn="ctr"/>
                      <a:r>
                        <a:rPr lang="en-US" sz="900" u="none" strike="noStrike">
                          <a:effectLst/>
                        </a:rPr>
                        <a:t> </a:t>
                      </a:r>
                      <a:endParaRPr lang="en-US" sz="900" b="0" i="0" u="none" strike="noStrike">
                        <a:solidFill>
                          <a:srgbClr val="000000"/>
                        </a:solidFill>
                        <a:effectLst/>
                        <a:latin typeface="Calibri"/>
                      </a:endParaRPr>
                    </a:p>
                  </a:txBody>
                  <a:tcPr marL="0" marR="0" marT="0" marB="0" anchor="ctr">
                    <a:solidFill>
                      <a:schemeClr val="bg1">
                        <a:lumMod val="75000"/>
                      </a:schemeClr>
                    </a:solidFill>
                  </a:tcPr>
                </a:tc>
                <a:tc>
                  <a:txBody>
                    <a:bodyPr/>
                    <a:lstStyle/>
                    <a:p>
                      <a:pPr algn="ctr" fontAlgn="ctr"/>
                      <a:r>
                        <a:rPr lang="en-US" sz="1050" u="none" strike="noStrike" dirty="0">
                          <a:effectLst/>
                        </a:rPr>
                        <a:t>IEC 61730-1 CDV (status July 2015)</a:t>
                      </a:r>
                      <a:endParaRPr lang="en-US" sz="1050" b="1" i="0" u="none" strike="noStrike" dirty="0">
                        <a:solidFill>
                          <a:srgbClr val="000000"/>
                        </a:solidFill>
                        <a:effectLst/>
                        <a:latin typeface="Calibri"/>
                      </a:endParaRPr>
                    </a:p>
                  </a:txBody>
                  <a:tcPr marL="0" marR="0" marT="0" marB="0" anchor="ctr">
                    <a:solidFill>
                      <a:schemeClr val="bg1">
                        <a:lumMod val="75000"/>
                      </a:schemeClr>
                    </a:solidFill>
                  </a:tcPr>
                </a:tc>
                <a:tc>
                  <a:txBody>
                    <a:bodyPr/>
                    <a:lstStyle/>
                    <a:p>
                      <a:pPr algn="ctr" fontAlgn="ctr"/>
                      <a:r>
                        <a:rPr lang="en-US" sz="900" u="none" strike="noStrike" dirty="0">
                          <a:effectLst/>
                        </a:rPr>
                        <a:t> </a:t>
                      </a:r>
                      <a:endParaRPr lang="en-US" sz="900" b="0" i="0" u="none" strike="noStrike" dirty="0">
                        <a:solidFill>
                          <a:srgbClr val="000000"/>
                        </a:solidFill>
                        <a:effectLst/>
                        <a:latin typeface="Calibri"/>
                      </a:endParaRPr>
                    </a:p>
                  </a:txBody>
                  <a:tcPr marL="0" marR="0" marT="0" marB="0" anchor="ctr">
                    <a:solidFill>
                      <a:schemeClr val="bg1">
                        <a:lumMod val="75000"/>
                      </a:schemeClr>
                    </a:solidFill>
                  </a:tcPr>
                </a:tc>
                <a:tc>
                  <a:txBody>
                    <a:bodyPr/>
                    <a:lstStyle/>
                    <a:p>
                      <a:pPr algn="ctr" fontAlgn="ctr"/>
                      <a:r>
                        <a:rPr lang="en-US" sz="1050" u="none" strike="noStrike" dirty="0">
                          <a:effectLst/>
                        </a:rPr>
                        <a:t>EN 50380 draft (status June 2015)</a:t>
                      </a:r>
                      <a:endParaRPr lang="en-US" sz="1050" b="1" i="0" u="none" strike="noStrike" dirty="0">
                        <a:solidFill>
                          <a:srgbClr val="000000"/>
                        </a:solidFill>
                        <a:effectLst/>
                        <a:latin typeface="Calibri"/>
                      </a:endParaRPr>
                    </a:p>
                  </a:txBody>
                  <a:tcPr marL="0" marR="0" marT="0" marB="0" anchor="ctr">
                    <a:solidFill>
                      <a:schemeClr val="bg1">
                        <a:lumMod val="75000"/>
                      </a:schemeClr>
                    </a:solidFill>
                  </a:tcPr>
                </a:tc>
                <a:tc>
                  <a:txBody>
                    <a:bodyPr/>
                    <a:lstStyle/>
                    <a:p>
                      <a:pPr algn="ctr" fontAlgn="ctr"/>
                      <a:r>
                        <a:rPr lang="en-US" sz="900" u="none" strike="noStrike" dirty="0">
                          <a:effectLst/>
                        </a:rPr>
                        <a:t> </a:t>
                      </a:r>
                      <a:endParaRPr lang="en-US" sz="900" b="0" i="0" u="none" strike="noStrike" dirty="0">
                        <a:solidFill>
                          <a:srgbClr val="000000"/>
                        </a:solidFill>
                        <a:effectLst/>
                        <a:latin typeface="Calibri"/>
                      </a:endParaRPr>
                    </a:p>
                  </a:txBody>
                  <a:tcPr marL="0" marR="0" marT="0" marB="0" anchor="ctr">
                    <a:solidFill>
                      <a:schemeClr val="bg1">
                        <a:lumMod val="75000"/>
                      </a:schemeClr>
                    </a:solidFill>
                  </a:tcPr>
                </a:tc>
                <a:tc>
                  <a:txBody>
                    <a:bodyPr/>
                    <a:lstStyle/>
                    <a:p>
                      <a:pPr algn="ctr" fontAlgn="ctr"/>
                      <a:r>
                        <a:rPr lang="en-US" sz="1050" u="none" strike="noStrike" dirty="0">
                          <a:effectLst/>
                        </a:rPr>
                        <a:t>IEC 61853-1 : 2011</a:t>
                      </a:r>
                      <a:endParaRPr lang="en-US" sz="1050" b="1" i="0" u="none" strike="noStrike" dirty="0">
                        <a:solidFill>
                          <a:srgbClr val="000000"/>
                        </a:solidFill>
                        <a:effectLst/>
                        <a:latin typeface="Calibri"/>
                      </a:endParaRPr>
                    </a:p>
                  </a:txBody>
                  <a:tcPr marL="0" marR="0" marT="0" marB="0" anchor="ctr">
                    <a:solidFill>
                      <a:schemeClr val="bg1">
                        <a:lumMod val="75000"/>
                      </a:schemeClr>
                    </a:solidFill>
                  </a:tcPr>
                </a:tc>
              </a:tr>
              <a:tr h="152208">
                <a:tc>
                  <a:txBody>
                    <a:bodyPr/>
                    <a:lstStyle/>
                    <a:p>
                      <a:pPr algn="l" fontAlgn="ctr"/>
                      <a:r>
                        <a:rPr lang="en-US" sz="900" u="none" strike="noStrike">
                          <a:effectLst/>
                        </a:rPr>
                        <a:t>Each module shall include the following clear and indelible markings: </a:t>
                      </a:r>
                      <a:endParaRPr lang="en-US" sz="900" b="0" i="0" u="none" strike="noStrike">
                        <a:solidFill>
                          <a:srgbClr val="000000"/>
                        </a:solidFill>
                        <a:effectLst/>
                        <a:latin typeface="Calibri"/>
                      </a:endParaRPr>
                    </a:p>
                  </a:txBody>
                  <a:tcPr marL="0" marR="0" marT="0" marB="0" anchor="ctr"/>
                </a:tc>
                <a:tc>
                  <a:txBody>
                    <a:bodyPr/>
                    <a:lstStyle/>
                    <a:p>
                      <a:pPr algn="l" fontAlgn="ctr"/>
                      <a:r>
                        <a:rPr lang="en-US" sz="900" u="none" strike="noStrike">
                          <a:effectLst/>
                        </a:rPr>
                        <a:t> </a:t>
                      </a:r>
                      <a:endParaRPr lang="en-US" sz="900" b="0" i="0" u="none" strike="noStrike">
                        <a:solidFill>
                          <a:srgbClr val="000000"/>
                        </a:solidFill>
                        <a:effectLst/>
                        <a:latin typeface="Calibri"/>
                      </a:endParaRPr>
                    </a:p>
                  </a:txBody>
                  <a:tcPr marL="0" marR="0" marT="0" marB="0" anchor="ctr"/>
                </a:tc>
                <a:tc>
                  <a:txBody>
                    <a:bodyPr/>
                    <a:lstStyle/>
                    <a:p>
                      <a:pPr algn="l" fontAlgn="ctr"/>
                      <a:r>
                        <a:rPr lang="en-US" sz="1000" u="none" strike="noStrike">
                          <a:effectLst/>
                        </a:rPr>
                        <a:t>Each PV module shall include the following clear and indelible markings: </a:t>
                      </a:r>
                      <a:endParaRPr lang="en-US" sz="1000" b="1" i="0" u="none" strike="noStrike">
                        <a:solidFill>
                          <a:srgbClr val="FFFFFF"/>
                        </a:solidFill>
                        <a:effectLst/>
                        <a:latin typeface="Calibri"/>
                      </a:endParaRPr>
                    </a:p>
                  </a:txBody>
                  <a:tcPr marL="0" marR="0" marT="0" marB="0" anchor="ctr"/>
                </a:tc>
                <a:tc>
                  <a:txBody>
                    <a:bodyPr/>
                    <a:lstStyle/>
                    <a:p>
                      <a:pPr algn="l" fontAlgn="ctr"/>
                      <a:r>
                        <a:rPr lang="en-US" sz="900" u="none" strike="noStrike">
                          <a:effectLst/>
                        </a:rPr>
                        <a:t> </a:t>
                      </a:r>
                      <a:endParaRPr lang="en-US" sz="900" b="0" i="0" u="none" strike="noStrike">
                        <a:solidFill>
                          <a:srgbClr val="000000"/>
                        </a:solidFill>
                        <a:effectLst/>
                        <a:latin typeface="Calibri"/>
                      </a:endParaRPr>
                    </a:p>
                  </a:txBody>
                  <a:tcPr marL="0" marR="0" marT="0" marB="0" anchor="ctr"/>
                </a:tc>
                <a:tc>
                  <a:txBody>
                    <a:bodyPr/>
                    <a:lstStyle/>
                    <a:p>
                      <a:pPr algn="l" fontAlgn="ctr"/>
                      <a:r>
                        <a:rPr lang="en-US" sz="1050" u="none" strike="noStrike">
                          <a:effectLst/>
                        </a:rPr>
                        <a:t> </a:t>
                      </a:r>
                      <a:endParaRPr lang="en-US" sz="1050" b="1" i="0" u="none" strike="noStrike">
                        <a:solidFill>
                          <a:srgbClr val="000000"/>
                        </a:solidFill>
                        <a:effectLst/>
                        <a:latin typeface="Calibri"/>
                      </a:endParaRPr>
                    </a:p>
                  </a:txBody>
                  <a:tcPr marL="0" marR="0" marT="0" marB="0" anchor="ctr"/>
                </a:tc>
                <a:tc>
                  <a:txBody>
                    <a:bodyPr/>
                    <a:lstStyle/>
                    <a:p>
                      <a:pPr algn="l" fontAlgn="ctr"/>
                      <a:r>
                        <a:rPr lang="en-US" sz="900" u="none" strike="noStrike">
                          <a:effectLst/>
                        </a:rPr>
                        <a:t> </a:t>
                      </a:r>
                      <a:endParaRPr lang="en-US" sz="900" b="0" i="0" u="none" strike="noStrike">
                        <a:solidFill>
                          <a:srgbClr val="000000"/>
                        </a:solidFill>
                        <a:effectLst/>
                        <a:latin typeface="Calibri"/>
                      </a:endParaRPr>
                    </a:p>
                  </a:txBody>
                  <a:tcPr marL="0" marR="0" marT="0" marB="0" anchor="ctr"/>
                </a:tc>
                <a:tc>
                  <a:txBody>
                    <a:bodyPr/>
                    <a:lstStyle/>
                    <a:p>
                      <a:pPr algn="l" fontAlgn="ctr"/>
                      <a:r>
                        <a:rPr lang="en-US" sz="1050" u="none" strike="noStrike">
                          <a:effectLst/>
                        </a:rPr>
                        <a:t> </a:t>
                      </a:r>
                      <a:endParaRPr lang="en-US" sz="1050" b="1" i="0" u="none" strike="noStrike">
                        <a:solidFill>
                          <a:srgbClr val="000000"/>
                        </a:solidFill>
                        <a:effectLst/>
                        <a:latin typeface="Calibri"/>
                      </a:endParaRPr>
                    </a:p>
                  </a:txBody>
                  <a:tcPr marL="0" marR="0" marT="0" marB="0" anchor="ctr"/>
                </a:tc>
              </a:tr>
              <a:tr h="124252">
                <a:tc>
                  <a:txBody>
                    <a:bodyPr/>
                    <a:lstStyle/>
                    <a:p>
                      <a:pPr algn="l" fontAlgn="ctr"/>
                      <a:r>
                        <a:rPr lang="en-US" sz="900" u="none" strike="noStrike">
                          <a:effectLst/>
                        </a:rPr>
                        <a:t>a)   name, registered trade name or registered trade mark of manufacturer; </a:t>
                      </a:r>
                      <a:endParaRPr lang="en-US" sz="900" b="0" i="0" u="none" strike="noStrike">
                        <a:solidFill>
                          <a:srgbClr val="000000"/>
                        </a:solidFill>
                        <a:effectLst/>
                        <a:latin typeface="Calibri"/>
                      </a:endParaRPr>
                    </a:p>
                  </a:txBody>
                  <a:tcPr marL="0" marR="0" marT="0" marB="0" anchor="ctr"/>
                </a:tc>
                <a:tc>
                  <a:txBody>
                    <a:bodyPr/>
                    <a:lstStyle/>
                    <a:p>
                      <a:pPr algn="l" fontAlgn="ctr"/>
                      <a:r>
                        <a:rPr lang="en-US" sz="900" u="none" strike="noStrike">
                          <a:effectLst/>
                        </a:rPr>
                        <a:t> </a:t>
                      </a:r>
                      <a:endParaRPr lang="en-US" sz="900" b="0" i="0" u="none" strike="noStrike">
                        <a:solidFill>
                          <a:srgbClr val="000000"/>
                        </a:solidFill>
                        <a:effectLst/>
                        <a:latin typeface="Calibri"/>
                      </a:endParaRPr>
                    </a:p>
                  </a:txBody>
                  <a:tcPr marL="0" marR="0" marT="0" marB="0" anchor="ctr"/>
                </a:tc>
                <a:tc>
                  <a:txBody>
                    <a:bodyPr/>
                    <a:lstStyle/>
                    <a:p>
                      <a:pPr algn="l" fontAlgn="ctr"/>
                      <a:r>
                        <a:rPr lang="en-US" sz="1000" u="none" strike="noStrike">
                          <a:effectLst/>
                        </a:rPr>
                        <a:t>a)   name, registered trade name, or registered trade mark of manufacturer; </a:t>
                      </a:r>
                      <a:endParaRPr lang="en-US" sz="1000" b="1" i="0" u="none" strike="noStrike">
                        <a:solidFill>
                          <a:srgbClr val="FFFFFF"/>
                        </a:solidFill>
                        <a:effectLst/>
                        <a:latin typeface="Calibri"/>
                      </a:endParaRPr>
                    </a:p>
                  </a:txBody>
                  <a:tcPr marL="0" marR="0" marT="0" marB="0" anchor="ctr"/>
                </a:tc>
                <a:tc>
                  <a:txBody>
                    <a:bodyPr/>
                    <a:lstStyle/>
                    <a:p>
                      <a:pPr algn="l" fontAlgn="ctr"/>
                      <a:r>
                        <a:rPr lang="en-US" sz="900" u="none" strike="noStrike">
                          <a:effectLst/>
                        </a:rPr>
                        <a:t> </a:t>
                      </a:r>
                      <a:endParaRPr lang="en-US" sz="900" b="0" i="0" u="none" strike="noStrike">
                        <a:solidFill>
                          <a:srgbClr val="000000"/>
                        </a:solidFill>
                        <a:effectLst/>
                        <a:latin typeface="Calibri"/>
                      </a:endParaRPr>
                    </a:p>
                  </a:txBody>
                  <a:tcPr marL="0" marR="0" marT="0" marB="0" anchor="ctr"/>
                </a:tc>
                <a:tc>
                  <a:txBody>
                    <a:bodyPr/>
                    <a:lstStyle/>
                    <a:p>
                      <a:pPr algn="l" fontAlgn="ctr"/>
                      <a:r>
                        <a:rPr lang="en-US" sz="900" u="none" strike="noStrike">
                          <a:effectLst/>
                        </a:rPr>
                        <a:t>Name, registered trade name or registered trade mark of manufacturer;</a:t>
                      </a:r>
                      <a:endParaRPr lang="en-US" sz="900" b="0" i="0" u="none" strike="noStrike">
                        <a:solidFill>
                          <a:srgbClr val="000000"/>
                        </a:solidFill>
                        <a:effectLst/>
                        <a:latin typeface="Calibri"/>
                      </a:endParaRPr>
                    </a:p>
                  </a:txBody>
                  <a:tcPr marL="0" marR="0" marT="0" marB="0" anchor="ctr"/>
                </a:tc>
                <a:tc>
                  <a:txBody>
                    <a:bodyPr/>
                    <a:lstStyle/>
                    <a:p>
                      <a:pPr algn="l" fontAlgn="ctr"/>
                      <a:r>
                        <a:rPr lang="en-US" sz="900" u="none" strike="noStrike">
                          <a:effectLst/>
                        </a:rPr>
                        <a:t> </a:t>
                      </a:r>
                      <a:endParaRPr lang="en-US" sz="900" b="0" i="0" u="none" strike="noStrike">
                        <a:solidFill>
                          <a:srgbClr val="000000"/>
                        </a:solidFill>
                        <a:effectLst/>
                        <a:latin typeface="Calibri"/>
                      </a:endParaRPr>
                    </a:p>
                  </a:txBody>
                  <a:tcPr marL="0" marR="0" marT="0" marB="0" anchor="ctr"/>
                </a:tc>
                <a:tc>
                  <a:txBody>
                    <a:bodyPr/>
                    <a:lstStyle/>
                    <a:p>
                      <a:pPr algn="l" fontAlgn="ctr"/>
                      <a:r>
                        <a:rPr lang="en-US" sz="900" u="none" strike="noStrike">
                          <a:effectLst/>
                        </a:rPr>
                        <a:t>Name, monogram or symbol of the manufacturer;</a:t>
                      </a:r>
                      <a:endParaRPr lang="en-US" sz="900" b="0" i="0" u="none" strike="noStrike">
                        <a:solidFill>
                          <a:srgbClr val="000000"/>
                        </a:solidFill>
                        <a:effectLst/>
                        <a:latin typeface="Calibri"/>
                      </a:endParaRPr>
                    </a:p>
                  </a:txBody>
                  <a:tcPr marL="0" marR="0" marT="0" marB="0" anchor="ctr"/>
                </a:tc>
              </a:tr>
              <a:tr h="86976">
                <a:tc>
                  <a:txBody>
                    <a:bodyPr/>
                    <a:lstStyle/>
                    <a:p>
                      <a:pPr algn="l" fontAlgn="ctr"/>
                      <a:r>
                        <a:rPr lang="en-US" sz="900" u="none" strike="noStrike">
                          <a:effectLst/>
                        </a:rPr>
                        <a:t>b)   type or model number designation;</a:t>
                      </a:r>
                      <a:endParaRPr lang="en-US" sz="900" b="0" i="0" u="none" strike="noStrike">
                        <a:solidFill>
                          <a:srgbClr val="000000"/>
                        </a:solidFill>
                        <a:effectLst/>
                        <a:latin typeface="Calibri"/>
                      </a:endParaRPr>
                    </a:p>
                  </a:txBody>
                  <a:tcPr marL="0" marR="0" marT="0" marB="0" anchor="ctr"/>
                </a:tc>
                <a:tc>
                  <a:txBody>
                    <a:bodyPr/>
                    <a:lstStyle/>
                    <a:p>
                      <a:pPr algn="l" fontAlgn="ctr"/>
                      <a:r>
                        <a:rPr lang="en-US" sz="900" u="none" strike="noStrike">
                          <a:effectLst/>
                        </a:rPr>
                        <a:t> </a:t>
                      </a:r>
                      <a:endParaRPr lang="en-US" sz="900" b="0" i="0" u="none" strike="noStrike">
                        <a:solidFill>
                          <a:srgbClr val="000000"/>
                        </a:solidFill>
                        <a:effectLst/>
                        <a:latin typeface="Calibri"/>
                      </a:endParaRPr>
                    </a:p>
                  </a:txBody>
                  <a:tcPr marL="0" marR="0" marT="0" marB="0" anchor="ctr"/>
                </a:tc>
                <a:tc>
                  <a:txBody>
                    <a:bodyPr/>
                    <a:lstStyle/>
                    <a:p>
                      <a:pPr algn="l" fontAlgn="ctr"/>
                      <a:r>
                        <a:rPr lang="en-US" sz="1000" u="none" strike="noStrike">
                          <a:effectLst/>
                        </a:rPr>
                        <a:t>b)   type or model number designation;</a:t>
                      </a:r>
                      <a:endParaRPr lang="en-US" sz="1000" b="1" i="0" u="none" strike="noStrike">
                        <a:solidFill>
                          <a:srgbClr val="FFFFFF"/>
                        </a:solidFill>
                        <a:effectLst/>
                        <a:latin typeface="Calibri"/>
                      </a:endParaRPr>
                    </a:p>
                  </a:txBody>
                  <a:tcPr marL="0" marR="0" marT="0" marB="0" anchor="ctr"/>
                </a:tc>
                <a:tc>
                  <a:txBody>
                    <a:bodyPr/>
                    <a:lstStyle/>
                    <a:p>
                      <a:pPr algn="l" fontAlgn="ctr"/>
                      <a:r>
                        <a:rPr lang="en-US" sz="900" u="none" strike="noStrike">
                          <a:effectLst/>
                        </a:rPr>
                        <a:t> </a:t>
                      </a:r>
                      <a:endParaRPr lang="en-US" sz="900" b="0" i="0" u="none" strike="noStrike">
                        <a:solidFill>
                          <a:srgbClr val="000000"/>
                        </a:solidFill>
                        <a:effectLst/>
                        <a:latin typeface="Calibri"/>
                      </a:endParaRPr>
                    </a:p>
                  </a:txBody>
                  <a:tcPr marL="0" marR="0" marT="0" marB="0" anchor="ctr"/>
                </a:tc>
                <a:tc>
                  <a:txBody>
                    <a:bodyPr/>
                    <a:lstStyle/>
                    <a:p>
                      <a:pPr algn="l" fontAlgn="ctr"/>
                      <a:r>
                        <a:rPr lang="en-US" sz="900" u="none" strike="noStrike">
                          <a:effectLst/>
                        </a:rPr>
                        <a:t>Type or model number designation;</a:t>
                      </a:r>
                      <a:endParaRPr lang="en-US" sz="900" b="0" i="0" u="none" strike="noStrike">
                        <a:solidFill>
                          <a:srgbClr val="000000"/>
                        </a:solidFill>
                        <a:effectLst/>
                        <a:latin typeface="Calibri"/>
                      </a:endParaRPr>
                    </a:p>
                  </a:txBody>
                  <a:tcPr marL="0" marR="0" marT="0" marB="0" anchor="ctr"/>
                </a:tc>
                <a:tc>
                  <a:txBody>
                    <a:bodyPr/>
                    <a:lstStyle/>
                    <a:p>
                      <a:pPr algn="l" fontAlgn="ctr"/>
                      <a:r>
                        <a:rPr lang="en-US" sz="900" u="none" strike="noStrike">
                          <a:effectLst/>
                        </a:rPr>
                        <a:t> </a:t>
                      </a:r>
                      <a:endParaRPr lang="en-US" sz="900" b="0" i="0" u="none" strike="noStrike">
                        <a:solidFill>
                          <a:srgbClr val="000000"/>
                        </a:solidFill>
                        <a:effectLst/>
                        <a:latin typeface="Calibri"/>
                      </a:endParaRPr>
                    </a:p>
                  </a:txBody>
                  <a:tcPr marL="0" marR="0" marT="0" marB="0" anchor="ctr"/>
                </a:tc>
                <a:tc>
                  <a:txBody>
                    <a:bodyPr/>
                    <a:lstStyle/>
                    <a:p>
                      <a:pPr algn="l" fontAlgn="ctr"/>
                      <a:r>
                        <a:rPr lang="en-US" sz="900" u="none" strike="noStrike">
                          <a:effectLst/>
                        </a:rPr>
                        <a:t>Type or model number;</a:t>
                      </a:r>
                      <a:endParaRPr lang="en-US" sz="900" b="0" i="0" u="none" strike="noStrike">
                        <a:solidFill>
                          <a:srgbClr val="000000"/>
                        </a:solidFill>
                        <a:effectLst/>
                        <a:latin typeface="Calibri"/>
                      </a:endParaRPr>
                    </a:p>
                  </a:txBody>
                  <a:tcPr marL="0" marR="0" marT="0" marB="0" anchor="ctr"/>
                </a:tc>
              </a:tr>
              <a:tr h="543601">
                <a:tc>
                  <a:txBody>
                    <a:bodyPr/>
                    <a:lstStyle/>
                    <a:p>
                      <a:pPr algn="l" fontAlgn="ctr"/>
                      <a:r>
                        <a:rPr lang="en-US" sz="900" u="none" strike="noStrike" dirty="0">
                          <a:effectLst/>
                        </a:rPr>
                        <a:t>c)   serial number (unless marked on other part of product);  </a:t>
                      </a:r>
                      <a:endParaRPr lang="en-US" sz="900" b="0" i="0" u="none" strike="noStrike" dirty="0">
                        <a:solidFill>
                          <a:srgbClr val="000000"/>
                        </a:solidFill>
                        <a:effectLst/>
                        <a:latin typeface="Calibri"/>
                      </a:endParaRPr>
                    </a:p>
                  </a:txBody>
                  <a:tcPr marL="0" marR="0" marT="0" marB="0" anchor="ctr"/>
                </a:tc>
                <a:tc>
                  <a:txBody>
                    <a:bodyPr/>
                    <a:lstStyle/>
                    <a:p>
                      <a:pPr algn="l" fontAlgn="ctr"/>
                      <a:r>
                        <a:rPr lang="en-US" sz="900" u="none" strike="noStrike">
                          <a:effectLst/>
                        </a:rPr>
                        <a:t> </a:t>
                      </a:r>
                      <a:endParaRPr lang="en-US" sz="900" b="0" i="0" u="none" strike="noStrike">
                        <a:solidFill>
                          <a:srgbClr val="000000"/>
                        </a:solidFill>
                        <a:effectLst/>
                        <a:latin typeface="Calibri"/>
                      </a:endParaRPr>
                    </a:p>
                  </a:txBody>
                  <a:tcPr marL="0" marR="0" marT="0" marB="0" anchor="ctr"/>
                </a:tc>
                <a:tc>
                  <a:txBody>
                    <a:bodyPr/>
                    <a:lstStyle/>
                    <a:p>
                      <a:pPr algn="l" fontAlgn="ctr"/>
                      <a:r>
                        <a:rPr lang="en-US" sz="900" u="none" strike="noStrike">
                          <a:effectLst/>
                        </a:rPr>
                        <a:t>c)   serial number; </a:t>
                      </a:r>
                      <a:endParaRPr lang="en-US" sz="900" b="0" i="0" u="none" strike="noStrike">
                        <a:solidFill>
                          <a:srgbClr val="000000"/>
                        </a:solidFill>
                        <a:effectLst/>
                        <a:latin typeface="Calibri"/>
                      </a:endParaRPr>
                    </a:p>
                  </a:txBody>
                  <a:tcPr marL="0" marR="0" marT="0" marB="0" anchor="ctr"/>
                </a:tc>
                <a:tc>
                  <a:txBody>
                    <a:bodyPr/>
                    <a:lstStyle/>
                    <a:p>
                      <a:pPr algn="l" fontAlgn="ctr"/>
                      <a:r>
                        <a:rPr lang="en-US" sz="900" u="none" strike="noStrike">
                          <a:effectLst/>
                        </a:rPr>
                        <a:t> </a:t>
                      </a:r>
                      <a:endParaRPr lang="en-US" sz="900" b="0" i="0" u="none" strike="noStrike">
                        <a:solidFill>
                          <a:srgbClr val="000000"/>
                        </a:solidFill>
                        <a:effectLst/>
                        <a:latin typeface="Calibri"/>
                      </a:endParaRPr>
                    </a:p>
                  </a:txBody>
                  <a:tcPr marL="0" marR="0" marT="0" marB="0" anchor="ctr"/>
                </a:tc>
                <a:tc>
                  <a:txBody>
                    <a:bodyPr/>
                    <a:lstStyle/>
                    <a:p>
                      <a:pPr algn="l" fontAlgn="ctr"/>
                      <a:r>
                        <a:rPr lang="en-US" sz="1000" u="none" strike="noStrike" dirty="0">
                          <a:effectLst/>
                        </a:rPr>
                        <a:t>Serial number;</a:t>
                      </a:r>
                      <a:br>
                        <a:rPr lang="en-US" sz="1000" u="none" strike="noStrike" dirty="0">
                          <a:effectLst/>
                        </a:rPr>
                      </a:br>
                      <a:r>
                        <a:rPr lang="en-US" sz="1000" u="none" strike="noStrike" dirty="0">
                          <a:effectLst/>
                        </a:rPr>
                        <a:t>The serial number identification must be placed in such a way that it is non-removable (preferable by encapsulation) and readable after installation.</a:t>
                      </a:r>
                      <a:br>
                        <a:rPr lang="en-US" sz="1000" u="none" strike="noStrike" dirty="0">
                          <a:effectLst/>
                        </a:rPr>
                      </a:br>
                      <a:r>
                        <a:rPr lang="en-US" sz="1000" u="none" strike="noStrike" dirty="0">
                          <a:effectLst/>
                        </a:rPr>
                        <a:t>NOTE: It is allowed that this serial number identification is covered after installation by a frame e.g. in façade installations.</a:t>
                      </a:r>
                      <a:endParaRPr lang="en-US" sz="1000" b="1" i="0" u="none" strike="noStrike" dirty="0">
                        <a:solidFill>
                          <a:srgbClr val="FFFFFF"/>
                        </a:solidFill>
                        <a:effectLst/>
                        <a:latin typeface="Calibri"/>
                      </a:endParaRPr>
                    </a:p>
                  </a:txBody>
                  <a:tcPr marL="0" marR="0" marT="0" marB="0" anchor="ctr"/>
                </a:tc>
                <a:tc>
                  <a:txBody>
                    <a:bodyPr/>
                    <a:lstStyle/>
                    <a:p>
                      <a:pPr algn="l" fontAlgn="ctr"/>
                      <a:r>
                        <a:rPr lang="en-US" sz="900" u="none" strike="noStrike" dirty="0">
                          <a:effectLst/>
                        </a:rPr>
                        <a:t> </a:t>
                      </a:r>
                      <a:endParaRPr lang="en-US" sz="900" b="0" i="0" u="none" strike="noStrike" dirty="0">
                        <a:solidFill>
                          <a:srgbClr val="000000"/>
                        </a:solidFill>
                        <a:effectLst/>
                        <a:latin typeface="Calibri"/>
                      </a:endParaRPr>
                    </a:p>
                  </a:txBody>
                  <a:tcPr marL="0" marR="0" marT="0" marB="0" anchor="ctr"/>
                </a:tc>
                <a:tc>
                  <a:txBody>
                    <a:bodyPr/>
                    <a:lstStyle/>
                    <a:p>
                      <a:pPr algn="l" fontAlgn="ctr"/>
                      <a:r>
                        <a:rPr lang="en-US" sz="900" u="none" strike="noStrike">
                          <a:effectLst/>
                        </a:rPr>
                        <a:t>Serial number; </a:t>
                      </a:r>
                      <a:endParaRPr lang="en-US" sz="900" b="0" i="0" u="none" strike="noStrike">
                        <a:solidFill>
                          <a:srgbClr val="000000"/>
                        </a:solidFill>
                        <a:effectLst/>
                        <a:latin typeface="Calibri"/>
                      </a:endParaRPr>
                    </a:p>
                  </a:txBody>
                  <a:tcPr marL="0" marR="0" marT="0" marB="0" anchor="ctr"/>
                </a:tc>
              </a:tr>
              <a:tr h="254716">
                <a:tc>
                  <a:txBody>
                    <a:bodyPr/>
                    <a:lstStyle/>
                    <a:p>
                      <a:pPr algn="l" fontAlgn="ctr"/>
                      <a:r>
                        <a:rPr lang="en-US" sz="900" u="none" strike="noStrike">
                          <a:effectLst/>
                        </a:rPr>
                        <a:t>d)   date and place of manufacture; alternatively serial number allowing to trace the date and place of manufacture;</a:t>
                      </a:r>
                      <a:endParaRPr lang="en-US" sz="900" b="0" i="0" u="none" strike="noStrike">
                        <a:solidFill>
                          <a:srgbClr val="000000"/>
                        </a:solidFill>
                        <a:effectLst/>
                        <a:latin typeface="Calibri"/>
                      </a:endParaRPr>
                    </a:p>
                  </a:txBody>
                  <a:tcPr marL="0" marR="0" marT="0" marB="0" anchor="ctr"/>
                </a:tc>
                <a:tc>
                  <a:txBody>
                    <a:bodyPr/>
                    <a:lstStyle/>
                    <a:p>
                      <a:pPr algn="l" fontAlgn="ctr"/>
                      <a:r>
                        <a:rPr lang="en-US" sz="900" u="none" strike="noStrike">
                          <a:effectLst/>
                        </a:rPr>
                        <a:t> </a:t>
                      </a:r>
                      <a:endParaRPr lang="en-US" sz="900" b="0" i="0" u="none" strike="noStrike">
                        <a:solidFill>
                          <a:srgbClr val="000000"/>
                        </a:solidFill>
                        <a:effectLst/>
                        <a:latin typeface="Calibri"/>
                      </a:endParaRPr>
                    </a:p>
                  </a:txBody>
                  <a:tcPr marL="0" marR="0" marT="0" marB="0" anchor="ctr"/>
                </a:tc>
                <a:tc>
                  <a:txBody>
                    <a:bodyPr/>
                    <a:lstStyle/>
                    <a:p>
                      <a:pPr algn="l" fontAlgn="ctr"/>
                      <a:r>
                        <a:rPr lang="en-US" sz="1000" u="none" strike="noStrike">
                          <a:effectLst/>
                        </a:rPr>
                        <a:t>d)   date and place of manufacture; alternatively serial number assuring traceability of date and place of manufacture;</a:t>
                      </a:r>
                      <a:endParaRPr lang="en-US" sz="1000" b="1" i="0" u="none" strike="noStrike">
                        <a:solidFill>
                          <a:srgbClr val="FFFFFF"/>
                        </a:solidFill>
                        <a:effectLst/>
                        <a:latin typeface="Calibri"/>
                      </a:endParaRPr>
                    </a:p>
                  </a:txBody>
                  <a:tcPr marL="0" marR="0" marT="0" marB="0" anchor="ctr"/>
                </a:tc>
                <a:tc>
                  <a:txBody>
                    <a:bodyPr/>
                    <a:lstStyle/>
                    <a:p>
                      <a:pPr algn="l" fontAlgn="ctr"/>
                      <a:r>
                        <a:rPr lang="en-US" sz="900" u="none" strike="noStrike">
                          <a:effectLst/>
                        </a:rPr>
                        <a:t> </a:t>
                      </a:r>
                      <a:endParaRPr lang="en-US" sz="900" b="0" i="0" u="none" strike="noStrike">
                        <a:solidFill>
                          <a:srgbClr val="000000"/>
                        </a:solidFill>
                        <a:effectLst/>
                        <a:latin typeface="Calibri"/>
                      </a:endParaRPr>
                    </a:p>
                  </a:txBody>
                  <a:tcPr marL="0" marR="0" marT="0" marB="0" anchor="ctr"/>
                </a:tc>
                <a:tc>
                  <a:txBody>
                    <a:bodyPr/>
                    <a:lstStyle/>
                    <a:p>
                      <a:pPr algn="l" fontAlgn="ctr"/>
                      <a:r>
                        <a:rPr lang="en-US" sz="900" u="none" strike="noStrike" dirty="0">
                          <a:effectLst/>
                        </a:rPr>
                        <a:t>date and place of manufacture; alternatively serial number allowing to trace the date and place of manufacture</a:t>
                      </a:r>
                      <a:endParaRPr lang="en-US" sz="900" b="0" i="0" u="none" strike="noStrike" dirty="0">
                        <a:solidFill>
                          <a:srgbClr val="000000"/>
                        </a:solidFill>
                        <a:effectLst/>
                        <a:latin typeface="Calibri"/>
                      </a:endParaRPr>
                    </a:p>
                  </a:txBody>
                  <a:tcPr marL="0" marR="0" marT="0" marB="0" anchor="ctr"/>
                </a:tc>
                <a:tc>
                  <a:txBody>
                    <a:bodyPr/>
                    <a:lstStyle/>
                    <a:p>
                      <a:pPr algn="l" fontAlgn="ctr"/>
                      <a:r>
                        <a:rPr lang="en-US" sz="900" u="none" strike="noStrike">
                          <a:effectLst/>
                        </a:rPr>
                        <a:t> </a:t>
                      </a:r>
                      <a:endParaRPr lang="en-US" sz="900" b="0" i="0" u="none" strike="noStrike">
                        <a:solidFill>
                          <a:srgbClr val="000000"/>
                        </a:solidFill>
                        <a:effectLst/>
                        <a:latin typeface="Calibri"/>
                      </a:endParaRPr>
                    </a:p>
                  </a:txBody>
                  <a:tcPr marL="0" marR="0" marT="0" marB="0" anchor="ctr"/>
                </a:tc>
                <a:tc>
                  <a:txBody>
                    <a:bodyPr/>
                    <a:lstStyle/>
                    <a:p>
                      <a:pPr algn="l" fontAlgn="ctr"/>
                      <a:r>
                        <a:rPr lang="en-US" sz="900" u="none" strike="noStrike" dirty="0">
                          <a:effectLst/>
                        </a:rPr>
                        <a:t>The date and place of manufacture shall be marked on the module or be traceable from the serial number.</a:t>
                      </a:r>
                      <a:endParaRPr lang="en-US" sz="900" b="0" i="0" u="none" strike="noStrike" dirty="0">
                        <a:solidFill>
                          <a:srgbClr val="000000"/>
                        </a:solidFill>
                        <a:effectLst/>
                        <a:latin typeface="Calibri"/>
                      </a:endParaRPr>
                    </a:p>
                  </a:txBody>
                  <a:tcPr marL="0" marR="0" marT="0" marB="0" anchor="ctr"/>
                </a:tc>
              </a:tr>
            </a:tbl>
          </a:graphicData>
        </a:graphic>
      </p:graphicFrame>
      <p:sp>
        <p:nvSpPr>
          <p:cNvPr id="6" name="Rectangle 5"/>
          <p:cNvSpPr/>
          <p:nvPr/>
        </p:nvSpPr>
        <p:spPr>
          <a:xfrm>
            <a:off x="61744" y="926068"/>
            <a:ext cx="3595856" cy="369332"/>
          </a:xfrm>
          <a:prstGeom prst="rect">
            <a:avLst/>
          </a:prstGeom>
        </p:spPr>
        <p:txBody>
          <a:bodyPr wrap="none">
            <a:spAutoFit/>
          </a:bodyPr>
          <a:lstStyle/>
          <a:p>
            <a:r>
              <a:rPr lang="en-US" dirty="0"/>
              <a:t>Nameplate/Marking requirements</a:t>
            </a:r>
          </a:p>
        </p:txBody>
      </p:sp>
      <p:sp>
        <p:nvSpPr>
          <p:cNvPr id="10" name="TextBox 9"/>
          <p:cNvSpPr txBox="1"/>
          <p:nvPr/>
        </p:nvSpPr>
        <p:spPr>
          <a:xfrm>
            <a:off x="387467" y="4572000"/>
            <a:ext cx="8295861" cy="646331"/>
          </a:xfrm>
          <a:prstGeom prst="rect">
            <a:avLst/>
          </a:prstGeom>
          <a:noFill/>
        </p:spPr>
        <p:txBody>
          <a:bodyPr wrap="none" rtlCol="0">
            <a:spAutoFit/>
          </a:bodyPr>
          <a:lstStyle/>
          <a:p>
            <a:pPr marL="285750" indent="-285750">
              <a:buFont typeface="Wingdings" pitchFamily="2" charset="2"/>
              <a:buChar char="è"/>
            </a:pPr>
            <a:r>
              <a:rPr lang="en-US" dirty="0" smtClean="0">
                <a:sym typeface="Wingdings" panose="05000000000000000000" pitchFamily="2" charset="2"/>
              </a:rPr>
              <a:t>Several standards have different requirements – not always aligned</a:t>
            </a:r>
          </a:p>
          <a:p>
            <a:pPr marL="285750" indent="-285750">
              <a:buFont typeface="Wingdings" pitchFamily="2" charset="2"/>
              <a:buChar char="è"/>
            </a:pPr>
            <a:r>
              <a:rPr lang="en-US" dirty="0" smtClean="0"/>
              <a:t>Some are mandatory safety standards, some are helpful information sources</a:t>
            </a:r>
            <a:endParaRPr lang="en-US" dirty="0"/>
          </a:p>
        </p:txBody>
      </p:sp>
      <p:sp>
        <p:nvSpPr>
          <p:cNvPr id="11" name="Rectangle 10"/>
          <p:cNvSpPr/>
          <p:nvPr/>
        </p:nvSpPr>
        <p:spPr>
          <a:xfrm>
            <a:off x="1676400" y="5257800"/>
            <a:ext cx="5562600" cy="11181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EN 50380 summarized and groups all given requirements/information</a:t>
            </a:r>
            <a:endParaRPr lang="en-US" sz="2400" dirty="0"/>
          </a:p>
        </p:txBody>
      </p:sp>
      <p:sp>
        <p:nvSpPr>
          <p:cNvPr id="7" name="Right Arrow 6"/>
          <p:cNvSpPr/>
          <p:nvPr/>
        </p:nvSpPr>
        <p:spPr>
          <a:xfrm>
            <a:off x="7467600" y="5638800"/>
            <a:ext cx="1676400" cy="838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See outlook</a:t>
            </a:r>
            <a:endParaRPr lang="en-US" dirty="0"/>
          </a:p>
        </p:txBody>
      </p:sp>
    </p:spTree>
    <p:extLst>
      <p:ext uri="{BB962C8B-B14F-4D97-AF65-F5344CB8AC3E}">
        <p14:creationId xmlns:p14="http://schemas.microsoft.com/office/powerpoint/2010/main" val="1034787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1393</Words>
  <Application>Microsoft Office PowerPoint</Application>
  <PresentationFormat>On-screen Show (4:3)</PresentationFormat>
  <Paragraphs>244</Paragraphs>
  <Slides>15</Slides>
  <Notes>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EN 50380 ed. 2.0: </vt:lpstr>
      <vt:lpstr>Who knows what EN 50380 is?</vt:lpstr>
      <vt:lpstr>Overview</vt:lpstr>
      <vt:lpstr>History EN 50380</vt:lpstr>
      <vt:lpstr>Current status of EN 50380</vt:lpstr>
      <vt:lpstr>Next project steps of EN 50380</vt:lpstr>
      <vt:lpstr>New document structure</vt:lpstr>
      <vt:lpstr>Mandatory &amp; Best practice</vt:lpstr>
      <vt:lpstr>Motivation for splitting</vt:lpstr>
      <vt:lpstr>Highlighting some requirements</vt:lpstr>
      <vt:lpstr>Discussion points</vt:lpstr>
      <vt:lpstr>Outlook for EN 50380</vt:lpstr>
      <vt:lpstr>Outlook for EN 50380</vt:lpstr>
      <vt:lpstr>Summary</vt:lpstr>
      <vt:lpstr>Thank you for your attention</vt:lpstr>
    </vt:vector>
  </TitlesOfParts>
  <Company>Underwriters Laboratories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COMBINED STANDARD FOR PV MODULE DESIGN QUALIFICATION AND TYPE APPROVAL:  NEW IEC 61215 - SERIES</dc:title>
  <dc:creator>Jaeckel, Bengt</dc:creator>
  <cp:lastModifiedBy>Jaeckel, Bengt</cp:lastModifiedBy>
  <cp:revision>180</cp:revision>
  <dcterms:created xsi:type="dcterms:W3CDTF">2014-08-13T07:59:17Z</dcterms:created>
  <dcterms:modified xsi:type="dcterms:W3CDTF">2017-03-29T13:50:43Z</dcterms:modified>
</cp:coreProperties>
</file>