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72BAB-AD2A-44E1-BF55-5C59CDAF1D1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4DC04A4-3053-425A-BC84-41D8C864159F}">
      <dgm:prSet phldrT="[Text]"/>
      <dgm:spPr/>
      <dgm:t>
        <a:bodyPr/>
        <a:lstStyle/>
        <a:p>
          <a:r>
            <a:rPr lang="en-US" dirty="0"/>
            <a:t>NWIP</a:t>
          </a:r>
        </a:p>
      </dgm:t>
    </dgm:pt>
    <dgm:pt modelId="{A8E18DA0-3924-45E6-BD94-2F578FA2027D}" type="parTrans" cxnId="{4B0FF58B-D6E0-4B34-B347-58F284C1FFD6}">
      <dgm:prSet/>
      <dgm:spPr/>
      <dgm:t>
        <a:bodyPr/>
        <a:lstStyle/>
        <a:p>
          <a:endParaRPr lang="en-US"/>
        </a:p>
      </dgm:t>
    </dgm:pt>
    <dgm:pt modelId="{0A7380FA-C855-4A5B-9B04-DF549F2B1975}" type="sibTrans" cxnId="{4B0FF58B-D6E0-4B34-B347-58F284C1FFD6}">
      <dgm:prSet/>
      <dgm:spPr/>
      <dgm:t>
        <a:bodyPr/>
        <a:lstStyle/>
        <a:p>
          <a:endParaRPr lang="en-US"/>
        </a:p>
      </dgm:t>
    </dgm:pt>
    <dgm:pt modelId="{EA28130F-0C9E-41C3-ACAE-C2B32D414A09}">
      <dgm:prSet phldrT="[Text]"/>
      <dgm:spPr/>
      <dgm:t>
        <a:bodyPr/>
        <a:lstStyle/>
        <a:p>
          <a:r>
            <a:rPr lang="en-US" dirty="0"/>
            <a:t>CD</a:t>
          </a:r>
        </a:p>
      </dgm:t>
    </dgm:pt>
    <dgm:pt modelId="{DAFE1FA8-ABE4-415C-8B6A-67A56618C8AD}" type="parTrans" cxnId="{872C6837-EE4C-4B3F-B2FD-D6D1C30CBA29}">
      <dgm:prSet/>
      <dgm:spPr/>
      <dgm:t>
        <a:bodyPr/>
        <a:lstStyle/>
        <a:p>
          <a:endParaRPr lang="en-US"/>
        </a:p>
      </dgm:t>
    </dgm:pt>
    <dgm:pt modelId="{0775BE63-1415-4A5B-8A32-56F7562AE913}" type="sibTrans" cxnId="{872C6837-EE4C-4B3F-B2FD-D6D1C30CBA29}">
      <dgm:prSet/>
      <dgm:spPr/>
      <dgm:t>
        <a:bodyPr/>
        <a:lstStyle/>
        <a:p>
          <a:endParaRPr lang="en-US"/>
        </a:p>
      </dgm:t>
    </dgm:pt>
    <dgm:pt modelId="{524CF8FE-A1EB-4747-9179-301341E1D6BB}">
      <dgm:prSet phldrT="[Text]"/>
      <dgm:spPr/>
      <dgm:t>
        <a:bodyPr/>
        <a:lstStyle/>
        <a:p>
          <a:r>
            <a:rPr lang="en-US" dirty="0"/>
            <a:t>CDV</a:t>
          </a:r>
        </a:p>
      </dgm:t>
    </dgm:pt>
    <dgm:pt modelId="{42A278CE-FFEB-4BBC-BE15-5258A2A37833}" type="parTrans" cxnId="{207CAACD-F2EE-4374-A213-9AE57F23D935}">
      <dgm:prSet/>
      <dgm:spPr/>
      <dgm:t>
        <a:bodyPr/>
        <a:lstStyle/>
        <a:p>
          <a:endParaRPr lang="en-US"/>
        </a:p>
      </dgm:t>
    </dgm:pt>
    <dgm:pt modelId="{012EA7FF-C122-4F96-A22F-2DD6C9F00123}" type="sibTrans" cxnId="{207CAACD-F2EE-4374-A213-9AE57F23D935}">
      <dgm:prSet/>
      <dgm:spPr/>
      <dgm:t>
        <a:bodyPr/>
        <a:lstStyle/>
        <a:p>
          <a:endParaRPr lang="en-US"/>
        </a:p>
      </dgm:t>
    </dgm:pt>
    <dgm:pt modelId="{6DA5A16F-854D-4DB4-AD82-C1BB70BC2891}">
      <dgm:prSet phldrT="[Text]"/>
      <dgm:spPr/>
      <dgm:t>
        <a:bodyPr/>
        <a:lstStyle/>
        <a:p>
          <a:r>
            <a:rPr lang="en-US" dirty="0"/>
            <a:t>FDIS</a:t>
          </a:r>
        </a:p>
      </dgm:t>
    </dgm:pt>
    <dgm:pt modelId="{F5D28DBA-E700-4AE5-8F18-D5FF3071FCC0}" type="parTrans" cxnId="{C1181EC0-9C6A-4F82-9A45-67F4CF0A002D}">
      <dgm:prSet/>
      <dgm:spPr/>
      <dgm:t>
        <a:bodyPr/>
        <a:lstStyle/>
        <a:p>
          <a:endParaRPr lang="en-US"/>
        </a:p>
      </dgm:t>
    </dgm:pt>
    <dgm:pt modelId="{2772B140-E6D3-4EEF-A656-44C3E8B5C73E}" type="sibTrans" cxnId="{C1181EC0-9C6A-4F82-9A45-67F4CF0A002D}">
      <dgm:prSet/>
      <dgm:spPr/>
      <dgm:t>
        <a:bodyPr/>
        <a:lstStyle/>
        <a:p>
          <a:endParaRPr lang="en-US"/>
        </a:p>
      </dgm:t>
    </dgm:pt>
    <dgm:pt modelId="{C2EC85D1-9A14-4C1F-AC4F-C41DA50D3C14}">
      <dgm:prSet phldrT="[Text]"/>
      <dgm:spPr/>
      <dgm:t>
        <a:bodyPr/>
        <a:lstStyle/>
        <a:p>
          <a:r>
            <a:rPr lang="en-US" dirty="0"/>
            <a:t>IS</a:t>
          </a:r>
        </a:p>
      </dgm:t>
    </dgm:pt>
    <dgm:pt modelId="{7A4B90DD-08CC-40F8-9BAD-4D33D908F1A0}" type="parTrans" cxnId="{4B4819F9-9C64-431E-B5BB-5C3C74CA1409}">
      <dgm:prSet/>
      <dgm:spPr/>
      <dgm:t>
        <a:bodyPr/>
        <a:lstStyle/>
        <a:p>
          <a:endParaRPr lang="en-US"/>
        </a:p>
      </dgm:t>
    </dgm:pt>
    <dgm:pt modelId="{F9D7B486-9F9D-43A5-8B87-4FB09DB6E235}" type="sibTrans" cxnId="{4B4819F9-9C64-431E-B5BB-5C3C74CA1409}">
      <dgm:prSet/>
      <dgm:spPr/>
      <dgm:t>
        <a:bodyPr/>
        <a:lstStyle/>
        <a:p>
          <a:endParaRPr lang="en-US"/>
        </a:p>
      </dgm:t>
    </dgm:pt>
    <dgm:pt modelId="{8161D5BD-82AD-4752-8A18-B8F7C9814A54}" type="pres">
      <dgm:prSet presAssocID="{AFD72BAB-AD2A-44E1-BF55-5C59CDAF1D1E}" presName="Name0" presStyleCnt="0">
        <dgm:presLayoutVars>
          <dgm:dir/>
          <dgm:animLvl val="lvl"/>
          <dgm:resizeHandles val="exact"/>
        </dgm:presLayoutVars>
      </dgm:prSet>
      <dgm:spPr/>
    </dgm:pt>
    <dgm:pt modelId="{C852F282-CBC9-47D3-ADC9-1D1F6257A812}" type="pres">
      <dgm:prSet presAssocID="{D4DC04A4-3053-425A-BC84-41D8C864159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0851FEC-B0CF-4BF1-B8F1-F892E174FDAB}" type="pres">
      <dgm:prSet presAssocID="{0A7380FA-C855-4A5B-9B04-DF549F2B1975}" presName="parTxOnlySpace" presStyleCnt="0"/>
      <dgm:spPr/>
    </dgm:pt>
    <dgm:pt modelId="{E51DB93C-32DF-4FEB-9304-BB22A6070643}" type="pres">
      <dgm:prSet presAssocID="{EA28130F-0C9E-41C3-ACAE-C2B32D414A0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2B5812FA-2A7F-472F-ACA8-F2D2E3736706}" type="pres">
      <dgm:prSet presAssocID="{0775BE63-1415-4A5B-8A32-56F7562AE913}" presName="parTxOnlySpace" presStyleCnt="0"/>
      <dgm:spPr/>
    </dgm:pt>
    <dgm:pt modelId="{C4DE520A-692F-442F-8BF0-A7066DABDE55}" type="pres">
      <dgm:prSet presAssocID="{524CF8FE-A1EB-4747-9179-301341E1D6B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242F51D-A3CE-4844-BF72-E134C972C821}" type="pres">
      <dgm:prSet presAssocID="{012EA7FF-C122-4F96-A22F-2DD6C9F00123}" presName="parTxOnlySpace" presStyleCnt="0"/>
      <dgm:spPr/>
    </dgm:pt>
    <dgm:pt modelId="{D09A22EB-0ECA-4972-B1B7-0A27F8B118C3}" type="pres">
      <dgm:prSet presAssocID="{6DA5A16F-854D-4DB4-AD82-C1BB70BC289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D9EA34C-3736-402C-A8C5-8D1FB1455A44}" type="pres">
      <dgm:prSet presAssocID="{2772B140-E6D3-4EEF-A656-44C3E8B5C73E}" presName="parTxOnlySpace" presStyleCnt="0"/>
      <dgm:spPr/>
    </dgm:pt>
    <dgm:pt modelId="{B38C844F-F090-4174-92CA-6BFC876864F6}" type="pres">
      <dgm:prSet presAssocID="{C2EC85D1-9A14-4C1F-AC4F-C41DA50D3C14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872C6837-EE4C-4B3F-B2FD-D6D1C30CBA29}" srcId="{AFD72BAB-AD2A-44E1-BF55-5C59CDAF1D1E}" destId="{EA28130F-0C9E-41C3-ACAE-C2B32D414A09}" srcOrd="1" destOrd="0" parTransId="{DAFE1FA8-ABE4-415C-8B6A-67A56618C8AD}" sibTransId="{0775BE63-1415-4A5B-8A32-56F7562AE913}"/>
    <dgm:cxn modelId="{4B4819F9-9C64-431E-B5BB-5C3C74CA1409}" srcId="{AFD72BAB-AD2A-44E1-BF55-5C59CDAF1D1E}" destId="{C2EC85D1-9A14-4C1F-AC4F-C41DA50D3C14}" srcOrd="4" destOrd="0" parTransId="{7A4B90DD-08CC-40F8-9BAD-4D33D908F1A0}" sibTransId="{F9D7B486-9F9D-43A5-8B87-4FB09DB6E235}"/>
    <dgm:cxn modelId="{7652CC26-E3B1-4335-A67F-41C3439323E9}" type="presOf" srcId="{AFD72BAB-AD2A-44E1-BF55-5C59CDAF1D1E}" destId="{8161D5BD-82AD-4752-8A18-B8F7C9814A54}" srcOrd="0" destOrd="0" presId="urn:microsoft.com/office/officeart/2005/8/layout/chevron1"/>
    <dgm:cxn modelId="{4B0FF58B-D6E0-4B34-B347-58F284C1FFD6}" srcId="{AFD72BAB-AD2A-44E1-BF55-5C59CDAF1D1E}" destId="{D4DC04A4-3053-425A-BC84-41D8C864159F}" srcOrd="0" destOrd="0" parTransId="{A8E18DA0-3924-45E6-BD94-2F578FA2027D}" sibTransId="{0A7380FA-C855-4A5B-9B04-DF549F2B1975}"/>
    <dgm:cxn modelId="{C1181EC0-9C6A-4F82-9A45-67F4CF0A002D}" srcId="{AFD72BAB-AD2A-44E1-BF55-5C59CDAF1D1E}" destId="{6DA5A16F-854D-4DB4-AD82-C1BB70BC2891}" srcOrd="3" destOrd="0" parTransId="{F5D28DBA-E700-4AE5-8F18-D5FF3071FCC0}" sibTransId="{2772B140-E6D3-4EEF-A656-44C3E8B5C73E}"/>
    <dgm:cxn modelId="{E5EEB3E8-C854-423C-9CA5-48C33D5BA00F}" type="presOf" srcId="{6DA5A16F-854D-4DB4-AD82-C1BB70BC2891}" destId="{D09A22EB-0ECA-4972-B1B7-0A27F8B118C3}" srcOrd="0" destOrd="0" presId="urn:microsoft.com/office/officeart/2005/8/layout/chevron1"/>
    <dgm:cxn modelId="{EC91EE6A-45B3-44B0-875B-37B3D68E30BB}" type="presOf" srcId="{524CF8FE-A1EB-4747-9179-301341E1D6BB}" destId="{C4DE520A-692F-442F-8BF0-A7066DABDE55}" srcOrd="0" destOrd="0" presId="urn:microsoft.com/office/officeart/2005/8/layout/chevron1"/>
    <dgm:cxn modelId="{006A83A5-240E-4EC9-9A84-9F9FA561D359}" type="presOf" srcId="{C2EC85D1-9A14-4C1F-AC4F-C41DA50D3C14}" destId="{B38C844F-F090-4174-92CA-6BFC876864F6}" srcOrd="0" destOrd="0" presId="urn:microsoft.com/office/officeart/2005/8/layout/chevron1"/>
    <dgm:cxn modelId="{87041ABA-D721-4987-A006-990B227FEBA3}" type="presOf" srcId="{EA28130F-0C9E-41C3-ACAE-C2B32D414A09}" destId="{E51DB93C-32DF-4FEB-9304-BB22A6070643}" srcOrd="0" destOrd="0" presId="urn:microsoft.com/office/officeart/2005/8/layout/chevron1"/>
    <dgm:cxn modelId="{3FE3B8F0-F704-4A06-BFE2-43481AED344C}" type="presOf" srcId="{D4DC04A4-3053-425A-BC84-41D8C864159F}" destId="{C852F282-CBC9-47D3-ADC9-1D1F6257A812}" srcOrd="0" destOrd="0" presId="urn:microsoft.com/office/officeart/2005/8/layout/chevron1"/>
    <dgm:cxn modelId="{207CAACD-F2EE-4374-A213-9AE57F23D935}" srcId="{AFD72BAB-AD2A-44E1-BF55-5C59CDAF1D1E}" destId="{524CF8FE-A1EB-4747-9179-301341E1D6BB}" srcOrd="2" destOrd="0" parTransId="{42A278CE-FFEB-4BBC-BE15-5258A2A37833}" sibTransId="{012EA7FF-C122-4F96-A22F-2DD6C9F00123}"/>
    <dgm:cxn modelId="{8DB04B73-3EDF-4D7F-8CFF-B79F46D6CAEE}" type="presParOf" srcId="{8161D5BD-82AD-4752-8A18-B8F7C9814A54}" destId="{C852F282-CBC9-47D3-ADC9-1D1F6257A812}" srcOrd="0" destOrd="0" presId="urn:microsoft.com/office/officeart/2005/8/layout/chevron1"/>
    <dgm:cxn modelId="{7081C6A4-F6B7-4EB2-B162-A877024C9B1A}" type="presParOf" srcId="{8161D5BD-82AD-4752-8A18-B8F7C9814A54}" destId="{10851FEC-B0CF-4BF1-B8F1-F892E174FDAB}" srcOrd="1" destOrd="0" presId="urn:microsoft.com/office/officeart/2005/8/layout/chevron1"/>
    <dgm:cxn modelId="{2464CE94-777F-405B-8C01-950B459752F9}" type="presParOf" srcId="{8161D5BD-82AD-4752-8A18-B8F7C9814A54}" destId="{E51DB93C-32DF-4FEB-9304-BB22A6070643}" srcOrd="2" destOrd="0" presId="urn:microsoft.com/office/officeart/2005/8/layout/chevron1"/>
    <dgm:cxn modelId="{9FC12592-8AB7-44C9-A7DB-12EF750D831F}" type="presParOf" srcId="{8161D5BD-82AD-4752-8A18-B8F7C9814A54}" destId="{2B5812FA-2A7F-472F-ACA8-F2D2E3736706}" srcOrd="3" destOrd="0" presId="urn:microsoft.com/office/officeart/2005/8/layout/chevron1"/>
    <dgm:cxn modelId="{38CC7B1C-7947-4668-A2BA-0F52E50558B5}" type="presParOf" srcId="{8161D5BD-82AD-4752-8A18-B8F7C9814A54}" destId="{C4DE520A-692F-442F-8BF0-A7066DABDE55}" srcOrd="4" destOrd="0" presId="urn:microsoft.com/office/officeart/2005/8/layout/chevron1"/>
    <dgm:cxn modelId="{2F22CA10-E935-4A85-8927-671D2F4A8FF4}" type="presParOf" srcId="{8161D5BD-82AD-4752-8A18-B8F7C9814A54}" destId="{8242F51D-A3CE-4844-BF72-E134C972C821}" srcOrd="5" destOrd="0" presId="urn:microsoft.com/office/officeart/2005/8/layout/chevron1"/>
    <dgm:cxn modelId="{5BC80D97-57E7-4057-8372-0BDFCB7EF8EE}" type="presParOf" srcId="{8161D5BD-82AD-4752-8A18-B8F7C9814A54}" destId="{D09A22EB-0ECA-4972-B1B7-0A27F8B118C3}" srcOrd="6" destOrd="0" presId="urn:microsoft.com/office/officeart/2005/8/layout/chevron1"/>
    <dgm:cxn modelId="{0D251B68-FADD-4CEB-AF51-782BB5C0F373}" type="presParOf" srcId="{8161D5BD-82AD-4752-8A18-B8F7C9814A54}" destId="{FD9EA34C-3736-402C-A8C5-8D1FB1455A44}" srcOrd="7" destOrd="0" presId="urn:microsoft.com/office/officeart/2005/8/layout/chevron1"/>
    <dgm:cxn modelId="{96E06306-2493-4CCF-8DE7-BF3C4C910B12}" type="presParOf" srcId="{8161D5BD-82AD-4752-8A18-B8F7C9814A54}" destId="{B38C844F-F090-4174-92CA-6BFC876864F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7B38CB-C2B0-4197-9582-02C82252ABF5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B6C732C3-562B-458F-82D4-7A2BD870FDA5}">
      <dgm:prSet phldrT="[Text]"/>
      <dgm:spPr/>
      <dgm:t>
        <a:bodyPr/>
        <a:lstStyle/>
        <a:p>
          <a:r>
            <a:rPr lang="en-US" dirty="0"/>
            <a:t>Measurements and</a:t>
          </a:r>
        </a:p>
        <a:p>
          <a:r>
            <a:rPr lang="en-US" dirty="0"/>
            <a:t>Ratings</a:t>
          </a:r>
        </a:p>
      </dgm:t>
    </dgm:pt>
    <dgm:pt modelId="{99432C78-945C-491B-BD1E-C35B6A4B5996}" type="parTrans" cxnId="{48A934D8-E78E-46C1-8BFE-B9A58CDA027D}">
      <dgm:prSet/>
      <dgm:spPr/>
      <dgm:t>
        <a:bodyPr/>
        <a:lstStyle/>
        <a:p>
          <a:endParaRPr lang="en-US"/>
        </a:p>
      </dgm:t>
    </dgm:pt>
    <dgm:pt modelId="{7F0157C4-0E1F-4D1A-B054-FE1C962C8E90}" type="sibTrans" cxnId="{48A934D8-E78E-46C1-8BFE-B9A58CDA027D}">
      <dgm:prSet/>
      <dgm:spPr/>
      <dgm:t>
        <a:bodyPr/>
        <a:lstStyle/>
        <a:p>
          <a:endParaRPr lang="en-US"/>
        </a:p>
      </dgm:t>
    </dgm:pt>
    <dgm:pt modelId="{948ED23F-D2BA-4ED7-B7F1-B6693A2839ED}">
      <dgm:prSet phldrT="[Text]"/>
      <dgm:spPr/>
      <dgm:t>
        <a:bodyPr/>
        <a:lstStyle/>
        <a:p>
          <a:r>
            <a:rPr lang="en-US" dirty="0"/>
            <a:t>Conformity Assessments</a:t>
          </a:r>
        </a:p>
      </dgm:t>
    </dgm:pt>
    <dgm:pt modelId="{E5C37E66-3864-48E8-94CA-CC2817B7D2BE}" type="parTrans" cxnId="{4D0EF33E-7BA1-406E-B98D-1D57023844BF}">
      <dgm:prSet/>
      <dgm:spPr/>
      <dgm:t>
        <a:bodyPr/>
        <a:lstStyle/>
        <a:p>
          <a:endParaRPr lang="en-US"/>
        </a:p>
      </dgm:t>
    </dgm:pt>
    <dgm:pt modelId="{194273C8-42B1-4EBB-BF89-F8C8EE6E0988}" type="sibTrans" cxnId="{4D0EF33E-7BA1-406E-B98D-1D57023844BF}">
      <dgm:prSet/>
      <dgm:spPr/>
      <dgm:t>
        <a:bodyPr/>
        <a:lstStyle/>
        <a:p>
          <a:endParaRPr lang="en-US"/>
        </a:p>
      </dgm:t>
    </dgm:pt>
    <dgm:pt modelId="{85176F5F-2364-4002-8341-2CAF00C6F6BF}">
      <dgm:prSet phldrT="[Text]"/>
      <dgm:spPr/>
      <dgm:t>
        <a:bodyPr/>
        <a:lstStyle/>
        <a:p>
          <a:r>
            <a:rPr lang="en-US" dirty="0"/>
            <a:t>Safety</a:t>
          </a:r>
        </a:p>
      </dgm:t>
    </dgm:pt>
    <dgm:pt modelId="{8668CBEA-3923-4EA8-9302-39ABBC54DF9A}" type="parTrans" cxnId="{A9A9A819-5E40-42CA-A8C9-68F1E0F6F70C}">
      <dgm:prSet/>
      <dgm:spPr/>
      <dgm:t>
        <a:bodyPr/>
        <a:lstStyle/>
        <a:p>
          <a:endParaRPr lang="en-US"/>
        </a:p>
      </dgm:t>
    </dgm:pt>
    <dgm:pt modelId="{F7EDA157-BC73-454D-B14F-1BD317B567FA}" type="sibTrans" cxnId="{A9A9A819-5E40-42CA-A8C9-68F1E0F6F70C}">
      <dgm:prSet/>
      <dgm:spPr/>
      <dgm:t>
        <a:bodyPr/>
        <a:lstStyle/>
        <a:p>
          <a:endParaRPr lang="en-US"/>
        </a:p>
      </dgm:t>
    </dgm:pt>
    <dgm:pt modelId="{E865D77E-794C-428B-9842-62C7BA1C259F}" type="pres">
      <dgm:prSet presAssocID="{987B38CB-C2B0-4197-9582-02C82252ABF5}" presName="compositeShape" presStyleCnt="0">
        <dgm:presLayoutVars>
          <dgm:chMax val="7"/>
          <dgm:dir/>
          <dgm:resizeHandles val="exact"/>
        </dgm:presLayoutVars>
      </dgm:prSet>
      <dgm:spPr/>
    </dgm:pt>
    <dgm:pt modelId="{BEA6353D-FEE9-4C01-876F-860AF32B6EEC}" type="pres">
      <dgm:prSet presAssocID="{B6C732C3-562B-458F-82D4-7A2BD870FDA5}" presName="circ1" presStyleLbl="vennNode1" presStyleIdx="0" presStyleCnt="3"/>
      <dgm:spPr/>
    </dgm:pt>
    <dgm:pt modelId="{0758FE56-A118-4104-BE4F-6E5D253C1BC7}" type="pres">
      <dgm:prSet presAssocID="{B6C732C3-562B-458F-82D4-7A2BD870FDA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779EF72-72E3-47B1-81B6-E1B5A1F76498}" type="pres">
      <dgm:prSet presAssocID="{948ED23F-D2BA-4ED7-B7F1-B6693A2839ED}" presName="circ2" presStyleLbl="vennNode1" presStyleIdx="1" presStyleCnt="3"/>
      <dgm:spPr/>
    </dgm:pt>
    <dgm:pt modelId="{B603CC7E-A30D-47E2-8A34-C6F713AB58FB}" type="pres">
      <dgm:prSet presAssocID="{948ED23F-D2BA-4ED7-B7F1-B6693A2839E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1D2C49F-2087-4293-B2B3-8EB613C34404}" type="pres">
      <dgm:prSet presAssocID="{85176F5F-2364-4002-8341-2CAF00C6F6BF}" presName="circ3" presStyleLbl="vennNode1" presStyleIdx="2" presStyleCnt="3"/>
      <dgm:spPr/>
    </dgm:pt>
    <dgm:pt modelId="{362A13A7-C488-4073-8E8B-75E3884E9BB1}" type="pres">
      <dgm:prSet presAssocID="{85176F5F-2364-4002-8341-2CAF00C6F6B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9A9A819-5E40-42CA-A8C9-68F1E0F6F70C}" srcId="{987B38CB-C2B0-4197-9582-02C82252ABF5}" destId="{85176F5F-2364-4002-8341-2CAF00C6F6BF}" srcOrd="2" destOrd="0" parTransId="{8668CBEA-3923-4EA8-9302-39ABBC54DF9A}" sibTransId="{F7EDA157-BC73-454D-B14F-1BD317B567FA}"/>
    <dgm:cxn modelId="{4D0EF33E-7BA1-406E-B98D-1D57023844BF}" srcId="{987B38CB-C2B0-4197-9582-02C82252ABF5}" destId="{948ED23F-D2BA-4ED7-B7F1-B6693A2839ED}" srcOrd="1" destOrd="0" parTransId="{E5C37E66-3864-48E8-94CA-CC2817B7D2BE}" sibTransId="{194273C8-42B1-4EBB-BF89-F8C8EE6E0988}"/>
    <dgm:cxn modelId="{F0B1F12B-E19F-4357-9F76-CBB4CFE9B62E}" type="presOf" srcId="{B6C732C3-562B-458F-82D4-7A2BD870FDA5}" destId="{0758FE56-A118-4104-BE4F-6E5D253C1BC7}" srcOrd="1" destOrd="0" presId="urn:microsoft.com/office/officeart/2005/8/layout/venn1"/>
    <dgm:cxn modelId="{1751DFF6-6A96-46C9-B18D-3DCAC75287D7}" type="presOf" srcId="{B6C732C3-562B-458F-82D4-7A2BD870FDA5}" destId="{BEA6353D-FEE9-4C01-876F-860AF32B6EEC}" srcOrd="0" destOrd="0" presId="urn:microsoft.com/office/officeart/2005/8/layout/venn1"/>
    <dgm:cxn modelId="{5BE4A1FD-E636-47A1-B1DF-C99FBB2A17A9}" type="presOf" srcId="{85176F5F-2364-4002-8341-2CAF00C6F6BF}" destId="{362A13A7-C488-4073-8E8B-75E3884E9BB1}" srcOrd="1" destOrd="0" presId="urn:microsoft.com/office/officeart/2005/8/layout/venn1"/>
    <dgm:cxn modelId="{897BB70A-D938-49A2-B771-111C9520269D}" type="presOf" srcId="{948ED23F-D2BA-4ED7-B7F1-B6693A2839ED}" destId="{B603CC7E-A30D-47E2-8A34-C6F713AB58FB}" srcOrd="1" destOrd="0" presId="urn:microsoft.com/office/officeart/2005/8/layout/venn1"/>
    <dgm:cxn modelId="{41E1AB4E-4795-4DE6-92F3-BA4C0F010062}" type="presOf" srcId="{987B38CB-C2B0-4197-9582-02C82252ABF5}" destId="{E865D77E-794C-428B-9842-62C7BA1C259F}" srcOrd="0" destOrd="0" presId="urn:microsoft.com/office/officeart/2005/8/layout/venn1"/>
    <dgm:cxn modelId="{C59B3364-546D-4391-A944-2F02334C5A25}" type="presOf" srcId="{85176F5F-2364-4002-8341-2CAF00C6F6BF}" destId="{81D2C49F-2087-4293-B2B3-8EB613C34404}" srcOrd="0" destOrd="0" presId="urn:microsoft.com/office/officeart/2005/8/layout/venn1"/>
    <dgm:cxn modelId="{BB51CB45-5484-423D-9D9F-220755C82FC1}" type="presOf" srcId="{948ED23F-D2BA-4ED7-B7F1-B6693A2839ED}" destId="{4779EF72-72E3-47B1-81B6-E1B5A1F76498}" srcOrd="0" destOrd="0" presId="urn:microsoft.com/office/officeart/2005/8/layout/venn1"/>
    <dgm:cxn modelId="{48A934D8-E78E-46C1-8BFE-B9A58CDA027D}" srcId="{987B38CB-C2B0-4197-9582-02C82252ABF5}" destId="{B6C732C3-562B-458F-82D4-7A2BD870FDA5}" srcOrd="0" destOrd="0" parTransId="{99432C78-945C-491B-BD1E-C35B6A4B5996}" sibTransId="{7F0157C4-0E1F-4D1A-B054-FE1C962C8E90}"/>
    <dgm:cxn modelId="{55B6B55B-5EFF-4FBD-A5B1-32E5685538FC}" type="presParOf" srcId="{E865D77E-794C-428B-9842-62C7BA1C259F}" destId="{BEA6353D-FEE9-4C01-876F-860AF32B6EEC}" srcOrd="0" destOrd="0" presId="urn:microsoft.com/office/officeart/2005/8/layout/venn1"/>
    <dgm:cxn modelId="{2345A32C-F960-47ED-9890-27986EFBDB75}" type="presParOf" srcId="{E865D77E-794C-428B-9842-62C7BA1C259F}" destId="{0758FE56-A118-4104-BE4F-6E5D253C1BC7}" srcOrd="1" destOrd="0" presId="urn:microsoft.com/office/officeart/2005/8/layout/venn1"/>
    <dgm:cxn modelId="{1CB965E5-AB7B-4E6A-8322-4DEE8CDA7344}" type="presParOf" srcId="{E865D77E-794C-428B-9842-62C7BA1C259F}" destId="{4779EF72-72E3-47B1-81B6-E1B5A1F76498}" srcOrd="2" destOrd="0" presId="urn:microsoft.com/office/officeart/2005/8/layout/venn1"/>
    <dgm:cxn modelId="{E88DF98B-1590-401E-8891-DED5ADB8A73B}" type="presParOf" srcId="{E865D77E-794C-428B-9842-62C7BA1C259F}" destId="{B603CC7E-A30D-47E2-8A34-C6F713AB58FB}" srcOrd="3" destOrd="0" presId="urn:microsoft.com/office/officeart/2005/8/layout/venn1"/>
    <dgm:cxn modelId="{AA9CDC37-1B37-452A-AE57-F4D2BF08EE22}" type="presParOf" srcId="{E865D77E-794C-428B-9842-62C7BA1C259F}" destId="{81D2C49F-2087-4293-B2B3-8EB613C34404}" srcOrd="4" destOrd="0" presId="urn:microsoft.com/office/officeart/2005/8/layout/venn1"/>
    <dgm:cxn modelId="{A9FD6178-B713-4165-A4F1-6F41452B0B74}" type="presParOf" srcId="{E865D77E-794C-428B-9842-62C7BA1C259F}" destId="{362A13A7-C488-4073-8E8B-75E3884E9BB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2F282-CBC9-47D3-ADC9-1D1F6257A812}">
      <dsp:nvSpPr>
        <dsp:cNvPr id="0" name=""/>
        <dsp:cNvSpPr/>
      </dsp:nvSpPr>
      <dsp:spPr>
        <a:xfrm>
          <a:off x="1940" y="658946"/>
          <a:ext cx="1727322" cy="6909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NWIP</a:t>
          </a:r>
        </a:p>
      </dsp:txBody>
      <dsp:txXfrm>
        <a:off x="347404" y="658946"/>
        <a:ext cx="1036394" cy="690928"/>
      </dsp:txXfrm>
    </dsp:sp>
    <dsp:sp modelId="{E51DB93C-32DF-4FEB-9304-BB22A6070643}">
      <dsp:nvSpPr>
        <dsp:cNvPr id="0" name=""/>
        <dsp:cNvSpPr/>
      </dsp:nvSpPr>
      <dsp:spPr>
        <a:xfrm>
          <a:off x="1556531" y="658946"/>
          <a:ext cx="1727322" cy="6909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CD</a:t>
          </a:r>
        </a:p>
      </dsp:txBody>
      <dsp:txXfrm>
        <a:off x="1901995" y="658946"/>
        <a:ext cx="1036394" cy="690928"/>
      </dsp:txXfrm>
    </dsp:sp>
    <dsp:sp modelId="{C4DE520A-692F-442F-8BF0-A7066DABDE55}">
      <dsp:nvSpPr>
        <dsp:cNvPr id="0" name=""/>
        <dsp:cNvSpPr/>
      </dsp:nvSpPr>
      <dsp:spPr>
        <a:xfrm>
          <a:off x="3111121" y="658946"/>
          <a:ext cx="1727322" cy="6909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CDV</a:t>
          </a:r>
        </a:p>
      </dsp:txBody>
      <dsp:txXfrm>
        <a:off x="3456585" y="658946"/>
        <a:ext cx="1036394" cy="690928"/>
      </dsp:txXfrm>
    </dsp:sp>
    <dsp:sp modelId="{D09A22EB-0ECA-4972-B1B7-0A27F8B118C3}">
      <dsp:nvSpPr>
        <dsp:cNvPr id="0" name=""/>
        <dsp:cNvSpPr/>
      </dsp:nvSpPr>
      <dsp:spPr>
        <a:xfrm>
          <a:off x="4665711" y="658946"/>
          <a:ext cx="1727322" cy="6909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FDIS</a:t>
          </a:r>
        </a:p>
      </dsp:txBody>
      <dsp:txXfrm>
        <a:off x="5011175" y="658946"/>
        <a:ext cx="1036394" cy="690928"/>
      </dsp:txXfrm>
    </dsp:sp>
    <dsp:sp modelId="{B38C844F-F090-4174-92CA-6BFC876864F6}">
      <dsp:nvSpPr>
        <dsp:cNvPr id="0" name=""/>
        <dsp:cNvSpPr/>
      </dsp:nvSpPr>
      <dsp:spPr>
        <a:xfrm>
          <a:off x="6220301" y="658946"/>
          <a:ext cx="1727322" cy="6909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IS</a:t>
          </a:r>
        </a:p>
      </dsp:txBody>
      <dsp:txXfrm>
        <a:off x="6565765" y="658946"/>
        <a:ext cx="1036394" cy="690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6353D-FEE9-4C01-876F-860AF32B6EEC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Measurements and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Ratings</a:t>
          </a:r>
        </a:p>
      </dsp:txBody>
      <dsp:txXfrm>
        <a:off x="2153920" y="477519"/>
        <a:ext cx="1788160" cy="1097280"/>
      </dsp:txXfrm>
    </dsp:sp>
    <dsp:sp modelId="{4779EF72-72E3-47B1-81B6-E1B5A1F76498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Conformity Assessments</a:t>
          </a:r>
        </a:p>
      </dsp:txBody>
      <dsp:txXfrm>
        <a:off x="3454400" y="2204720"/>
        <a:ext cx="1463040" cy="1341120"/>
      </dsp:txXfrm>
    </dsp:sp>
    <dsp:sp modelId="{81D2C49F-2087-4293-B2B3-8EB613C34404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Safety</a:t>
          </a:r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C2674-18E8-4283-8FD6-C0E51745FDE9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9F3BD-C6E2-4EDF-95AB-A4C4E253C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93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83619E-A848-4541-A911-9D9CBB2B31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3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paulatki/Desktop/2015%20LU%20Logos/PRINT/LU/png/For%20use%20on%20A4/LU_A4_WHITE.pn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paulatki/Desktop/2015%20LU%20Logos/PRINT/LU/png/For%20use%20on%20A4/LU_A4_WHITE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Mod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57" y="3057699"/>
            <a:ext cx="8277728" cy="1807533"/>
          </a:xfrm>
        </p:spPr>
        <p:txBody>
          <a:bodyPr anchor="t"/>
          <a:lstStyle>
            <a:lvl1pPr algn="l">
              <a:lnSpc>
                <a:spcPct val="8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157" y="2002971"/>
            <a:ext cx="8277728" cy="1054728"/>
          </a:xfrm>
        </p:spPr>
        <p:txBody>
          <a:bodyPr anchor="b">
            <a:normAutofit/>
          </a:bodyPr>
          <a:lstStyle>
            <a:lvl1pPr marL="0" indent="0" algn="l">
              <a:lnSpc>
                <a:spcPct val="80000"/>
              </a:lnSpc>
              <a:buNone/>
              <a:defRPr sz="1800" spc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79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5985491"/>
            <a:ext cx="7772400" cy="362531"/>
          </a:xfr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spc="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Inspiring Winners since 1909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22313" y="1502547"/>
            <a:ext cx="7772400" cy="2286443"/>
          </a:xfrm>
        </p:spPr>
        <p:txBody>
          <a:bodyPr anchor="t">
            <a:noAutofit/>
          </a:bodyPr>
          <a:lstStyle>
            <a:lvl1pPr marL="0" indent="0" algn="ctr">
              <a:lnSpc>
                <a:spcPct val="80000"/>
              </a:lnSpc>
              <a:buNone/>
              <a:defRPr sz="3600" b="1" spc="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Thank you!</a:t>
            </a:r>
          </a:p>
        </p:txBody>
      </p:sp>
      <p:pic>
        <p:nvPicPr>
          <p:cNvPr id="8" name="LU_A4_WHITE.png" descr="/Users/paulatki/Desktop/2015 LU Logos/PRINT/LU/png/For use on A4/LU_A4_WHITE.pn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45" y="4846973"/>
            <a:ext cx="2737110" cy="9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4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4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5736"/>
            <a:ext cx="8229600" cy="812800"/>
          </a:xfrm>
          <a:ln>
            <a:noFill/>
          </a:ln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8537"/>
            <a:ext cx="8229600" cy="5057275"/>
          </a:xfr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9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5736"/>
            <a:ext cx="8229600" cy="8128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728536"/>
            <a:ext cx="5766197" cy="5053264"/>
          </a:xfr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301642" y="1728537"/>
            <a:ext cx="2385159" cy="2557056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301642" y="4363840"/>
            <a:ext cx="2385159" cy="241796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4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5736"/>
            <a:ext cx="8229600" cy="8128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8536"/>
            <a:ext cx="4038600" cy="5053264"/>
          </a:xfr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8536"/>
            <a:ext cx="4038600" cy="5053264"/>
          </a:xfr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6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5736"/>
            <a:ext cx="8229600" cy="80164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57200" y="1717378"/>
            <a:ext cx="8229600" cy="506442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1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5736"/>
            <a:ext cx="8229600" cy="80164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57200" y="1717378"/>
            <a:ext cx="5754160" cy="506442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301642" y="1717377"/>
            <a:ext cx="2385159" cy="256821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301642" y="4363840"/>
            <a:ext cx="2385159" cy="241796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0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11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325647"/>
            <a:ext cx="7772400" cy="362531"/>
          </a:xfr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spc="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Inspiring Winners since 1909</a:t>
            </a:r>
          </a:p>
        </p:txBody>
      </p:sp>
      <p:pic>
        <p:nvPicPr>
          <p:cNvPr id="7" name="LU_A4_WHITE.png" descr="/Users/paulatki/Desktop/2015 LU Logos/PRINT/LU/png/For use on A4/LU_A4_WHITE.pn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45" y="2800595"/>
            <a:ext cx="2737110" cy="9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2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06379"/>
            <a:ext cx="8229600" cy="84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27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F3D85BC-F7C2-47D2-AAB8-B4591E0560D3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68FEC7A-9CF8-4ADE-997D-B3D888E8D0E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743005" cy="90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1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cid:image002.png@01D2254C.6AE35030" TargetMode="External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GB" b="0" dirty="0"/>
            </a:br>
            <a:r>
              <a:rPr lang="en-GB" b="0" dirty="0"/>
              <a:t>Energy Rating Standards (IEC61853) </a:t>
            </a:r>
            <a:br>
              <a:rPr lang="en-GB" b="0" dirty="0"/>
            </a:br>
            <a:r>
              <a:rPr lang="en-GB" b="0" dirty="0"/>
              <a:t>– Standards Body Perspective -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Prof Ralph Gottschalg</a:t>
            </a:r>
          </a:p>
          <a:p>
            <a:r>
              <a:rPr lang="en-GB" sz="1700" dirty="0"/>
              <a:t>Centre for Renewable Energy Systems Technology</a:t>
            </a:r>
          </a:p>
          <a:p>
            <a:r>
              <a:rPr lang="en-GB" sz="1700" dirty="0"/>
              <a:t>Loughborough University</a:t>
            </a:r>
          </a:p>
        </p:txBody>
      </p:sp>
    </p:spTree>
    <p:extLst>
      <p:ext uri="{BB962C8B-B14F-4D97-AF65-F5344CB8AC3E}">
        <p14:creationId xmlns:p14="http://schemas.microsoft.com/office/powerpoint/2010/main" val="2411610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 of IEC61853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Recognition that power and energy are not necessarily correlated (partially due to onset of new materials)</a:t>
            </a:r>
          </a:p>
          <a:p>
            <a:endParaRPr lang="en-GB" dirty="0"/>
          </a:p>
          <a:p>
            <a:r>
              <a:rPr lang="en-GB" dirty="0"/>
              <a:t>Middle of 1990s a draft was prepared covering everything from measurements, modelling and </a:t>
            </a:r>
            <a:r>
              <a:rPr lang="en-GB" u="sng" dirty="0"/>
              <a:t>standard days (~120 pages draft)</a:t>
            </a:r>
          </a:p>
          <a:p>
            <a:endParaRPr lang="en-GB" u="sng" dirty="0"/>
          </a:p>
          <a:p>
            <a:r>
              <a:rPr lang="en-GB" u="sng" dirty="0"/>
              <a:t>Early 2002 this was submitted as a CDV and received &gt;100 pages of comments.</a:t>
            </a:r>
          </a:p>
          <a:p>
            <a:endParaRPr lang="en-GB" u="sng" dirty="0"/>
          </a:p>
          <a:p>
            <a:r>
              <a:rPr lang="en-GB" u="sng" dirty="0"/>
              <a:t>Decision was made to split the standard into 4 parts and develop least controversial ones first</a:t>
            </a:r>
          </a:p>
          <a:p>
            <a:pPr marL="0" indent="0">
              <a:buNone/>
            </a:pPr>
            <a:r>
              <a:rPr lang="en-GB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1233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IEC61853: Photovoltaic (PV) module performance testing and energy 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Part 1 - Irradiance and temperature performance measurements and power rating</a:t>
            </a:r>
          </a:p>
          <a:p>
            <a:pPr lvl="1"/>
            <a:r>
              <a:rPr lang="en-GB" dirty="0"/>
              <a:t>Published 2011</a:t>
            </a:r>
          </a:p>
          <a:p>
            <a:pPr lvl="1"/>
            <a:r>
              <a:rPr lang="en-GB" dirty="0"/>
              <a:t>(Final) project lead: John Wohlgemuth</a:t>
            </a:r>
          </a:p>
          <a:p>
            <a:r>
              <a:rPr lang="en-GB" dirty="0"/>
              <a:t>Part 2 - Spectral responsivity, incidence angle and module operating temperature measurements</a:t>
            </a:r>
          </a:p>
          <a:p>
            <a:pPr lvl="1"/>
            <a:r>
              <a:rPr lang="en-GB" dirty="0"/>
              <a:t>Published 2016</a:t>
            </a:r>
          </a:p>
          <a:p>
            <a:pPr lvl="1"/>
            <a:r>
              <a:rPr lang="en-GB" dirty="0"/>
              <a:t>(Final) project lead: Ralph Gottschalg</a:t>
            </a:r>
          </a:p>
          <a:p>
            <a:r>
              <a:rPr lang="en-GB" dirty="0"/>
              <a:t>Part 3 - Energy Rating of PV Modules</a:t>
            </a:r>
          </a:p>
          <a:p>
            <a:pPr lvl="1"/>
            <a:r>
              <a:rPr lang="en-GB" dirty="0"/>
              <a:t>Current status: CD</a:t>
            </a:r>
          </a:p>
          <a:p>
            <a:pPr lvl="1"/>
            <a:r>
              <a:rPr lang="en-GB" dirty="0"/>
              <a:t>Project lead: Thomas Huld</a:t>
            </a:r>
          </a:p>
          <a:p>
            <a:r>
              <a:rPr lang="en-GB" dirty="0"/>
              <a:t>Part 4 - Standard reference climatic profiles</a:t>
            </a:r>
          </a:p>
          <a:p>
            <a:pPr lvl="1"/>
            <a:r>
              <a:rPr lang="en-GB" dirty="0"/>
              <a:t>Current status: CD</a:t>
            </a:r>
          </a:p>
          <a:p>
            <a:pPr lvl="1"/>
            <a:r>
              <a:rPr lang="en-GB" dirty="0"/>
              <a:t>Project lead: Thomas Huld</a:t>
            </a:r>
          </a:p>
        </p:txBody>
      </p:sp>
    </p:spTree>
    <p:extLst>
      <p:ext uri="{BB962C8B-B14F-4D97-AF65-F5344CB8AC3E}">
        <p14:creationId xmlns:p14="http://schemas.microsoft.com/office/powerpoint/2010/main" val="2422238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curiosities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The order these standards are published in means that measurements are taken without knowing the detailed model.</a:t>
            </a:r>
          </a:p>
          <a:p>
            <a:endParaRPr lang="en-GB" dirty="0"/>
          </a:p>
          <a:p>
            <a:r>
              <a:rPr lang="en-GB" dirty="0"/>
              <a:t>Finding acceptable standard datasets seems to be difficult as we are encountering IMBY-ism. </a:t>
            </a:r>
          </a:p>
          <a:p>
            <a:endParaRPr lang="en-GB" dirty="0"/>
          </a:p>
          <a:p>
            <a:r>
              <a:rPr lang="en-GB" dirty="0"/>
              <a:t>Some measurements appear to be arduous, but the standard must be technology independent (e.g. different glass covers, thermal properties, …)</a:t>
            </a:r>
          </a:p>
          <a:p>
            <a:endParaRPr lang="en-GB" dirty="0"/>
          </a:p>
          <a:p>
            <a:r>
              <a:rPr lang="en-GB" dirty="0"/>
              <a:t>Strictly speaking we offer currently an energy yield calculation methodology and some standard datasets, but no rating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651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Common misunderstanding: </a:t>
            </a:r>
            <a:br>
              <a:rPr lang="en-GB" dirty="0"/>
            </a:br>
            <a:r>
              <a:rPr lang="en-GB" dirty="0"/>
              <a:t>Energy yield prediction vs energy 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Rating allows comparison of devices, typically in one condition. </a:t>
            </a:r>
          </a:p>
          <a:p>
            <a:endParaRPr lang="en-GB" dirty="0"/>
          </a:p>
          <a:p>
            <a:r>
              <a:rPr lang="en-GB" dirty="0"/>
              <a:t>Yield prediction is specific for a site. </a:t>
            </a:r>
          </a:p>
          <a:p>
            <a:endParaRPr lang="en-GB" dirty="0"/>
          </a:p>
          <a:p>
            <a:r>
              <a:rPr lang="en-GB" dirty="0"/>
              <a:t>Climatic zone vs. local weather </a:t>
            </a:r>
          </a:p>
          <a:p>
            <a:endParaRPr lang="en-GB" dirty="0"/>
          </a:p>
          <a:p>
            <a:r>
              <a:rPr lang="en-GB" dirty="0"/>
              <a:t>Comparison with more commonly known power measurements are power-rated at STC which is </a:t>
            </a:r>
          </a:p>
          <a:p>
            <a:pPr lvl="1"/>
            <a:r>
              <a:rPr lang="en-GB" dirty="0"/>
              <a:t>Hardly ever seen in realistic operation</a:t>
            </a:r>
          </a:p>
          <a:p>
            <a:pPr lvl="1"/>
            <a:r>
              <a:rPr lang="en-GB" dirty="0"/>
              <a:t>An accepted measure for quality assurance and valuing PV modules</a:t>
            </a:r>
          </a:p>
          <a:p>
            <a:pPr lvl="1"/>
            <a:endParaRPr lang="en-GB" dirty="0"/>
          </a:p>
          <a:p>
            <a:r>
              <a:rPr lang="en-GB" dirty="0"/>
              <a:t>EYP would be comparable to power </a:t>
            </a:r>
            <a:r>
              <a:rPr lang="en-GB" dirty="0">
                <a:solidFill>
                  <a:srgbClr val="FF0000"/>
                </a:solidFill>
              </a:rPr>
              <a:t>measurements</a:t>
            </a:r>
            <a:r>
              <a:rPr lang="en-GB" dirty="0"/>
              <a:t> at non STC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199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… but there is one problem in IEC61853 as currently planned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What is the actual rating attached to the module?</a:t>
            </a:r>
          </a:p>
          <a:p>
            <a:pPr marL="0" indent="0">
              <a:buNone/>
            </a:pPr>
            <a:endParaRPr lang="en-GB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80808"/>
                </a:solidFill>
              </a:rPr>
              <a:t>Frequent criticism: we don’t know what we are getting and rating measurements are expensive. Really?</a:t>
            </a:r>
          </a:p>
        </p:txBody>
      </p:sp>
    </p:spTree>
    <p:extLst>
      <p:ext uri="{BB962C8B-B14F-4D97-AF65-F5344CB8AC3E}">
        <p14:creationId xmlns:p14="http://schemas.microsoft.com/office/powerpoint/2010/main" val="348135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would use it?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System designers:</a:t>
            </a:r>
            <a:r>
              <a:rPr lang="en-GB" dirty="0"/>
              <a:t> compare modules without need for detailed energy assessment</a:t>
            </a:r>
          </a:p>
          <a:p>
            <a:endParaRPr lang="en-GB" dirty="0"/>
          </a:p>
          <a:p>
            <a:r>
              <a:rPr lang="en-GB" b="1" dirty="0"/>
              <a:t>EPCs </a:t>
            </a:r>
            <a:r>
              <a:rPr lang="en-GB" dirty="0"/>
              <a:t>to warranty power levels</a:t>
            </a:r>
          </a:p>
          <a:p>
            <a:endParaRPr lang="en-GB" dirty="0"/>
          </a:p>
          <a:p>
            <a:r>
              <a:rPr lang="en-GB" b="1" dirty="0"/>
              <a:t>Finance/Investors</a:t>
            </a:r>
            <a:r>
              <a:rPr lang="en-GB" dirty="0"/>
              <a:t> during due diligence, bankability, …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… even in the worst case (i.e. no rating) IEC61853 would deliver most data required for a long term energy yield prediction at a certified accuracy.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32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Considering that a rating measurement series (part 1 and part 2) would cost 50k€ (overestimation?)</a:t>
            </a:r>
          </a:p>
          <a:p>
            <a:endParaRPr lang="en-GB" dirty="0"/>
          </a:p>
          <a:p>
            <a:r>
              <a:rPr lang="en-GB" dirty="0"/>
              <a:t>General provision of modelling data for user base. Offsets many EPCs having to pay for e.g. *.pan files</a:t>
            </a:r>
          </a:p>
          <a:p>
            <a:endParaRPr lang="en-GB" dirty="0"/>
          </a:p>
          <a:p>
            <a:r>
              <a:rPr lang="en-GB" dirty="0"/>
              <a:t>The improved measurement quality (as measurements are taken at accredited laboratories) will increase prediction accuracy and thus operational risks.</a:t>
            </a:r>
          </a:p>
          <a:p>
            <a:endParaRPr lang="en-GB" dirty="0"/>
          </a:p>
          <a:p>
            <a:r>
              <a:rPr lang="en-GB" dirty="0"/>
              <a:t>Cost argument is largely made by the manufacturers as this is an additional expense which only benefits the customer. But what is 50k€ for a module design of ??GW production capacity?</a:t>
            </a:r>
          </a:p>
        </p:txBody>
      </p:sp>
    </p:spTree>
    <p:extLst>
      <p:ext uri="{BB962C8B-B14F-4D97-AF65-F5344CB8AC3E}">
        <p14:creationId xmlns:p14="http://schemas.microsoft.com/office/powerpoint/2010/main" val="903043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User vs. Standard Specifiers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Constitution of WG2 does not include (m)any end users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Module manufacturers object because of costs, but no user can argue the benefit.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2240897"/>
            <a:ext cx="4807466" cy="31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3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IEC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An Energy rating standard is a tool for the general </a:t>
            </a:r>
            <a:r>
              <a:rPr lang="en-GB" dirty="0" err="1"/>
              <a:t>intercomparison</a:t>
            </a:r>
            <a:r>
              <a:rPr lang="en-GB" dirty="0"/>
              <a:t> of module yield expectations in a given climate.</a:t>
            </a:r>
          </a:p>
          <a:p>
            <a:endParaRPr lang="en-GB" dirty="0"/>
          </a:p>
          <a:p>
            <a:r>
              <a:rPr lang="en-GB" dirty="0"/>
              <a:t>As all standards it should</a:t>
            </a:r>
          </a:p>
          <a:p>
            <a:pPr lvl="1"/>
            <a:r>
              <a:rPr lang="en-GB" dirty="0"/>
              <a:t>Enable international trade.</a:t>
            </a:r>
          </a:p>
          <a:p>
            <a:pPr lvl="1"/>
            <a:r>
              <a:rPr lang="en-GB" dirty="0"/>
              <a:t>Be acceptable to many countries</a:t>
            </a:r>
          </a:p>
          <a:p>
            <a:pPr lvl="1"/>
            <a:r>
              <a:rPr lang="en-GB" dirty="0"/>
              <a:t>Allow for technological developments</a:t>
            </a:r>
          </a:p>
          <a:p>
            <a:pPr lvl="1"/>
            <a:endParaRPr lang="en-GB" dirty="0"/>
          </a:p>
          <a:p>
            <a:r>
              <a:rPr lang="en-GB" dirty="0"/>
              <a:t>The standard is partially still under development and done somewhat back to front.</a:t>
            </a:r>
          </a:p>
          <a:p>
            <a:endParaRPr lang="en-GB" dirty="0"/>
          </a:p>
          <a:p>
            <a:r>
              <a:rPr lang="en-GB" dirty="0"/>
              <a:t>Little involvement of potential users into the developments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364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89" y="3204764"/>
            <a:ext cx="8229600" cy="812800"/>
          </a:xfrm>
        </p:spPr>
        <p:txBody>
          <a:bodyPr/>
          <a:lstStyle/>
          <a:p>
            <a:r>
              <a:rPr lang="en-GB" dirty="0"/>
              <a:t>Thank you very much for your attention</a:t>
            </a:r>
          </a:p>
        </p:txBody>
      </p:sp>
      <p:pic>
        <p:nvPicPr>
          <p:cNvPr id="3" name="Grafik 12"/>
          <p:cNvPicPr/>
          <p:nvPr/>
        </p:nvPicPr>
        <p:blipFill>
          <a:blip r:embed="rId2"/>
          <a:stretch>
            <a:fillRect/>
          </a:stretch>
        </p:blipFill>
        <p:spPr>
          <a:xfrm>
            <a:off x="2559969" y="5299166"/>
            <a:ext cx="4108840" cy="117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1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15736"/>
            <a:ext cx="9144000" cy="812800"/>
          </a:xfrm>
        </p:spPr>
        <p:txBody>
          <a:bodyPr>
            <a:normAutofit/>
          </a:bodyPr>
          <a:lstStyle/>
          <a:p>
            <a:r>
              <a:rPr lang="en-GB" sz="2000" dirty="0"/>
              <a:t>CPVMCL (CREST Photovoltaic Measurement and Calibration Laboratory)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CPVMCL is a laboratory accredited to calibration </a:t>
            </a:r>
            <a:br>
              <a:rPr lang="en-GB" dirty="0"/>
            </a:br>
            <a:r>
              <a:rPr lang="en-GB" dirty="0"/>
              <a:t>level to support </a:t>
            </a:r>
            <a:r>
              <a:rPr lang="en-GB" dirty="0" err="1"/>
              <a:t>reseach</a:t>
            </a:r>
            <a:r>
              <a:rPr lang="en-GB" dirty="0"/>
              <a:t> and deployment.</a:t>
            </a:r>
          </a:p>
          <a:p>
            <a:endParaRPr lang="en-GB" dirty="0"/>
          </a:p>
          <a:p>
            <a:r>
              <a:rPr lang="en-GB" dirty="0"/>
              <a:t>Measurement and calibration services offered:</a:t>
            </a:r>
          </a:p>
          <a:p>
            <a:pPr lvl="1"/>
            <a:r>
              <a:rPr lang="en-GB" dirty="0"/>
              <a:t>Reference cell &amp; pyranometer calibration</a:t>
            </a:r>
          </a:p>
          <a:p>
            <a:pPr lvl="1"/>
            <a:r>
              <a:rPr lang="en-GB" dirty="0"/>
              <a:t>Module power and energy measurements and ratings</a:t>
            </a:r>
          </a:p>
          <a:p>
            <a:pPr lvl="1"/>
            <a:endParaRPr lang="en-GB" dirty="0"/>
          </a:p>
          <a:p>
            <a:r>
              <a:rPr lang="en-GB" dirty="0"/>
              <a:t>Measurement and R&amp;D support</a:t>
            </a:r>
          </a:p>
          <a:p>
            <a:pPr lvl="1"/>
            <a:r>
              <a:rPr lang="en-GB" dirty="0"/>
              <a:t>Module durability</a:t>
            </a:r>
          </a:p>
          <a:p>
            <a:pPr lvl="1"/>
            <a:r>
              <a:rPr lang="en-GB" dirty="0"/>
              <a:t>Pre-certification</a:t>
            </a:r>
          </a:p>
          <a:p>
            <a:pPr lvl="1"/>
            <a:r>
              <a:rPr lang="en-GB" dirty="0"/>
              <a:t>System/ module failure analysis</a:t>
            </a:r>
          </a:p>
          <a:p>
            <a:pPr lvl="1"/>
            <a:endParaRPr lang="en-GB" dirty="0"/>
          </a:p>
        </p:txBody>
      </p:sp>
      <p:pic>
        <p:nvPicPr>
          <p:cNvPr id="1026" name="Picture 1" descr="cid:image002.png@01D2254B.B0B9899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46" y="1728536"/>
            <a:ext cx="969486" cy="124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061241" y="4354830"/>
            <a:ext cx="4082759" cy="2831556"/>
            <a:chOff x="1235142" y="2114393"/>
            <a:chExt cx="7534612" cy="4320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142" y="2985223"/>
              <a:ext cx="2160000" cy="1289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 descr="C:\Users\eljz\Dropbox\Camera Uploads\2013-07-04 15.28.3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578" y="2121217"/>
              <a:ext cx="1289341" cy="21567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7989" y="4274393"/>
              <a:ext cx="1291765" cy="2160000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169" y="2114393"/>
              <a:ext cx="1290925" cy="21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0488" y="2114393"/>
              <a:ext cx="1288840" cy="216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9754" y="4274393"/>
              <a:ext cx="2160000" cy="1291765"/>
            </a:xfrm>
            <a:prstGeom prst="rect">
              <a:avLst/>
            </a:prstGeom>
          </p:spPr>
        </p:pic>
        <p:pic>
          <p:nvPicPr>
            <p:cNvPr id="13" name="Picture 12" descr="C:\Users\eljz\Dropbox\Camera Uploads\2013-03-12 15.22.29.jp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546" y="4274393"/>
              <a:ext cx="1292443" cy="21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C:\Users\eljz\Dropbox\Camera Uploads\2013-01-29 17.23.04.jp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911" y="4277981"/>
              <a:ext cx="2159635" cy="12896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7344" y="2114393"/>
              <a:ext cx="1422410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26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Standards Landscape – Where does the standard fit in?</a:t>
            </a:r>
          </a:p>
          <a:p>
            <a:r>
              <a:rPr lang="en-GB" dirty="0"/>
              <a:t>Photovoltaic Standards: IEC TC82(-WG2)</a:t>
            </a:r>
          </a:p>
          <a:p>
            <a:r>
              <a:rPr lang="en-GB" dirty="0"/>
              <a:t>What is the Energy Rating standard (IEC61853)?</a:t>
            </a:r>
          </a:p>
          <a:p>
            <a:r>
              <a:rPr lang="en-GB" dirty="0"/>
              <a:t>Current status of IEC61853</a:t>
            </a:r>
          </a:p>
          <a:p>
            <a:r>
              <a:rPr lang="en-GB" dirty="0"/>
              <a:t>Stakeholders: End User vs. Test House vs. WG2 constituency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Standards landscape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Standards are set by either trade bodies or standard bodies </a:t>
            </a:r>
          </a:p>
          <a:p>
            <a:endParaRPr lang="en-GB" dirty="0"/>
          </a:p>
          <a:p>
            <a:r>
              <a:rPr lang="en-GB" dirty="0"/>
              <a:t>Trade bodies often focus on supply chains (e.g. SEMI standards for PV)</a:t>
            </a:r>
          </a:p>
          <a:p>
            <a:endParaRPr lang="en-GB" dirty="0"/>
          </a:p>
          <a:p>
            <a:r>
              <a:rPr lang="en-GB" dirty="0"/>
              <a:t>International standard bodies may be </a:t>
            </a:r>
          </a:p>
          <a:p>
            <a:pPr lvl="1"/>
            <a:r>
              <a:rPr lang="en-GB" dirty="0"/>
              <a:t>world-wide (e.g. ISO or IEC)</a:t>
            </a:r>
          </a:p>
          <a:p>
            <a:pPr lvl="1"/>
            <a:r>
              <a:rPr lang="en-GB" dirty="0"/>
              <a:t>Regional (e.g. CENELEC)</a:t>
            </a:r>
          </a:p>
          <a:p>
            <a:pPr lvl="1"/>
            <a:endParaRPr lang="en-GB" dirty="0"/>
          </a:p>
          <a:p>
            <a:r>
              <a:rPr lang="en-GB" dirty="0"/>
              <a:t>In PV relevant standard body is IEC, ‘mirrored’ by CENELEC</a:t>
            </a:r>
          </a:p>
          <a:p>
            <a:endParaRPr lang="en-GB" dirty="0"/>
          </a:p>
          <a:p>
            <a:r>
              <a:rPr lang="en-GB" dirty="0"/>
              <a:t>National standards (e.g. </a:t>
            </a:r>
            <a:r>
              <a:rPr lang="en-GB" dirty="0" err="1"/>
              <a:t>BSi</a:t>
            </a:r>
            <a:r>
              <a:rPr lang="en-GB" dirty="0"/>
              <a:t> in the UK) mostly filter down from International standard bodies</a:t>
            </a:r>
          </a:p>
          <a:p>
            <a:endParaRPr lang="en-GB" dirty="0"/>
          </a:p>
          <a:p>
            <a:r>
              <a:rPr lang="en-GB" dirty="0"/>
              <a:t>Additionally there are national ‘special interest groups’ working on national standards (e.g. in UK: MCS, IET)</a:t>
            </a:r>
          </a:p>
        </p:txBody>
      </p:sp>
    </p:spTree>
    <p:extLst>
      <p:ext uri="{BB962C8B-B14F-4D97-AF65-F5344CB8AC3E}">
        <p14:creationId xmlns:p14="http://schemas.microsoft.com/office/powerpoint/2010/main" val="140669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Photovoltaic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8538"/>
            <a:ext cx="8229600" cy="213022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Most PV standards originate in the IEC.</a:t>
            </a:r>
          </a:p>
          <a:p>
            <a:endParaRPr lang="en-GB" dirty="0"/>
          </a:p>
          <a:p>
            <a:r>
              <a:rPr lang="en-GB" dirty="0"/>
              <a:t>Technical committee TC is </a:t>
            </a:r>
            <a:r>
              <a:rPr lang="en-GB" b="1" dirty="0"/>
              <a:t>TC82 Solar Photovoltaic Energy Systems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6 active working groups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31902" y="3858757"/>
            <a:ext cx="6901543" cy="549957"/>
          </a:xfrm>
          <a:prstGeom prst="roundRect">
            <a:avLst/>
          </a:prstGeom>
          <a:noFill/>
          <a:ln w="38100">
            <a:solidFill>
              <a:srgbClr val="0808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80808"/>
                </a:solidFill>
                <a:latin typeface="Arial" panose="020B0604020202020204" pitchFamily="34" charset="0"/>
              </a:rPr>
              <a:t>TC82</a:t>
            </a:r>
          </a:p>
          <a:p>
            <a:pPr algn="ctr"/>
            <a:r>
              <a:rPr lang="en-GB" sz="1600" b="1" dirty="0">
                <a:solidFill>
                  <a:srgbClr val="080808"/>
                </a:solidFill>
                <a:latin typeface="Arial" panose="020B0604020202020204" pitchFamily="34" charset="0"/>
              </a:rPr>
              <a:t>Solar </a:t>
            </a:r>
            <a:r>
              <a:rPr lang="en-GB" sz="1600" b="1" dirty="0">
                <a:solidFill>
                  <a:srgbClr val="080808"/>
                </a:solidFill>
                <a:effectLst/>
                <a:latin typeface="Arial" panose="020B0604020202020204" pitchFamily="34" charset="0"/>
              </a:rPr>
              <a:t>Photovoltaic</a:t>
            </a:r>
            <a:r>
              <a:rPr lang="en-GB" sz="1600" b="1" dirty="0">
                <a:solidFill>
                  <a:srgbClr val="080808"/>
                </a:solidFill>
                <a:latin typeface="Arial" panose="020B0604020202020204" pitchFamily="34" charset="0"/>
              </a:rPr>
              <a:t> Energy Systems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31903" y="4785089"/>
            <a:ext cx="3113314" cy="510099"/>
          </a:xfrm>
          <a:prstGeom prst="roundRect">
            <a:avLst/>
          </a:prstGeom>
          <a:noFill/>
          <a:ln w="38100">
            <a:solidFill>
              <a:srgbClr val="0808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80808"/>
                </a:solidFill>
                <a:latin typeface="Arial" panose="020B0604020202020204" pitchFamily="34" charset="0"/>
              </a:rPr>
              <a:t>WG1</a:t>
            </a:r>
          </a:p>
          <a:p>
            <a:pPr algn="ctr"/>
            <a:r>
              <a:rPr lang="en-GB" sz="1600" b="1" dirty="0">
                <a:solidFill>
                  <a:srgbClr val="080808"/>
                </a:solidFill>
                <a:latin typeface="Arial" panose="020B0604020202020204" pitchFamily="34" charset="0"/>
              </a:rPr>
              <a:t>Glossary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31903" y="5438613"/>
            <a:ext cx="3113314" cy="510099"/>
          </a:xfrm>
          <a:prstGeom prst="roundRect">
            <a:avLst/>
          </a:prstGeom>
          <a:noFill/>
          <a:ln w="38100">
            <a:solidFill>
              <a:srgbClr val="0808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80808"/>
                </a:solidFill>
                <a:latin typeface="Arial" panose="020B0604020202020204" pitchFamily="34" charset="0"/>
              </a:rPr>
              <a:t>WG2</a:t>
            </a:r>
          </a:p>
          <a:p>
            <a:pPr algn="ctr"/>
            <a:r>
              <a:rPr lang="en-GB" sz="1600" b="1" dirty="0">
                <a:solidFill>
                  <a:srgbClr val="080808"/>
                </a:solidFill>
                <a:latin typeface="Arial" panose="020B0604020202020204" pitchFamily="34" charset="0"/>
              </a:rPr>
              <a:t>Modules, non-concentrating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31903" y="6078858"/>
            <a:ext cx="3113314" cy="510099"/>
          </a:xfrm>
          <a:prstGeom prst="roundRect">
            <a:avLst/>
          </a:prstGeom>
          <a:noFill/>
          <a:ln w="38100">
            <a:solidFill>
              <a:srgbClr val="0808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80808"/>
                </a:solidFill>
                <a:latin typeface="Arial" panose="020B0604020202020204" pitchFamily="34" charset="0"/>
              </a:rPr>
              <a:t>WG3</a:t>
            </a:r>
          </a:p>
          <a:p>
            <a:pPr algn="ctr"/>
            <a:r>
              <a:rPr lang="en-GB" sz="1600" b="1" dirty="0">
                <a:solidFill>
                  <a:srgbClr val="080808"/>
                </a:solidFill>
                <a:latin typeface="Arial" panose="020B0604020202020204" pitchFamily="34" charset="0"/>
              </a:rPr>
              <a:t>Systems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920132" y="4785089"/>
            <a:ext cx="3113314" cy="510099"/>
          </a:xfrm>
          <a:prstGeom prst="roundRect">
            <a:avLst/>
          </a:prstGeom>
          <a:noFill/>
          <a:ln w="38100">
            <a:solidFill>
              <a:srgbClr val="0808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80808"/>
                </a:solidFill>
                <a:latin typeface="Arial" panose="020B0604020202020204" pitchFamily="34" charset="0"/>
              </a:rPr>
              <a:t>WG6</a:t>
            </a:r>
          </a:p>
          <a:p>
            <a:pPr algn="ctr"/>
            <a:r>
              <a:rPr lang="en-GB" sz="1600" b="1" dirty="0">
                <a:solidFill>
                  <a:srgbClr val="080808"/>
                </a:solidFill>
                <a:latin typeface="Arial" panose="020B0604020202020204" pitchFamily="34" charset="0"/>
              </a:rPr>
              <a:t>Balance of system </a:t>
            </a:r>
            <a:r>
              <a:rPr lang="en-GB" sz="1600" b="1" dirty="0" err="1">
                <a:solidFill>
                  <a:srgbClr val="080808"/>
                </a:solidFill>
                <a:latin typeface="Arial" panose="020B0604020202020204" pitchFamily="34" charset="0"/>
              </a:rPr>
              <a:t>compon</a:t>
            </a:r>
            <a:r>
              <a:rPr lang="en-GB" sz="1600" b="1" dirty="0">
                <a:solidFill>
                  <a:srgbClr val="080808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20132" y="5438613"/>
            <a:ext cx="3113314" cy="510099"/>
          </a:xfrm>
          <a:prstGeom prst="roundRect">
            <a:avLst/>
          </a:prstGeom>
          <a:noFill/>
          <a:ln w="38100">
            <a:solidFill>
              <a:srgbClr val="0808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80808"/>
                </a:solidFill>
                <a:latin typeface="Arial" panose="020B0604020202020204" pitchFamily="34" charset="0"/>
              </a:rPr>
              <a:t>WG7</a:t>
            </a:r>
          </a:p>
          <a:p>
            <a:pPr algn="ctr"/>
            <a:r>
              <a:rPr lang="en-GB" sz="1600" b="1" dirty="0">
                <a:solidFill>
                  <a:srgbClr val="080808"/>
                </a:solidFill>
                <a:latin typeface="Arial" panose="020B0604020202020204" pitchFamily="34" charset="0"/>
              </a:rPr>
              <a:t>Concentrator modules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20132" y="6078858"/>
            <a:ext cx="3113314" cy="510099"/>
          </a:xfrm>
          <a:prstGeom prst="roundRect">
            <a:avLst/>
          </a:prstGeom>
          <a:noFill/>
          <a:ln w="38100">
            <a:solidFill>
              <a:srgbClr val="08080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80808"/>
                </a:solidFill>
                <a:latin typeface="Arial" panose="020B0604020202020204" pitchFamily="34" charset="0"/>
              </a:rPr>
              <a:t>WG8</a:t>
            </a:r>
          </a:p>
          <a:p>
            <a:pPr algn="ctr"/>
            <a:r>
              <a:rPr lang="en-GB" sz="1600" b="1" dirty="0">
                <a:solidFill>
                  <a:srgbClr val="080808"/>
                </a:solidFill>
                <a:latin typeface="Arial" panose="020B0604020202020204" pitchFamily="34" charset="0"/>
              </a:rPr>
              <a:t>Photovoltaic (PV) cells</a:t>
            </a:r>
          </a:p>
        </p:txBody>
      </p:sp>
    </p:spTree>
    <p:extLst>
      <p:ext uri="{BB962C8B-B14F-4D97-AF65-F5344CB8AC3E}">
        <p14:creationId xmlns:p14="http://schemas.microsoft.com/office/powerpoint/2010/main" val="406356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88607"/>
            <a:ext cx="8229600" cy="400110"/>
          </a:xfrm>
        </p:spPr>
        <p:txBody>
          <a:bodyPr>
            <a:normAutofit fontScale="90000"/>
          </a:bodyPr>
          <a:lstStyle/>
          <a:p>
            <a:r>
              <a:rPr lang="en-US" altLang="en-US" sz="2600" dirty="0"/>
              <a:t>Existing IEC Standards for PV 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0662"/>
            <a:ext cx="8229600" cy="4321183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90000"/>
              </a:lnSpc>
              <a:buNone/>
            </a:pPr>
            <a:r>
              <a:rPr lang="en-US" altLang="en-US" dirty="0"/>
              <a:t>There are currently 82 standards published by the IEC from Technical committee 82  (established in 1981)</a:t>
            </a:r>
          </a:p>
          <a:p>
            <a:pPr marL="228600" lvl="2" indent="0" algn="ctr">
              <a:lnSpc>
                <a:spcPct val="90000"/>
              </a:lnSpc>
              <a:spcBef>
                <a:spcPts val="2400"/>
              </a:spcBef>
              <a:buNone/>
            </a:pPr>
            <a:r>
              <a:rPr lang="en-US" altLang="en-US" sz="2000" b="1" dirty="0"/>
              <a:t>www.iec.ch</a:t>
            </a:r>
          </a:p>
          <a:p>
            <a:pPr marL="0" lvl="1" indent="0">
              <a:lnSpc>
                <a:spcPct val="90000"/>
              </a:lnSpc>
              <a:buNone/>
            </a:pPr>
            <a:endParaRPr lang="en-US" altLang="en-US" sz="1000" i="1" dirty="0"/>
          </a:p>
          <a:p>
            <a:pPr marL="0" lvl="1" indent="0">
              <a:lnSpc>
                <a:spcPct val="90000"/>
              </a:lnSpc>
              <a:buNone/>
            </a:pPr>
            <a:endParaRPr lang="en-US" altLang="en-US" sz="1000" i="1" dirty="0"/>
          </a:p>
          <a:p>
            <a:pPr marL="0" lvl="1" indent="0">
              <a:lnSpc>
                <a:spcPct val="90000"/>
              </a:lnSpc>
              <a:buNone/>
            </a:pPr>
            <a:endParaRPr lang="en-US" altLang="en-US" sz="1000" i="1" dirty="0"/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GB" altLang="en-US" b="1" dirty="0"/>
              <a:t>…</a:t>
            </a:r>
            <a:r>
              <a:rPr lang="en-GB" altLang="en-US" dirty="0"/>
              <a:t>facilitate </a:t>
            </a:r>
            <a:r>
              <a:rPr lang="en-GB" altLang="en-US" b="1" dirty="0"/>
              <a:t>trade</a:t>
            </a:r>
            <a:r>
              <a:rPr lang="en-GB" altLang="en-US" dirty="0"/>
              <a:t> on an international level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GB" altLang="en-US" b="1" dirty="0"/>
              <a:t> 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GB" altLang="en-US" b="1" dirty="0"/>
              <a:t>…</a:t>
            </a:r>
            <a:r>
              <a:rPr lang="en-GB" altLang="en-US" dirty="0"/>
              <a:t>achieve broadest possible </a:t>
            </a:r>
            <a:r>
              <a:rPr lang="en-GB" altLang="en-US" b="1" dirty="0"/>
              <a:t>acceptance</a:t>
            </a:r>
            <a:r>
              <a:rPr lang="en-GB" altLang="en-US" dirty="0"/>
              <a:t> in all countries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GB" altLang="en-US" dirty="0"/>
              <a:t> 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GB" altLang="en-US" dirty="0"/>
              <a:t>…respond to … </a:t>
            </a:r>
            <a:r>
              <a:rPr lang="en-GB" altLang="en-US" b="1" dirty="0"/>
              <a:t>scientific and technological </a:t>
            </a:r>
            <a:r>
              <a:rPr lang="en-GB" altLang="en-US" dirty="0"/>
              <a:t>developments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GB" altLang="en-US" b="1" dirty="0"/>
              <a:t> 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GB" altLang="en-US" b="1" dirty="0"/>
              <a:t>…think globally</a:t>
            </a:r>
            <a:r>
              <a:rPr lang="en-GB" altLang="en-US" dirty="0"/>
              <a:t>, for as many stakeholders as possible in markets around the world. </a:t>
            </a:r>
            <a:endParaRPr lang="en-US" alt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84106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Some ‘Standards Speak’ – Stages of a Standard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3259082"/>
              </p:ext>
            </p:extLst>
          </p:nvPr>
        </p:nvGraphicFramePr>
        <p:xfrm>
          <a:off x="457199" y="1728788"/>
          <a:ext cx="7949565" cy="200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198" y="3214436"/>
            <a:ext cx="8229601" cy="3563554"/>
          </a:xfrm>
        </p:spPr>
        <p:txBody>
          <a:bodyPr/>
          <a:lstStyle/>
          <a:p>
            <a:r>
              <a:rPr lang="en-GB" dirty="0"/>
              <a:t>NWIP – New Work Item Proposal</a:t>
            </a:r>
          </a:p>
          <a:p>
            <a:r>
              <a:rPr lang="en-GB" dirty="0"/>
              <a:t>CD – Committee Draft</a:t>
            </a:r>
          </a:p>
          <a:p>
            <a:r>
              <a:rPr lang="en-GB" dirty="0"/>
              <a:t>CDV – Committee Draft for Vote</a:t>
            </a:r>
          </a:p>
          <a:p>
            <a:r>
              <a:rPr lang="en-GB" dirty="0"/>
              <a:t>FDIS – Final Draft International Standard</a:t>
            </a:r>
          </a:p>
          <a:p>
            <a:r>
              <a:rPr lang="en-GB" dirty="0"/>
              <a:t>IS – International Standard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… filter through into regional and national standards</a:t>
            </a:r>
          </a:p>
        </p:txBody>
      </p:sp>
    </p:spTree>
    <p:extLst>
      <p:ext uri="{BB962C8B-B14F-4D97-AF65-F5344CB8AC3E}">
        <p14:creationId xmlns:p14="http://schemas.microsoft.com/office/powerpoint/2010/main" val="2435233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Existing standards (WG2)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52239528"/>
              </p:ext>
            </p:extLst>
          </p:nvPr>
        </p:nvGraphicFramePr>
        <p:xfrm>
          <a:off x="1878330" y="188849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5885727" y="1734601"/>
            <a:ext cx="316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IEC60904 – Photovoltaic Devices</a:t>
            </a:r>
          </a:p>
          <a:p>
            <a:r>
              <a:rPr lang="en-GB" sz="1400" dirty="0"/>
              <a:t>IEC61853 – Module </a:t>
            </a:r>
            <a:r>
              <a:rPr lang="en-GB" sz="1400" dirty="0" err="1"/>
              <a:t>Performce</a:t>
            </a:r>
            <a:r>
              <a:rPr lang="en-GB" sz="1400" dirty="0"/>
              <a:t> &amp; ER</a:t>
            </a:r>
          </a:p>
          <a:p>
            <a:r>
              <a:rPr lang="en-GB" sz="1400" dirty="0"/>
              <a:t>Material standards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6183924" y="5903417"/>
            <a:ext cx="316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IEC61215 – Design qualification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902678" y="5952490"/>
            <a:ext cx="316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IEC61730 – safety qualification</a:t>
            </a:r>
          </a:p>
        </p:txBody>
      </p:sp>
    </p:spTree>
    <p:extLst>
      <p:ext uri="{BB962C8B-B14F-4D97-AF65-F5344CB8AC3E}">
        <p14:creationId xmlns:p14="http://schemas.microsoft.com/office/powerpoint/2010/main" val="273630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Aim of an energy rating standard (for modules)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Enable comparison of devices </a:t>
            </a:r>
          </a:p>
          <a:p>
            <a:endParaRPr lang="en-GB" dirty="0"/>
          </a:p>
          <a:p>
            <a:r>
              <a:rPr lang="en-GB" dirty="0"/>
              <a:t>Create a rating for PV devices </a:t>
            </a:r>
          </a:p>
          <a:p>
            <a:pPr marL="457200" lvl="1" indent="0">
              <a:buNone/>
            </a:pPr>
            <a:r>
              <a:rPr lang="en-GB" dirty="0"/>
              <a:t>…to enable international trade.</a:t>
            </a:r>
          </a:p>
          <a:p>
            <a:pPr marL="457200" lvl="1" indent="0">
              <a:buNone/>
            </a:pPr>
            <a:r>
              <a:rPr lang="en-GB" dirty="0"/>
              <a:t>…acceptable to many countries</a:t>
            </a:r>
          </a:p>
          <a:p>
            <a:pPr marL="457200" lvl="1" indent="0">
              <a:buNone/>
            </a:pPr>
            <a:r>
              <a:rPr lang="en-GB" dirty="0"/>
              <a:t>…allowing for technological developments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This implies</a:t>
            </a:r>
          </a:p>
          <a:p>
            <a:pPr lvl="1"/>
            <a:r>
              <a:rPr lang="en-GB" dirty="0"/>
              <a:t>Not technology specific</a:t>
            </a:r>
          </a:p>
          <a:p>
            <a:pPr lvl="1"/>
            <a:r>
              <a:rPr lang="en-GB" dirty="0"/>
              <a:t>Not manufacturing specific</a:t>
            </a:r>
          </a:p>
          <a:p>
            <a:pPr lvl="1"/>
            <a:r>
              <a:rPr lang="en-GB" dirty="0"/>
              <a:t>Not site specific</a:t>
            </a:r>
          </a:p>
          <a:p>
            <a:pPr marL="457200" lvl="1" indent="0">
              <a:buNone/>
            </a:pPr>
            <a:r>
              <a:rPr lang="en-GB" dirty="0"/>
              <a:t>… needs to be a general rating (similar to power-STC-rating)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779851"/>
      </p:ext>
    </p:extLst>
  </p:cSld>
  <p:clrMapOvr>
    <a:masterClrMapping/>
  </p:clrMapOvr>
</p:sld>
</file>

<file path=ppt/theme/theme1.xml><?xml version="1.0" encoding="utf-8"?>
<a:theme xmlns:a="http://schemas.openxmlformats.org/drawingml/2006/main" name="LU_2015">
  <a:themeElements>
    <a:clrScheme name="Custom 10">
      <a:dk1>
        <a:srgbClr val="6F3092"/>
      </a:dk1>
      <a:lt1>
        <a:srgbClr val="FFFFFF"/>
      </a:lt1>
      <a:dk2>
        <a:srgbClr val="361163"/>
      </a:dk2>
      <a:lt2>
        <a:srgbClr val="CBCECE"/>
      </a:lt2>
      <a:accent1>
        <a:srgbClr val="6F3092"/>
      </a:accent1>
      <a:accent2>
        <a:srgbClr val="B70062"/>
      </a:accent2>
      <a:accent3>
        <a:srgbClr val="ED2482"/>
      </a:accent3>
      <a:accent4>
        <a:srgbClr val="D02F8C"/>
      </a:accent4>
      <a:accent5>
        <a:srgbClr val="ED2482"/>
      </a:accent5>
      <a:accent6>
        <a:srgbClr val="F26A38"/>
      </a:accent6>
      <a:hlink>
        <a:srgbClr val="8C8C8D"/>
      </a:hlink>
      <a:folHlink>
        <a:srgbClr val="525E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2016_09_PVDay_RalphGottschalg_ALET</Template>
  <TotalTime>0</TotalTime>
  <Words>1060</Words>
  <Application>Microsoft Office PowerPoint</Application>
  <PresentationFormat>On-screen Show (4:3)</PresentationFormat>
  <Paragraphs>195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LU_2015</vt:lpstr>
      <vt:lpstr> Energy Rating Standards (IEC61853)  – Standards Body Perspective -</vt:lpstr>
      <vt:lpstr>CPVMCL (CREST Photovoltaic Measurement and Calibration Laboratory)</vt:lpstr>
      <vt:lpstr>Outline </vt:lpstr>
      <vt:lpstr>Standards landscape</vt:lpstr>
      <vt:lpstr>Photovoltaic Standards</vt:lpstr>
      <vt:lpstr>Existing IEC Standards for PV </vt:lpstr>
      <vt:lpstr>Some ‘Standards Speak’ – Stages of a Standard</vt:lpstr>
      <vt:lpstr>Existing standards (WG2)</vt:lpstr>
      <vt:lpstr>Aim of an energy rating standard (for modules)</vt:lpstr>
      <vt:lpstr>History of IEC61853</vt:lpstr>
      <vt:lpstr>IEC61853: Photovoltaic (PV) module performance testing and energy rating</vt:lpstr>
      <vt:lpstr>Some curiosities</vt:lpstr>
      <vt:lpstr>Common misunderstanding:  Energy yield prediction vs energy rating</vt:lpstr>
      <vt:lpstr> </vt:lpstr>
      <vt:lpstr>Who would use it? </vt:lpstr>
      <vt:lpstr>Cost considerations</vt:lpstr>
      <vt:lpstr>User vs. Standard Specifiers</vt:lpstr>
      <vt:lpstr>Summary of IEC perspective</vt:lpstr>
      <vt:lpstr>Thank you very much for your attention</vt:lpstr>
    </vt:vector>
  </TitlesOfParts>
  <Company>Loughborough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Ralph Gottschalg</dc:creator>
  <cp:lastModifiedBy>Ralph Gottschalg</cp:lastModifiedBy>
  <cp:revision>36</cp:revision>
  <dcterms:created xsi:type="dcterms:W3CDTF">2016-11-21T10:05:49Z</dcterms:created>
  <dcterms:modified xsi:type="dcterms:W3CDTF">2017-04-12T10:58:16Z</dcterms:modified>
</cp:coreProperties>
</file>