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921" r:id="rId2"/>
  </p:sldMasterIdLst>
  <p:notesMasterIdLst>
    <p:notesMasterId r:id="rId12"/>
  </p:notesMasterIdLst>
  <p:handoutMasterIdLst>
    <p:handoutMasterId r:id="rId13"/>
  </p:handoutMasterIdLst>
  <p:sldIdLst>
    <p:sldId id="258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68" r:id="rId11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2"/>
    <p:restoredTop sz="94710"/>
  </p:normalViewPr>
  <p:slideViewPr>
    <p:cSldViewPr>
      <p:cViewPr varScale="1">
        <p:scale>
          <a:sx n="95" d="100"/>
          <a:sy n="95" d="100"/>
        </p:scale>
        <p:origin x="167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9C287CD-B17C-4B45-8D28-C8FF5FCF01B6}" type="datetime1">
              <a:rPr lang="it-IT"/>
              <a:pPr>
                <a:defRPr/>
              </a:pPr>
              <a:t>29/03/17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CCEC5BC-4F17-BB4F-8331-2556058B9B1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0274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04F2F65-C898-6048-A683-DFADE009171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5996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Ringraziamento</a:t>
            </a:r>
            <a:r>
              <a:rPr lang="en-GB" dirty="0" smtClean="0"/>
              <a:t> </a:t>
            </a:r>
            <a:r>
              <a:rPr lang="en-GB" dirty="0" err="1" smtClean="0"/>
              <a:t>all’organizzatori</a:t>
            </a:r>
            <a:r>
              <a:rPr lang="is-IS" dirty="0" smtClean="0"/>
              <a:t>… Gabi, Ulrike e Adrianna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4F2F65-C898-6048-A683-DFADE009171E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576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8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800">
              <a:solidFill>
                <a:srgbClr val="FFFFFF"/>
              </a:solidFill>
            </a:endParaRPr>
          </a:p>
        </p:txBody>
      </p:sp>
      <p:pic>
        <p:nvPicPr>
          <p:cNvPr id="6" name="Immagine 9" descr="Modulo_SUPSI_DACD_ISAA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79388"/>
            <a:ext cx="4424362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773238"/>
            <a:ext cx="8496300" cy="1584325"/>
          </a:xfrm>
        </p:spPr>
        <p:txBody>
          <a:bodyPr/>
          <a:lstStyle>
            <a:lvl1pPr>
              <a:defRPr sz="4800"/>
            </a:lvl1pPr>
          </a:lstStyle>
          <a:p>
            <a:r>
              <a:rPr lang="de-CH" smtClean="0"/>
              <a:t>Click to edit Master title style</a:t>
            </a:r>
            <a:endParaRPr lang="it-IT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357563"/>
            <a:ext cx="8496300" cy="19002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CH" smtClean="0"/>
              <a:t>Click to edit Master subtitle style</a:t>
            </a:r>
            <a:endParaRPr lang="it-IT" dirty="0"/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3"/>
          </p:nvPr>
        </p:nvSpPr>
        <p:spPr>
          <a:xfrm>
            <a:off x="326931" y="5371908"/>
            <a:ext cx="8497183" cy="952691"/>
          </a:xfrm>
        </p:spPr>
        <p:txBody>
          <a:bodyPr/>
          <a:lstStyle>
            <a:lvl1pPr algn="l">
              <a:buNone/>
              <a:defRPr sz="1800"/>
            </a:lvl1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323850" y="6454775"/>
            <a:ext cx="2133600" cy="4032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B14747-9288-4349-AE19-51A01A2D4498}" type="datetime1">
              <a:rPr lang="it-IT"/>
              <a:pPr>
                <a:defRPr/>
              </a:pPr>
              <a:t>29/03/17</a:t>
            </a:fld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>
          <a:xfrm>
            <a:off x="2484438" y="6454775"/>
            <a:ext cx="6335712" cy="4032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208859-4F85-E94B-90EE-ED98C7CA26A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418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etto fondo ver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17600" y="185738"/>
            <a:ext cx="66611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it-IT" sz="1200">
                <a:solidFill>
                  <a:srgbClr val="FFFFFF"/>
                </a:solidFill>
              </a:rPr>
              <a:t>DACD / ISAAC / Titolo principale della presentazione</a:t>
            </a:r>
          </a:p>
          <a:p>
            <a:pPr eaLnBrk="0" hangingPunct="0"/>
            <a:endParaRPr lang="it-IT" sz="1200">
              <a:solidFill>
                <a:srgbClr val="FFFFFF"/>
              </a:solidFill>
            </a:endParaRPr>
          </a:p>
          <a:p>
            <a:pPr eaLnBrk="0" hangingPunct="0"/>
            <a:endParaRPr lang="it-IT" sz="1200">
              <a:solidFill>
                <a:srgbClr val="FFFFFF"/>
              </a:solidFill>
            </a:endParaRPr>
          </a:p>
        </p:txBody>
      </p:sp>
      <p:pic>
        <p:nvPicPr>
          <p:cNvPr id="4" name="Immagine 2" descr="logo_SUPSI_acr_ne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209550"/>
            <a:ext cx="469900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324000" y="1854000"/>
            <a:ext cx="8519314" cy="21846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CH" dirty="0" smtClean="0"/>
              <a:t>Fare clic per modificare stile</a:t>
            </a:r>
            <a:endParaRPr lang="it-IT" dirty="0"/>
          </a:p>
        </p:txBody>
      </p:sp>
      <p:sp>
        <p:nvSpPr>
          <p:cNvPr id="5" name="Segnaposto data 2"/>
          <p:cNvSpPr>
            <a:spLocks noGrp="1"/>
          </p:cNvSpPr>
          <p:nvPr>
            <p:ph type="dt" sz="half" idx="10"/>
          </p:nvPr>
        </p:nvSpPr>
        <p:spPr>
          <a:xfrm>
            <a:off x="323850" y="6453188"/>
            <a:ext cx="2133600" cy="4048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63DE0D7-9E63-0A42-B7FD-C6CA3245EC2C}" type="datetime1">
              <a:rPr lang="it-IT"/>
              <a:pPr>
                <a:defRPr/>
              </a:pPr>
              <a:t>29/03/17</a:t>
            </a:fld>
            <a:endParaRPr lang="it-IT"/>
          </a:p>
        </p:txBody>
      </p:sp>
      <p:sp>
        <p:nvSpPr>
          <p:cNvPr id="6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484438" y="6453188"/>
            <a:ext cx="6335712" cy="4048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077200" y="188913"/>
            <a:ext cx="742950" cy="4762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EF84A3-C750-744E-9AE3-EBDD8FA94C3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7461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etto fondo celes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17600" y="185738"/>
            <a:ext cx="66611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it-IT" sz="1200">
                <a:solidFill>
                  <a:srgbClr val="FFFFFF"/>
                </a:solidFill>
              </a:rPr>
              <a:t>DACD / ISAAC / Titolo principale della presentazione</a:t>
            </a:r>
          </a:p>
          <a:p>
            <a:pPr eaLnBrk="0" hangingPunct="0"/>
            <a:endParaRPr lang="it-IT" sz="1200">
              <a:solidFill>
                <a:srgbClr val="FFFFFF"/>
              </a:solidFill>
            </a:endParaRPr>
          </a:p>
          <a:p>
            <a:pPr eaLnBrk="0" hangingPunct="0"/>
            <a:endParaRPr lang="it-IT" sz="1200">
              <a:solidFill>
                <a:srgbClr val="FFFFFF"/>
              </a:solidFill>
            </a:endParaRPr>
          </a:p>
        </p:txBody>
      </p:sp>
      <p:pic>
        <p:nvPicPr>
          <p:cNvPr id="4" name="Immagine 2" descr="logo_SUPSI_acr_ne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209550"/>
            <a:ext cx="469900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324000" y="1854000"/>
            <a:ext cx="8519314" cy="21846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CH" dirty="0" smtClean="0"/>
              <a:t>Fare clic per modificare stile</a:t>
            </a:r>
            <a:endParaRPr lang="it-IT" dirty="0"/>
          </a:p>
        </p:txBody>
      </p:sp>
      <p:sp>
        <p:nvSpPr>
          <p:cNvPr id="5" name="Segnaposto data 2"/>
          <p:cNvSpPr>
            <a:spLocks noGrp="1"/>
          </p:cNvSpPr>
          <p:nvPr>
            <p:ph type="dt" sz="half" idx="10"/>
          </p:nvPr>
        </p:nvSpPr>
        <p:spPr>
          <a:xfrm>
            <a:off x="323850" y="6453188"/>
            <a:ext cx="2133600" cy="4048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0985C53-23A5-4C43-939F-0FF29388892C}" type="datetime1">
              <a:rPr lang="it-IT"/>
              <a:pPr>
                <a:defRPr/>
              </a:pPr>
              <a:t>29/03/17</a:t>
            </a:fld>
            <a:endParaRPr lang="it-IT"/>
          </a:p>
        </p:txBody>
      </p:sp>
      <p:sp>
        <p:nvSpPr>
          <p:cNvPr id="6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484438" y="6453188"/>
            <a:ext cx="6335712" cy="4048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077200" y="188913"/>
            <a:ext cx="742950" cy="4762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58A32A-A7EF-1645-90CD-431A8D5B8B5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9458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etto fondo b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17600" y="185738"/>
            <a:ext cx="66611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it-IT" sz="1200">
                <a:solidFill>
                  <a:srgbClr val="FFFFFF"/>
                </a:solidFill>
              </a:rPr>
              <a:t>DACD / ISAAC / Titolo principale della presentazione</a:t>
            </a:r>
          </a:p>
          <a:p>
            <a:pPr eaLnBrk="0" hangingPunct="0"/>
            <a:endParaRPr lang="it-IT" sz="1200">
              <a:solidFill>
                <a:srgbClr val="FFFFFF"/>
              </a:solidFill>
            </a:endParaRPr>
          </a:p>
          <a:p>
            <a:pPr eaLnBrk="0" hangingPunct="0"/>
            <a:endParaRPr lang="it-IT" sz="1200">
              <a:solidFill>
                <a:srgbClr val="FFFFFF"/>
              </a:solidFill>
            </a:endParaRPr>
          </a:p>
        </p:txBody>
      </p:sp>
      <p:pic>
        <p:nvPicPr>
          <p:cNvPr id="4" name="Immagine 2" descr="logo_SUPSI_acr_ne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209550"/>
            <a:ext cx="469900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324000" y="1854000"/>
            <a:ext cx="8519314" cy="21846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CH" dirty="0" smtClean="0"/>
              <a:t>Fare clic per modificare stile</a:t>
            </a:r>
            <a:endParaRPr lang="it-IT" dirty="0"/>
          </a:p>
        </p:txBody>
      </p:sp>
      <p:sp>
        <p:nvSpPr>
          <p:cNvPr id="5" name="Segnaposto data 2"/>
          <p:cNvSpPr>
            <a:spLocks noGrp="1"/>
          </p:cNvSpPr>
          <p:nvPr>
            <p:ph type="dt" sz="half" idx="10"/>
          </p:nvPr>
        </p:nvSpPr>
        <p:spPr>
          <a:xfrm>
            <a:off x="323850" y="6453188"/>
            <a:ext cx="2133600" cy="4048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A91AC8D-7771-9444-943F-45FF1CBE2C3E}" type="datetime1">
              <a:rPr lang="it-IT"/>
              <a:pPr>
                <a:defRPr/>
              </a:pPr>
              <a:t>29/03/17</a:t>
            </a:fld>
            <a:endParaRPr lang="it-IT"/>
          </a:p>
        </p:txBody>
      </p:sp>
      <p:sp>
        <p:nvSpPr>
          <p:cNvPr id="6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484438" y="6453188"/>
            <a:ext cx="6335712" cy="4048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077200" y="188913"/>
            <a:ext cx="742950" cy="4762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B321F48-F728-AF40-A6E1-26C2C449062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82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CH" smtClean="0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it-IT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67C05-823D-C141-9997-398AA022EDF6}" type="datetime1">
              <a:rPr lang="it-IT"/>
              <a:pPr>
                <a:defRPr/>
              </a:pPr>
              <a:t>29/03/17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C12E7-8714-3949-BF94-7634BD8F43D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557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CH" smtClean="0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23850" y="1916113"/>
            <a:ext cx="4171950" cy="4321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16113"/>
            <a:ext cx="4171950" cy="4321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it-IT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FE945-909B-7445-A086-535BB66C4382}" type="datetime1">
              <a:rPr lang="it-IT"/>
              <a:pPr>
                <a:defRPr/>
              </a:pPr>
              <a:t>29/03/17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6B267-C482-1248-B290-0EE82C910A6D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15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800" y="1126800"/>
            <a:ext cx="8534400" cy="579438"/>
          </a:xfrm>
        </p:spPr>
        <p:txBody>
          <a:bodyPr/>
          <a:lstStyle>
            <a:lvl1pPr>
              <a:defRPr sz="2400"/>
            </a:lvl1pPr>
          </a:lstStyle>
          <a:p>
            <a:r>
              <a:rPr lang="de-CH" smtClean="0"/>
              <a:t>Click to edit Master title style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04800" y="1752600"/>
            <a:ext cx="4192588" cy="639762"/>
          </a:xfrm>
        </p:spPr>
        <p:txBody>
          <a:bodyPr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04800" y="2438399"/>
            <a:ext cx="4192588" cy="36877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752600"/>
            <a:ext cx="4194175" cy="639762"/>
          </a:xfrm>
        </p:spPr>
        <p:txBody>
          <a:bodyPr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194175" cy="36877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buNone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fr-CH" dirty="0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3F13D-EDC1-7042-A255-53AF75CADD01}" type="datetime1">
              <a:rPr lang="it-IT"/>
              <a:pPr>
                <a:defRPr/>
              </a:pPr>
              <a:t>29/03/17</a:t>
            </a:fld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0C032-6187-4E44-A36D-8A7F1516C1E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50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5999" y="1125538"/>
            <a:ext cx="8516267" cy="719137"/>
          </a:xfrm>
        </p:spPr>
        <p:txBody>
          <a:bodyPr/>
          <a:lstStyle>
            <a:lvl1pPr>
              <a:defRPr sz="2400"/>
            </a:lvl1pPr>
          </a:lstStyle>
          <a:p>
            <a:r>
              <a:rPr lang="de-CH" smtClean="0"/>
              <a:t>Click to edit Master title style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B3B47-292C-644C-84B6-CBA913EDCD23}" type="datetime1">
              <a:rPr lang="it-IT"/>
              <a:pPr>
                <a:defRPr/>
              </a:pPr>
              <a:t>29/03/17</a:t>
            </a:fld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0809E-2FEC-5642-9B23-6525F1298C1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888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EE004-5426-FB47-AA68-F9A00DC02287}" type="datetime1">
              <a:rPr lang="it-IT"/>
              <a:pPr>
                <a:defRPr/>
              </a:pPr>
              <a:t>29/03/17</a:t>
            </a:fld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6E13A-AE2A-C147-9BF8-79E99547A4C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500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6335" y="1127797"/>
            <a:ext cx="3026465" cy="914400"/>
          </a:xfrm>
        </p:spPr>
        <p:txBody>
          <a:bodyPr/>
          <a:lstStyle>
            <a:lvl1pPr algn="l">
              <a:defRPr sz="2400" b="0"/>
            </a:lvl1pPr>
          </a:lstStyle>
          <a:p>
            <a:r>
              <a:rPr lang="de-CH" smtClean="0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1126800"/>
            <a:ext cx="5244820" cy="49955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26336" y="2133600"/>
            <a:ext cx="3026464" cy="3992563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5B356-F058-B743-AF54-16029B3C7018}" type="datetime1">
              <a:rPr lang="it-IT"/>
              <a:pPr>
                <a:defRPr/>
              </a:pPr>
              <a:t>29/03/17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F3614-A76F-804B-A1FD-80532DAADF9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652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800" y="4800600"/>
            <a:ext cx="8519314" cy="566738"/>
          </a:xfrm>
        </p:spPr>
        <p:txBody>
          <a:bodyPr/>
          <a:lstStyle>
            <a:lvl1pPr algn="l">
              <a:defRPr sz="2400" b="0"/>
            </a:lvl1pPr>
          </a:lstStyle>
          <a:p>
            <a:r>
              <a:rPr lang="de-CH" smtClean="0"/>
              <a:t>Click to edit Master title style</a:t>
            </a:r>
            <a:endParaRPr lang="it-IT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CH" noProof="0" smtClean="0"/>
              <a:t>Drag picture to placeholder or click icon to add</a:t>
            </a:r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04800" y="5367338"/>
            <a:ext cx="8519314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4FD6E-8AB7-574C-AD0F-6A3DC37DF424}" type="datetime1">
              <a:rPr lang="it-IT"/>
              <a:pPr>
                <a:defRPr/>
              </a:pPr>
              <a:t>29/03/17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5BA44-F1E3-D342-8BC8-4582D3721DB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3468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07AB-883C-6C44-A79A-FB31319D257A}" type="datetimeFigureOut">
              <a:rPr lang="en-US" smtClean="0"/>
              <a:t>3/29/17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6ED95-AD1B-FF47-B152-48F6A00DC969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628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25538"/>
            <a:ext cx="8496300" cy="719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Click to edit Master title style</a:t>
            </a:r>
            <a:endParaRPr lang="it-IT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916113"/>
            <a:ext cx="8496300" cy="43211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  <a:p>
            <a:pPr lvl="1"/>
            <a:r>
              <a:rPr lang="de-CH" dirty="0" smtClean="0"/>
              <a:t>Second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2"/>
            <a:r>
              <a:rPr lang="de-CH" dirty="0" smtClean="0"/>
              <a:t>Third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3"/>
            <a:r>
              <a:rPr lang="de-CH" dirty="0" err="1" smtClean="0"/>
              <a:t>Fourth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4"/>
            <a:r>
              <a:rPr lang="de-CH" dirty="0" err="1" smtClean="0"/>
              <a:t>Fifth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it-IT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53188"/>
            <a:ext cx="21336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smtClean="0"/>
            </a:lvl1pPr>
          </a:lstStyle>
          <a:p>
            <a:pPr>
              <a:defRPr/>
            </a:pPr>
            <a:fld id="{983F8016-38DD-D149-9C52-4C93388D1F5F}" type="datetime1">
              <a:rPr lang="it-IT"/>
              <a:pPr>
                <a:defRPr/>
              </a:pPr>
              <a:t>29/03/17</a:t>
            </a:fld>
            <a:endParaRPr lang="it-IT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84438" y="6453188"/>
            <a:ext cx="6335712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188913"/>
            <a:ext cx="819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DD876DB-2F24-3E4C-A434-A6C48ECE622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  <p:sp>
        <p:nvSpPr>
          <p:cNvPr id="1031" name="Rectangle 3"/>
          <p:cNvSpPr>
            <a:spLocks noGrp="1" noChangeArrowheads="1"/>
          </p:cNvSpPr>
          <p:nvPr/>
        </p:nvSpPr>
        <p:spPr bwMode="auto">
          <a:xfrm>
            <a:off x="1117600" y="185738"/>
            <a:ext cx="6807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it-IT" sz="1200" dirty="0"/>
              <a:t>DACD / ISAAC </a:t>
            </a:r>
            <a:r>
              <a:rPr lang="de-CH" sz="1200" dirty="0" smtClean="0"/>
              <a:t>/</a:t>
            </a:r>
            <a:r>
              <a:rPr lang="de-CH" sz="1200" baseline="0" dirty="0" smtClean="0"/>
              <a:t> 7th PVPMC Workshop</a:t>
            </a:r>
            <a:endParaRPr lang="it-IT" sz="1200" dirty="0"/>
          </a:p>
          <a:p>
            <a:pPr eaLnBrk="0" hangingPunct="0"/>
            <a:endParaRPr lang="it-IT" sz="1200" dirty="0"/>
          </a:p>
          <a:p>
            <a:pPr eaLnBrk="0" hangingPunct="0"/>
            <a:endParaRPr lang="it-IT" sz="1200" dirty="0"/>
          </a:p>
        </p:txBody>
      </p:sp>
      <p:pic>
        <p:nvPicPr>
          <p:cNvPr id="1032" name="Immagine 6" descr="logo_SUPSI_acr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209550"/>
            <a:ext cx="469900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82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28" charset="-128"/>
          <a:cs typeface="ＭＳ Ｐゴシック" pitchFamily="-12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128" charset="-52"/>
          <a:ea typeface="ＭＳ Ｐゴシック" pitchFamily="-128" charset="-128"/>
          <a:cs typeface="ＭＳ Ｐゴシック" pitchFamily="-12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128" charset="-52"/>
          <a:ea typeface="ＭＳ Ｐゴシック" pitchFamily="-128" charset="-128"/>
          <a:cs typeface="ＭＳ Ｐゴシック" pitchFamily="-12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128" charset="-52"/>
          <a:ea typeface="ＭＳ Ｐゴシック" pitchFamily="-128" charset="-128"/>
          <a:cs typeface="ＭＳ Ｐゴシック" pitchFamily="-12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128" charset="-52"/>
          <a:ea typeface="ＭＳ Ｐゴシック" pitchFamily="-128" charset="-128"/>
          <a:cs typeface="ＭＳ Ｐゴシック" pitchFamily="-12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128" charset="-52"/>
          <a:ea typeface="ＭＳ Ｐゴシック" pitchFamily="-128" charset="-128"/>
          <a:cs typeface="ＭＳ Ｐゴシック" pitchFamily="-12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128" charset="-52"/>
          <a:ea typeface="ＭＳ Ｐゴシック" pitchFamily="-128" charset="-128"/>
          <a:cs typeface="ＭＳ Ｐゴシック" pitchFamily="-12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128" charset="-52"/>
          <a:ea typeface="ＭＳ Ｐゴシック" pitchFamily="-128" charset="-128"/>
          <a:cs typeface="ＭＳ Ｐゴシック" pitchFamily="-12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128" charset="-52"/>
          <a:ea typeface="ＭＳ Ｐゴシック" pitchFamily="-128" charset="-128"/>
          <a:cs typeface="ＭＳ Ｐゴシック" pitchFamily="-12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28" charset="-128"/>
          <a:cs typeface="ＭＳ Ｐゴシック" pitchFamily="-12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2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2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2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2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20" Type="http://schemas.openxmlformats.org/officeDocument/2006/relationships/image" Target="../media/image23.png"/><Relationship Id="rId21" Type="http://schemas.openxmlformats.org/officeDocument/2006/relationships/image" Target="../media/image24.gif"/><Relationship Id="rId22" Type="http://schemas.openxmlformats.org/officeDocument/2006/relationships/image" Target="../media/image25.gif"/><Relationship Id="rId23" Type="http://schemas.openxmlformats.org/officeDocument/2006/relationships/image" Target="../media/image26.png"/><Relationship Id="rId10" Type="http://schemas.openxmlformats.org/officeDocument/2006/relationships/image" Target="../media/image13.jpeg"/><Relationship Id="rId11" Type="http://schemas.openxmlformats.org/officeDocument/2006/relationships/image" Target="../media/image14.gif"/><Relationship Id="rId12" Type="http://schemas.openxmlformats.org/officeDocument/2006/relationships/image" Target="../media/image15.gif"/><Relationship Id="rId13" Type="http://schemas.openxmlformats.org/officeDocument/2006/relationships/image" Target="../media/image16.jpeg"/><Relationship Id="rId14" Type="http://schemas.openxmlformats.org/officeDocument/2006/relationships/image" Target="../media/image17.jpeg"/><Relationship Id="rId15" Type="http://schemas.openxmlformats.org/officeDocument/2006/relationships/image" Target="../media/image18.jpeg"/><Relationship Id="rId16" Type="http://schemas.openxmlformats.org/officeDocument/2006/relationships/image" Target="../media/image19.gif"/><Relationship Id="rId17" Type="http://schemas.openxmlformats.org/officeDocument/2006/relationships/image" Target="../media/image20.jpeg"/><Relationship Id="rId18" Type="http://schemas.openxmlformats.org/officeDocument/2006/relationships/image" Target="../media/image21.jpeg"/><Relationship Id="rId1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8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8" Type="http://schemas.openxmlformats.org/officeDocument/2006/relationships/image" Target="../media/image50.jpeg"/><Relationship Id="rId9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ctrTitle"/>
          </p:nvPr>
        </p:nvSpPr>
        <p:spPr>
          <a:xfrm>
            <a:off x="327025" y="2060848"/>
            <a:ext cx="8496300" cy="3672408"/>
          </a:xfrm>
        </p:spPr>
        <p:txBody>
          <a:bodyPr/>
          <a:lstStyle/>
          <a:p>
            <a:pPr algn="ctr"/>
            <a:r>
              <a:rPr lang="it-IT" sz="3200" b="1" dirty="0" smtClean="0">
                <a:latin typeface="Arial" charset="0"/>
                <a:ea typeface="ＭＳ Ｐゴシック" charset="0"/>
                <a:cs typeface="ＭＳ Ｐゴシック" charset="0"/>
              </a:rPr>
              <a:t>Welcome </a:t>
            </a:r>
            <a:r>
              <a:rPr lang="it-IT" sz="3200" b="1" dirty="0">
                <a:latin typeface="Arial" charset="0"/>
                <a:ea typeface="ＭＳ Ｐゴシック" charset="0"/>
                <a:cs typeface="ＭＳ Ｐゴシック" charset="0"/>
              </a:rPr>
              <a:t>to </a:t>
            </a:r>
            <a:r>
              <a:rPr lang="it-IT" sz="3600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it-IT" sz="36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it-IT" sz="3200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it-IT" sz="3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de-CH" sz="3200" dirty="0" smtClean="0">
                <a:latin typeface="Arial" charset="0"/>
                <a:ea typeface="ＭＳ Ｐゴシック" charset="0"/>
                <a:cs typeface="ＭＳ Ｐゴシック" charset="0"/>
              </a:rPr>
              <a:t>7</a:t>
            </a:r>
            <a:r>
              <a:rPr lang="de-CH" sz="3200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th</a:t>
            </a:r>
            <a:r>
              <a:rPr lang="de-CH" sz="32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CH" sz="3200" dirty="0" err="1" smtClean="0">
                <a:latin typeface="Arial" charset="0"/>
                <a:ea typeface="ＭＳ Ｐゴシック" charset="0"/>
                <a:cs typeface="ＭＳ Ｐゴシック" charset="0"/>
              </a:rPr>
              <a:t>Energy</a:t>
            </a:r>
            <a:r>
              <a:rPr lang="de-CH" sz="3200" dirty="0" smtClean="0">
                <a:latin typeface="Arial" charset="0"/>
                <a:ea typeface="ＭＳ Ｐゴシック" charset="0"/>
                <a:cs typeface="ＭＳ Ｐゴシック" charset="0"/>
              </a:rPr>
              <a:t> Rating </a:t>
            </a:r>
            <a:r>
              <a:rPr lang="de-CH" sz="3200" dirty="0" err="1" smtClean="0"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de-CH" sz="3200" dirty="0" smtClean="0">
                <a:latin typeface="Arial" charset="0"/>
                <a:ea typeface="ＭＳ Ｐゴシック" charset="0"/>
                <a:cs typeface="ＭＳ Ｐゴシック" charset="0"/>
              </a:rPr>
              <a:t> Module Performance Modeling Workshop</a:t>
            </a:r>
            <a:br>
              <a:rPr lang="de-CH" sz="32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de-CH" sz="3200" dirty="0" smtClean="0">
                <a:latin typeface="Arial" charset="0"/>
                <a:ea typeface="ＭＳ Ｐゴシック" charset="0"/>
                <a:cs typeface="ＭＳ Ｐゴシック" charset="0"/>
              </a:rPr>
              <a:t>March </a:t>
            </a:r>
            <a:r>
              <a:rPr lang="de-CH" sz="3200" dirty="0" smtClean="0">
                <a:latin typeface="Arial" charset="0"/>
                <a:ea typeface="ＭＳ Ｐゴシック" charset="0"/>
                <a:cs typeface="ＭＳ Ｐゴシック" charset="0"/>
              </a:rPr>
              <a:t>30–31</a:t>
            </a:r>
            <a:r>
              <a:rPr lang="de-CH" sz="3200" dirty="0" smtClean="0">
                <a:latin typeface="Arial" charset="0"/>
                <a:ea typeface="ＭＳ Ｐゴシック" charset="0"/>
                <a:cs typeface="ＭＳ Ｐゴシック" charset="0"/>
              </a:rPr>
              <a:t>,  2017</a:t>
            </a:r>
            <a:br>
              <a:rPr lang="de-CH" sz="32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de-CH" sz="3200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de-CH" sz="32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it-IT" sz="36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3200" dirty="0" smtClean="0">
                <a:latin typeface="Arial" charset="0"/>
                <a:ea typeface="ＭＳ Ｐゴシック" charset="0"/>
                <a:cs typeface="ＭＳ Ｐゴシック" charset="0"/>
              </a:rPr>
              <a:t>SUPSI</a:t>
            </a:r>
            <a:r>
              <a:rPr lang="it-IT" sz="3200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20</a:t>
            </a:r>
            <a:r>
              <a:rPr lang="it-IT" sz="3200" dirty="0" smtClean="0">
                <a:latin typeface="Arial" charset="0"/>
                <a:ea typeface="ＭＳ Ｐゴシック" charset="0"/>
                <a:cs typeface="ＭＳ Ｐゴシック" charset="0"/>
              </a:rPr>
              <a:t> in Lugano</a:t>
            </a:r>
            <a:r>
              <a:rPr lang="it-IT" sz="3200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it-IT" sz="3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it-IT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it-IT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de-CH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de-CH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it-IT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egnaposto data 3"/>
          <p:cNvSpPr>
            <a:spLocks noGrp="1"/>
          </p:cNvSpPr>
          <p:nvPr>
            <p:ph type="dt" sz="quarter" idx="1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34371A-94DE-FB41-A292-ACD998A2BAB0}" type="datetime4">
              <a:rPr lang="it-IT" sz="1000"/>
              <a:pPr eaLnBrk="1" hangingPunct="1"/>
              <a:t>29 Marzo 2017</a:t>
            </a:fld>
            <a:endParaRPr lang="it-IT" sz="1000"/>
          </a:p>
        </p:txBody>
      </p:sp>
      <p:sp>
        <p:nvSpPr>
          <p:cNvPr id="16388" name="Segnaposto numero diapositiva 4"/>
          <p:cNvSpPr>
            <a:spLocks noGrp="1"/>
          </p:cNvSpPr>
          <p:nvPr>
            <p:ph type="sldNum" sz="quarter" idx="16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CC6E1F-EA5A-E14E-897E-4D37DCFD0237}" type="slidenum">
              <a:rPr lang="it-IT" sz="1200"/>
              <a:pPr eaLnBrk="1" hangingPunct="1"/>
              <a:t>1</a:t>
            </a:fld>
            <a:endParaRPr lang="it-IT" sz="1200"/>
          </a:p>
        </p:txBody>
      </p:sp>
      <p:sp>
        <p:nvSpPr>
          <p:cNvPr id="16389" name="Segnaposto testo 5"/>
          <p:cNvSpPr>
            <a:spLocks noGrp="1"/>
          </p:cNvSpPr>
          <p:nvPr>
            <p:ph type="body" sz="quarter" idx="13"/>
          </p:nvPr>
        </p:nvSpPr>
        <p:spPr>
          <a:xfrm>
            <a:off x="327025" y="5502275"/>
            <a:ext cx="8496300" cy="952500"/>
          </a:xfrm>
        </p:spPr>
        <p:txBody>
          <a:bodyPr/>
          <a:lstStyle/>
          <a:p>
            <a:endParaRPr lang="it-IT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it-IT" dirty="0">
                <a:latin typeface="Arial" charset="0"/>
                <a:ea typeface="ＭＳ Ｐゴシック" charset="0"/>
                <a:cs typeface="ＭＳ Ｐゴシック" charset="0"/>
              </a:rPr>
              <a:t>Roman Rudel  - Head of ISAAC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egnaposto contenuto 11"/>
          <p:cNvSpPr>
            <a:spLocks noGrp="1"/>
          </p:cNvSpPr>
          <p:nvPr>
            <p:ph idx="1"/>
          </p:nvPr>
        </p:nvSpPr>
        <p:spPr>
          <a:xfrm>
            <a:off x="323850" y="1844824"/>
            <a:ext cx="2807990" cy="4704861"/>
          </a:xfrm>
        </p:spPr>
        <p:txBody>
          <a:bodyPr wrap="none"/>
          <a:lstStyle/>
          <a:p>
            <a:pPr>
              <a:lnSpc>
                <a:spcPct val="90000"/>
              </a:lnSpc>
              <a:buFontTx/>
              <a:buNone/>
            </a:pPr>
            <a:r>
              <a:rPr lang="it-IT" sz="1400" b="1" dirty="0">
                <a:ea typeface="ＭＳ Ｐゴシック" charset="0"/>
                <a:cs typeface="Arial"/>
              </a:rPr>
              <a:t>Education</a:t>
            </a:r>
          </a:p>
          <a:p>
            <a:pPr>
              <a:buFontTx/>
              <a:buNone/>
            </a:pPr>
            <a:r>
              <a:rPr lang="it-CH" sz="1400" dirty="0">
                <a:ea typeface="ＭＳ Ｐゴシック" charset="0"/>
                <a:cs typeface="Arial"/>
              </a:rPr>
              <a:t>Bachelor and Master</a:t>
            </a:r>
          </a:p>
          <a:p>
            <a:pPr>
              <a:buFontTx/>
              <a:buNone/>
            </a:pPr>
            <a:endParaRPr lang="it-CH" sz="1400" dirty="0">
              <a:ea typeface="ＭＳ Ｐゴシック" charset="0"/>
              <a:cs typeface="Arial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CH" sz="1400" b="1" dirty="0">
                <a:ea typeface="ＭＳ Ｐゴシック" charset="0"/>
                <a:cs typeface="Arial"/>
              </a:rPr>
              <a:t>C</a:t>
            </a:r>
            <a:r>
              <a:rPr lang="it-IT" sz="1400" b="1" dirty="0">
                <a:ea typeface="ＭＳ Ｐゴシック" charset="0"/>
                <a:cs typeface="Arial"/>
              </a:rPr>
              <a:t>ontinuing education</a:t>
            </a:r>
          </a:p>
          <a:p>
            <a:pPr>
              <a:buFontTx/>
              <a:buNone/>
            </a:pPr>
            <a:r>
              <a:rPr lang="it-CH" sz="1400" dirty="0">
                <a:ea typeface="ＭＳ Ｐゴシック" charset="0"/>
                <a:cs typeface="Arial"/>
              </a:rPr>
              <a:t>60+ courses for professional operators</a:t>
            </a:r>
          </a:p>
          <a:p>
            <a:pPr>
              <a:buFontTx/>
              <a:buNone/>
            </a:pPr>
            <a:r>
              <a:rPr lang="it-CH" sz="1400" dirty="0">
                <a:ea typeface="ＭＳ Ｐゴシック" charset="0"/>
                <a:cs typeface="Arial"/>
              </a:rPr>
              <a:t>MAS, DAS, CAS in construction, design</a:t>
            </a:r>
          </a:p>
          <a:p>
            <a:pPr>
              <a:buFontTx/>
              <a:buNone/>
            </a:pPr>
            <a:r>
              <a:rPr lang="it-CH" sz="1400" dirty="0">
                <a:ea typeface="ＭＳ Ｐゴシック" charset="0"/>
                <a:cs typeface="Arial"/>
              </a:rPr>
              <a:t>Energy and environment, </a:t>
            </a:r>
          </a:p>
          <a:p>
            <a:pPr>
              <a:buFontTx/>
              <a:buNone/>
            </a:pPr>
            <a:r>
              <a:rPr lang="it-CH" sz="1400" dirty="0">
                <a:ea typeface="ＭＳ Ｐゴシック" charset="0"/>
                <a:cs typeface="Arial"/>
              </a:rPr>
              <a:t>interaction design</a:t>
            </a:r>
          </a:p>
          <a:p>
            <a:pPr>
              <a:buFontTx/>
              <a:buNone/>
            </a:pPr>
            <a:endParaRPr lang="it-CH" sz="1400" dirty="0">
              <a:ea typeface="ＭＳ Ｐゴシック" charset="0"/>
              <a:cs typeface="Arial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IT" sz="1400" b="1" dirty="0" err="1" smtClean="0">
                <a:ea typeface="ＭＳ Ｐゴシック" charset="0"/>
                <a:cs typeface="Arial"/>
              </a:rPr>
              <a:t>Applied</a:t>
            </a:r>
            <a:r>
              <a:rPr lang="it-IT" sz="1400" b="1" dirty="0" smtClean="0">
                <a:ea typeface="ＭＳ Ｐゴシック" charset="0"/>
                <a:cs typeface="Arial"/>
              </a:rPr>
              <a:t> </a:t>
            </a:r>
            <a:r>
              <a:rPr lang="it-IT" sz="1400" b="1" dirty="0">
                <a:ea typeface="ＭＳ Ｐゴシック" charset="0"/>
                <a:cs typeface="Arial"/>
              </a:rPr>
              <a:t>research</a:t>
            </a:r>
          </a:p>
          <a:p>
            <a:pPr>
              <a:buFontTx/>
              <a:buNone/>
            </a:pPr>
            <a:r>
              <a:rPr lang="it-CH" sz="1400" dirty="0">
                <a:ea typeface="ＭＳ Ｐゴシック" charset="0"/>
                <a:cs typeface="Arial"/>
              </a:rPr>
              <a:t>4 research </a:t>
            </a:r>
            <a:r>
              <a:rPr lang="it-CH" sz="1400" dirty="0" smtClean="0">
                <a:ea typeface="ＭＳ Ｐゴシック" charset="0"/>
                <a:cs typeface="Arial"/>
              </a:rPr>
              <a:t>institutes</a:t>
            </a:r>
            <a:endParaRPr lang="it-CH" sz="1400" dirty="0">
              <a:ea typeface="ＭＳ Ｐゴシック" charset="0"/>
              <a:cs typeface="Arial"/>
            </a:endParaRPr>
          </a:p>
          <a:p>
            <a:pPr>
              <a:buFontTx/>
              <a:buNone/>
            </a:pPr>
            <a:endParaRPr lang="it-CH" sz="1400" dirty="0">
              <a:ea typeface="ＭＳ Ｐゴシック" charset="0"/>
              <a:cs typeface="Arial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CH" sz="1400" b="1" dirty="0" err="1"/>
              <a:t>Services</a:t>
            </a:r>
            <a:endParaRPr lang="it-CH" sz="14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it-CH" sz="1400" dirty="0">
                <a:ea typeface="ＭＳ Ｐゴシック" charset="0"/>
                <a:cs typeface="Arial"/>
              </a:rPr>
              <a:t>Services to companies and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CH" sz="1400" dirty="0">
                <a:ea typeface="ＭＳ Ｐゴシック" charset="0"/>
                <a:cs typeface="Arial"/>
              </a:rPr>
              <a:t>support to the </a:t>
            </a:r>
            <a:r>
              <a:rPr lang="it-CH" sz="1400" dirty="0" smtClean="0">
                <a:ea typeface="ＭＳ Ｐゴシック" charset="0"/>
                <a:cs typeface="Arial"/>
              </a:rPr>
              <a:t>regional economy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CH" sz="1400" dirty="0" smtClean="0">
                <a:ea typeface="ＭＳ Ｐゴシック" charset="0"/>
                <a:cs typeface="Arial"/>
              </a:rPr>
              <a:t>and government</a:t>
            </a:r>
            <a:endParaRPr lang="it-CH" sz="1400" dirty="0">
              <a:ea typeface="ＭＳ Ｐゴシック" charset="0"/>
              <a:cs typeface="Arial"/>
            </a:endParaRPr>
          </a:p>
          <a:p>
            <a:pPr>
              <a:buFontTx/>
              <a:buNone/>
            </a:pPr>
            <a:endParaRPr lang="it-IT" sz="1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8789" name="Titolo 4"/>
          <p:cNvSpPr txBox="1">
            <a:spLocks/>
          </p:cNvSpPr>
          <p:nvPr/>
        </p:nvSpPr>
        <p:spPr bwMode="auto">
          <a:xfrm>
            <a:off x="345935" y="600010"/>
            <a:ext cx="8362950" cy="70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dirty="0" err="1" smtClean="0">
                <a:solidFill>
                  <a:schemeClr val="accent2"/>
                </a:solidFill>
                <a:latin typeface="+mn-lt"/>
                <a:cs typeface="Times New Roman" charset="0"/>
              </a:rPr>
              <a:t>Department</a:t>
            </a:r>
            <a:r>
              <a:rPr lang="it-IT" dirty="0" smtClean="0">
                <a:solidFill>
                  <a:schemeClr val="accent2"/>
                </a:solidFill>
                <a:latin typeface="+mn-lt"/>
                <a:cs typeface="Times New Roman" charset="0"/>
              </a:rPr>
              <a:t> of Environment, Construction and Design</a:t>
            </a:r>
          </a:p>
          <a:p>
            <a:r>
              <a:rPr lang="it-IT" dirty="0" smtClean="0">
                <a:solidFill>
                  <a:schemeClr val="accent2"/>
                </a:solidFill>
                <a:latin typeface="+mn-lt"/>
                <a:cs typeface="Times New Roman" charset="0"/>
              </a:rPr>
              <a:t>Campus Trevano</a:t>
            </a:r>
            <a:endParaRPr lang="it-IT" dirty="0">
              <a:solidFill>
                <a:schemeClr val="accent2"/>
              </a:solidFill>
              <a:latin typeface="+mn-lt"/>
              <a:cs typeface="Times New Roman" charset="0"/>
            </a:endParaRPr>
          </a:p>
        </p:txBody>
      </p:sp>
      <p:sp>
        <p:nvSpPr>
          <p:cNvPr id="20" name="CasellaDiTesto 19"/>
          <p:cNvSpPr txBox="1"/>
          <p:nvPr/>
        </p:nvSpPr>
        <p:spPr bwMode="auto">
          <a:xfrm>
            <a:off x="1416050" y="254000"/>
            <a:ext cx="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endParaRPr lang="it-IT" sz="1400" kern="0" dirty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Segnaposto numero diapositiva 7"/>
          <p:cNvSpPr txBox="1">
            <a:spLocks/>
          </p:cNvSpPr>
          <p:nvPr/>
        </p:nvSpPr>
        <p:spPr bwMode="auto">
          <a:xfrm>
            <a:off x="7945438" y="246063"/>
            <a:ext cx="74136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4EB24CB5-E82E-3D4F-A04B-D5689F629B1F}" type="slidenum">
              <a:rPr lang="it-IT" sz="1000" smtClean="0"/>
              <a:pPr eaLnBrk="1" hangingPunct="1"/>
              <a:t>2</a:t>
            </a:fld>
            <a:endParaRPr lang="it-IT" sz="1000"/>
          </a:p>
        </p:txBody>
      </p:sp>
      <p:pic>
        <p:nvPicPr>
          <p:cNvPr id="18" name="Immagine 10" descr="logo_SUPSI_ac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209550"/>
            <a:ext cx="469900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AN_SUPSI_Canobb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62099"/>
            <a:ext cx="5344133" cy="429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59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C:\Users\Francesco Frontini\Documents\SUPSI\Presentazioni\20130612-VisitaBFE\1024px-Switzerland_(no_subdivisions)_location_map.svg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6907" y="1550909"/>
            <a:ext cx="8082644" cy="5185837"/>
          </a:xfrm>
          <a:prstGeom prst="rect">
            <a:avLst/>
          </a:prstGeom>
          <a:noFill/>
        </p:spPr>
      </p:pic>
      <p:sp>
        <p:nvSpPr>
          <p:cNvPr id="11" name="Ovale 10"/>
          <p:cNvSpPr/>
          <p:nvPr/>
        </p:nvSpPr>
        <p:spPr>
          <a:xfrm>
            <a:off x="6323150" y="6448084"/>
            <a:ext cx="144016" cy="144016"/>
          </a:xfrm>
          <a:prstGeom prst="ellipse">
            <a:avLst/>
          </a:prstGeom>
          <a:solidFill>
            <a:schemeClr val="accent6">
              <a:lumMod val="75000"/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sp>
        <p:nvSpPr>
          <p:cNvPr id="13" name="Ovale 12"/>
          <p:cNvSpPr/>
          <p:nvPr/>
        </p:nvSpPr>
        <p:spPr>
          <a:xfrm>
            <a:off x="4482244" y="3711780"/>
            <a:ext cx="144016" cy="144016"/>
          </a:xfrm>
          <a:prstGeom prst="ellipse">
            <a:avLst/>
          </a:prstGeom>
          <a:solidFill>
            <a:srgbClr val="FFFF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sp>
        <p:nvSpPr>
          <p:cNvPr id="14" name="Ovale 13"/>
          <p:cNvSpPr/>
          <p:nvPr/>
        </p:nvSpPr>
        <p:spPr>
          <a:xfrm>
            <a:off x="4842284" y="2847684"/>
            <a:ext cx="144016" cy="144016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sp>
        <p:nvSpPr>
          <p:cNvPr id="16" name="Ovale 15"/>
          <p:cNvSpPr/>
          <p:nvPr/>
        </p:nvSpPr>
        <p:spPr>
          <a:xfrm>
            <a:off x="5562364" y="6304068"/>
            <a:ext cx="144016" cy="144016"/>
          </a:xfrm>
          <a:prstGeom prst="ellipse">
            <a:avLst/>
          </a:prstGeom>
          <a:solidFill>
            <a:schemeClr val="accent6">
              <a:lumMod val="75000"/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sp>
        <p:nvSpPr>
          <p:cNvPr id="17" name="Ovale 16"/>
          <p:cNvSpPr/>
          <p:nvPr/>
        </p:nvSpPr>
        <p:spPr>
          <a:xfrm>
            <a:off x="5490356" y="6160052"/>
            <a:ext cx="144016" cy="144016"/>
          </a:xfrm>
          <a:prstGeom prst="ellipse">
            <a:avLst/>
          </a:prstGeom>
          <a:solidFill>
            <a:srgbClr val="FFFF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sp>
        <p:nvSpPr>
          <p:cNvPr id="18" name="Ovale 17"/>
          <p:cNvSpPr/>
          <p:nvPr/>
        </p:nvSpPr>
        <p:spPr>
          <a:xfrm>
            <a:off x="4914292" y="2775676"/>
            <a:ext cx="144016" cy="144016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sp>
        <p:nvSpPr>
          <p:cNvPr id="19" name="Ovale 18"/>
          <p:cNvSpPr/>
          <p:nvPr/>
        </p:nvSpPr>
        <p:spPr>
          <a:xfrm>
            <a:off x="5058308" y="2487644"/>
            <a:ext cx="144016" cy="144016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sp>
        <p:nvSpPr>
          <p:cNvPr id="20" name="Ovale 19"/>
          <p:cNvSpPr/>
          <p:nvPr/>
        </p:nvSpPr>
        <p:spPr>
          <a:xfrm>
            <a:off x="4986300" y="2487644"/>
            <a:ext cx="144016" cy="144016"/>
          </a:xfrm>
          <a:prstGeom prst="ellipse">
            <a:avLst/>
          </a:prstGeom>
          <a:solidFill>
            <a:schemeClr val="accent6">
              <a:lumMod val="75000"/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sp>
        <p:nvSpPr>
          <p:cNvPr id="21" name="Ovale 20"/>
          <p:cNvSpPr/>
          <p:nvPr/>
        </p:nvSpPr>
        <p:spPr>
          <a:xfrm>
            <a:off x="3258108" y="3567764"/>
            <a:ext cx="144016" cy="144016"/>
          </a:xfrm>
          <a:prstGeom prst="ellipse">
            <a:avLst/>
          </a:prstGeom>
          <a:solidFill>
            <a:schemeClr val="accent6">
              <a:lumMod val="75000"/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sp>
        <p:nvSpPr>
          <p:cNvPr id="22" name="Ovale 21"/>
          <p:cNvSpPr/>
          <p:nvPr/>
        </p:nvSpPr>
        <p:spPr>
          <a:xfrm>
            <a:off x="2177988" y="3711780"/>
            <a:ext cx="144016" cy="144016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sp>
        <p:nvSpPr>
          <p:cNvPr id="23" name="Ovale 22"/>
          <p:cNvSpPr/>
          <p:nvPr/>
        </p:nvSpPr>
        <p:spPr>
          <a:xfrm>
            <a:off x="1673932" y="3999812"/>
            <a:ext cx="144016" cy="144016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sp>
        <p:nvSpPr>
          <p:cNvPr id="24" name="Ovale 23"/>
          <p:cNvSpPr/>
          <p:nvPr/>
        </p:nvSpPr>
        <p:spPr>
          <a:xfrm>
            <a:off x="1817948" y="4863908"/>
            <a:ext cx="144016" cy="144016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sp>
        <p:nvSpPr>
          <p:cNvPr id="25" name="Ovale 24"/>
          <p:cNvSpPr/>
          <p:nvPr/>
        </p:nvSpPr>
        <p:spPr>
          <a:xfrm>
            <a:off x="1961964" y="4863908"/>
            <a:ext cx="144016" cy="144016"/>
          </a:xfrm>
          <a:prstGeom prst="ellipse">
            <a:avLst/>
          </a:prstGeom>
          <a:solidFill>
            <a:srgbClr val="FFFF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sp>
        <p:nvSpPr>
          <p:cNvPr id="26" name="Ovale 25"/>
          <p:cNvSpPr/>
          <p:nvPr/>
        </p:nvSpPr>
        <p:spPr>
          <a:xfrm>
            <a:off x="953852" y="5583988"/>
            <a:ext cx="144016" cy="144016"/>
          </a:xfrm>
          <a:prstGeom prst="ellipse">
            <a:avLst/>
          </a:prstGeom>
          <a:solidFill>
            <a:schemeClr val="accent6">
              <a:lumMod val="75000"/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sp>
        <p:nvSpPr>
          <p:cNvPr id="28" name="Ovale 27"/>
          <p:cNvSpPr/>
          <p:nvPr/>
        </p:nvSpPr>
        <p:spPr>
          <a:xfrm>
            <a:off x="3474132" y="2271620"/>
            <a:ext cx="144016" cy="144016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sp>
        <p:nvSpPr>
          <p:cNvPr id="29" name="Ovale 28"/>
          <p:cNvSpPr/>
          <p:nvPr/>
        </p:nvSpPr>
        <p:spPr>
          <a:xfrm>
            <a:off x="6323150" y="6160052"/>
            <a:ext cx="144016" cy="144016"/>
          </a:xfrm>
          <a:prstGeom prst="ellipse">
            <a:avLst/>
          </a:prstGeom>
          <a:solidFill>
            <a:srgbClr val="FFFF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sp>
        <p:nvSpPr>
          <p:cNvPr id="30" name="Ovale 29"/>
          <p:cNvSpPr/>
          <p:nvPr/>
        </p:nvSpPr>
        <p:spPr>
          <a:xfrm>
            <a:off x="6323150" y="5872020"/>
            <a:ext cx="144016" cy="144016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sp>
        <p:nvSpPr>
          <p:cNvPr id="32" name="Ovale 31"/>
          <p:cNvSpPr/>
          <p:nvPr/>
        </p:nvSpPr>
        <p:spPr>
          <a:xfrm>
            <a:off x="3330116" y="4287844"/>
            <a:ext cx="144016" cy="144016"/>
          </a:xfrm>
          <a:prstGeom prst="ellipse">
            <a:avLst/>
          </a:prstGeom>
          <a:solidFill>
            <a:srgbClr val="FFFF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pic>
        <p:nvPicPr>
          <p:cNvPr id="55303" name="Picture 7" descr="C:\Users\Francesco Frontini\Documents\SUPSI\Presentazioni\20130612-VisitaBFE\berner-fachhochschule_01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4132" y="3502137"/>
            <a:ext cx="360040" cy="20964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7" descr="C:\Users\Francesco Frontini\Documents\SUPSI\Presentazioni\20130612-VisitaBFE\berner-fachhochschule_0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30116" y="3711780"/>
            <a:ext cx="944488" cy="29641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05" name="Picture 9" descr="C:\Users\Francesco Frontini\Documents\SUPSI\Presentazioni\20130612-VisitaBFE\Empa-Logo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130316" y="2631660"/>
            <a:ext cx="1008112" cy="36004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06" name="Picture 10" descr="C:\Users\Francesco Frontini\Documents\SUPSI\Presentazioni\20130612-VisitaBFE\EPFL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81844" y="4431860"/>
            <a:ext cx="914375" cy="2692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07" name="Picture 11" descr="C:\Users\Francesco Frontini\Documents\SUPSI\Presentazioni\20130612-VisitaBFE\keyvisual_ISIC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241884" y="4719892"/>
            <a:ext cx="475332" cy="2618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08" name="Picture 12" descr="C:\Users\Francesco Frontini\Documents\SUPSI\Presentazioni\20130612-VisitaBFE\logo-partner-PVlab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241885" y="3351740"/>
            <a:ext cx="877689" cy="44552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09" name="Picture 13" descr="C:\Users\Francesco Frontini\Documents\SUPSI\Presentazioni\20130612-VisitaBFE\meyer-burgerjpg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546140" y="4215836"/>
            <a:ext cx="576064" cy="720080"/>
          </a:xfrm>
          <a:prstGeom prst="rect">
            <a:avLst/>
          </a:prstGeom>
          <a:noFill/>
        </p:spPr>
      </p:pic>
      <p:pic>
        <p:nvPicPr>
          <p:cNvPr id="55311" name="Picture 15" descr="C:\Users\Francesco Frontini\Documents\SUPSI\Presentazioni\20130612-VisitaBFE\Pasan-Logo_(office-rgb)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2177989" y="3351741"/>
            <a:ext cx="953363" cy="25655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12" name="Picture 16" descr="C:\Users\Francesco Frontini\Documents\SUPSI\Presentazioni\20130612-VisitaBFE\PVSYST-site_logo.gif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820" y="5800013"/>
            <a:ext cx="416818" cy="2928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13" name="Picture 17" descr="C:\Users\Francesco Frontini\Documents\SUPSI\Presentazioni\20130612-VisitaBFE\SNI_black_on_white.gif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021" y="1983589"/>
            <a:ext cx="897493" cy="57933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14" name="Picture 18" descr="C:\Users\Francesco Frontini\Documents\SUPSI\Presentazioni\20130612-VisitaBFE\SUPSI.jpg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4410237" y="6088045"/>
            <a:ext cx="1019027" cy="29184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16" name="Picture 20" descr="C:\Users\Francesco Frontini\Documents\SUPSI\Presentazioni\20130612-VisitaBFE\SPF_Logo_h70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2324" y="3035063"/>
            <a:ext cx="859284" cy="32784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17" name="Picture 21" descr="C:\Users\Francesco Frontini\Documents\SUPSI\Presentazioni\20130612-VisitaBFE\Zhaw.jpg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4454140" y="2847684"/>
            <a:ext cx="344240" cy="34424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18" name="Picture 22" descr="C:\Users\Francesco Frontini\Documents\SUPSI\Presentazioni\20130612-VisitaBFE\logo-hslu.gif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6260" y="3855797"/>
            <a:ext cx="595139" cy="26375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CasellaDiTesto 51"/>
          <p:cNvSpPr txBox="1"/>
          <p:nvPr/>
        </p:nvSpPr>
        <p:spPr bwMode="auto">
          <a:xfrm>
            <a:off x="6611183" y="5789699"/>
            <a:ext cx="1912383" cy="109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it-CH" sz="16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Solar </a:t>
            </a:r>
            <a:r>
              <a:rPr lang="it-CH" sz="1600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Cell</a:t>
            </a:r>
            <a:endParaRPr lang="it-CH" sz="1600" kern="0" dirty="0" smtClean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 eaLnBrk="0" hangingPunct="0">
              <a:spcBef>
                <a:spcPct val="20000"/>
              </a:spcBef>
            </a:pPr>
            <a:r>
              <a:rPr lang="it-CH" sz="16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PV </a:t>
            </a:r>
            <a:r>
              <a:rPr lang="it-CH" sz="1600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Module</a:t>
            </a:r>
            <a:r>
              <a:rPr lang="it-CH" sz="16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and BiPV</a:t>
            </a:r>
          </a:p>
          <a:p>
            <a:pPr eaLnBrk="0" hangingPunct="0">
              <a:spcBef>
                <a:spcPct val="20000"/>
              </a:spcBef>
            </a:pPr>
            <a:r>
              <a:rPr lang="it-CH" sz="16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System </a:t>
            </a:r>
            <a:r>
              <a:rPr lang="it-CH" sz="1600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technology</a:t>
            </a:r>
            <a:endParaRPr lang="it-CH" sz="1600" kern="0" dirty="0" smtClean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 eaLnBrk="0" hangingPunct="0">
              <a:spcBef>
                <a:spcPct val="20000"/>
              </a:spcBef>
            </a:pPr>
            <a:endParaRPr lang="it-CH" sz="1400" kern="0" dirty="0" smtClean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54" name="Connettore 2 53"/>
          <p:cNvCxnSpPr/>
          <p:nvPr/>
        </p:nvCxnSpPr>
        <p:spPr>
          <a:xfrm>
            <a:off x="3978188" y="4863908"/>
            <a:ext cx="864096" cy="11521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6" name="Connettore 2 55"/>
          <p:cNvCxnSpPr/>
          <p:nvPr/>
        </p:nvCxnSpPr>
        <p:spPr>
          <a:xfrm>
            <a:off x="1169876" y="5944028"/>
            <a:ext cx="3240360" cy="288032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8" name="Connettore 2 57"/>
          <p:cNvCxnSpPr/>
          <p:nvPr/>
        </p:nvCxnSpPr>
        <p:spPr>
          <a:xfrm flipH="1">
            <a:off x="5346340" y="3351740"/>
            <a:ext cx="288032" cy="25922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3" name="Connettore 2 62"/>
          <p:cNvCxnSpPr/>
          <p:nvPr/>
        </p:nvCxnSpPr>
        <p:spPr>
          <a:xfrm flipH="1">
            <a:off x="5058308" y="2963056"/>
            <a:ext cx="216024" cy="31249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1" name="Connettore 2 70"/>
          <p:cNvCxnSpPr/>
          <p:nvPr/>
        </p:nvCxnSpPr>
        <p:spPr>
          <a:xfrm flipH="1" flipV="1">
            <a:off x="3978188" y="4071820"/>
            <a:ext cx="936104" cy="1800200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2 74"/>
          <p:cNvCxnSpPr>
            <a:stCxn id="55311" idx="2"/>
          </p:cNvCxnSpPr>
          <p:nvPr/>
        </p:nvCxnSpPr>
        <p:spPr>
          <a:xfrm>
            <a:off x="2654670" y="3608296"/>
            <a:ext cx="1971590" cy="24077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7" name="Connettore 2 76"/>
          <p:cNvCxnSpPr>
            <a:endCxn id="55318" idx="2"/>
          </p:cNvCxnSpPr>
          <p:nvPr/>
        </p:nvCxnSpPr>
        <p:spPr>
          <a:xfrm flipH="1" flipV="1">
            <a:off x="4923830" y="4119551"/>
            <a:ext cx="62470" cy="1752469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3" name="Connettore 2 82"/>
          <p:cNvCxnSpPr>
            <a:stCxn id="66561" idx="2"/>
          </p:cNvCxnSpPr>
          <p:nvPr/>
        </p:nvCxnSpPr>
        <p:spPr>
          <a:xfrm>
            <a:off x="2111028" y="3322822"/>
            <a:ext cx="2227201" cy="2549199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6" name="Connettore 2 85"/>
          <p:cNvCxnSpPr/>
          <p:nvPr/>
        </p:nvCxnSpPr>
        <p:spPr>
          <a:xfrm>
            <a:off x="4698268" y="3279732"/>
            <a:ext cx="144016" cy="2376264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1" name="Connettore 2 90"/>
          <p:cNvCxnSpPr>
            <a:stCxn id="55308" idx="2"/>
          </p:cNvCxnSpPr>
          <p:nvPr/>
        </p:nvCxnSpPr>
        <p:spPr>
          <a:xfrm>
            <a:off x="1680729" y="3797267"/>
            <a:ext cx="2585491" cy="1930737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3" name="Ovale 32"/>
          <p:cNvSpPr/>
          <p:nvPr/>
        </p:nvSpPr>
        <p:spPr>
          <a:xfrm>
            <a:off x="3402124" y="4287844"/>
            <a:ext cx="144016" cy="144016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pic>
        <p:nvPicPr>
          <p:cNvPr id="58370" name="Picture 2" descr="C:\Users\Francesco Frontini\Documents\SUPSI\Presentazioni\20130612-VisitaBFE\Imm\jrc_logo.jpg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4410236" y="6497434"/>
            <a:ext cx="658812" cy="28330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" name="Ovale 66"/>
          <p:cNvSpPr/>
          <p:nvPr/>
        </p:nvSpPr>
        <p:spPr>
          <a:xfrm>
            <a:off x="5099836" y="6425224"/>
            <a:ext cx="144016" cy="144016"/>
          </a:xfrm>
          <a:prstGeom prst="ellipse">
            <a:avLst/>
          </a:prstGeom>
          <a:solidFill>
            <a:srgbClr val="FFFF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 dirty="0"/>
          </a:p>
        </p:txBody>
      </p:sp>
      <p:cxnSp>
        <p:nvCxnSpPr>
          <p:cNvPr id="69" name="Connettore 4 68"/>
          <p:cNvCxnSpPr>
            <a:stCxn id="55314" idx="1"/>
            <a:endCxn id="58370" idx="1"/>
          </p:cNvCxnSpPr>
          <p:nvPr/>
        </p:nvCxnSpPr>
        <p:spPr>
          <a:xfrm rot="10800000" flipV="1">
            <a:off x="4410236" y="6233967"/>
            <a:ext cx="12700" cy="405120"/>
          </a:xfrm>
          <a:prstGeom prst="bentConnector3">
            <a:avLst>
              <a:gd name="adj1" fmla="val 1800000"/>
            </a:avLst>
          </a:prstGeom>
          <a:ln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58371" name="Picture 3" descr="C:\Users\Francesco Frontini\Documents\SUPSI\Presentazioni\20130612-VisitaBFE\Imm\logo_verbaende_electrosuisse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0436" y="2819040"/>
            <a:ext cx="1542182" cy="266485"/>
          </a:xfrm>
          <a:prstGeom prst="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3" name="Ovale 72"/>
          <p:cNvSpPr/>
          <p:nvPr/>
        </p:nvSpPr>
        <p:spPr>
          <a:xfrm>
            <a:off x="5490356" y="2919692"/>
            <a:ext cx="144016" cy="144016"/>
          </a:xfrm>
          <a:prstGeom prst="ellipse">
            <a:avLst/>
          </a:prstGeom>
          <a:solidFill>
            <a:schemeClr val="accent6">
              <a:lumMod val="75000"/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/>
            <a:endParaRPr lang="it-CH"/>
          </a:p>
        </p:txBody>
      </p:sp>
      <p:pic>
        <p:nvPicPr>
          <p:cNvPr id="66561" name="Picture 1" descr="C:\Users\Francesco Frontini\Documents\SUPSI\Presentazioni\20130612-VisitaBFE\Imm\CSEM-logo.png"/>
          <p:cNvPicPr>
            <a:picLocks noChangeAspect="1" noChangeArrowheads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1673932" y="3107071"/>
            <a:ext cx="874189" cy="21575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60" name="Connettore 2 59"/>
          <p:cNvCxnSpPr/>
          <p:nvPr/>
        </p:nvCxnSpPr>
        <p:spPr>
          <a:xfrm>
            <a:off x="1889956" y="4763255"/>
            <a:ext cx="2232248" cy="1224136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78110" y="688182"/>
            <a:ext cx="8496300" cy="719137"/>
          </a:xfrm>
        </p:spPr>
        <p:txBody>
          <a:bodyPr/>
          <a:lstStyle/>
          <a:p>
            <a:r>
              <a:rPr lang="en-GB" dirty="0"/>
              <a:t>Positioning of ISAAC in Switzerland: </a:t>
            </a:r>
            <a:r>
              <a:rPr lang="en-GB" dirty="0" smtClean="0"/>
              <a:t>synergies and competition</a:t>
            </a:r>
            <a:endParaRPr lang="en-GB" dirty="0"/>
          </a:p>
        </p:txBody>
      </p:sp>
      <p:pic>
        <p:nvPicPr>
          <p:cNvPr id="1026" name="Picture 2" descr="Alpiq"/>
          <p:cNvPicPr>
            <a:picLocks noChangeAspect="1" noChangeArrowheads="1"/>
          </p:cNvPicPr>
          <p:nvPr/>
        </p:nvPicPr>
        <p:blipFill rotWithShape="1">
          <a:blip r:embed="rId20"/>
          <a:srcRect/>
          <a:stretch/>
        </p:blipFill>
        <p:spPr bwMode="auto">
          <a:xfrm>
            <a:off x="155575" y="-639763"/>
            <a:ext cx="1905000" cy="1333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piq"/>
          <p:cNvPicPr>
            <a:picLocks noChangeAspect="1" noChangeArrowheads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61" t="58591"/>
          <a:stretch/>
        </p:blipFill>
        <p:spPr bwMode="auto">
          <a:xfrm>
            <a:off x="5274332" y="2359404"/>
            <a:ext cx="619500" cy="2760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AET"/>
          <p:cNvPicPr>
            <a:picLocks noChangeAspect="1" noChangeArrowheads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454"/>
          <a:stretch/>
        </p:blipFill>
        <p:spPr bwMode="auto">
          <a:xfrm>
            <a:off x="5485543" y="5655996"/>
            <a:ext cx="576065" cy="5744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4" name="Connettore 2 73"/>
          <p:cNvCxnSpPr/>
          <p:nvPr/>
        </p:nvCxnSpPr>
        <p:spPr>
          <a:xfrm flipH="1">
            <a:off x="5418348" y="3207724"/>
            <a:ext cx="936104" cy="27363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032" name="Picture 8" descr="Swiss Solar Power"/>
          <p:cNvPicPr>
            <a:picLocks noChangeAspect="1" noChangeArrowheads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8121" y="2933194"/>
            <a:ext cx="541606" cy="3916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88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7657" y="1259137"/>
            <a:ext cx="8496300" cy="719137"/>
          </a:xfrm>
        </p:spPr>
        <p:txBody>
          <a:bodyPr/>
          <a:lstStyle/>
          <a:p>
            <a:r>
              <a:rPr lang="it-IT" dirty="0" smtClean="0"/>
              <a:t>Module characterisation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9D72-17B1-4712-BBC1-23DB4DD11BD0}" type="datetime1">
              <a:rPr lang="it-IT" smtClean="0"/>
              <a:pPr/>
              <a:t>29/03/17</a:t>
            </a:fld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5A731-5C6B-4046-A622-DF4CB35C3846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83" y="1412776"/>
            <a:ext cx="2273950" cy="1508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782" y="1412776"/>
            <a:ext cx="2268252" cy="15083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0908" y="177281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2000" dirty="0"/>
              <a:t>Electrical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dirty="0"/>
              <a:t>Thermal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dirty="0"/>
              <a:t>Optical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dirty="0"/>
              <a:t>Mechanical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0000" y="458112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20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Outdoor </a:t>
            </a:r>
            <a:r>
              <a:rPr lang="it-IT" sz="200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yield evaluation</a:t>
            </a:r>
            <a:endParaRPr lang="it-IT" sz="2000" dirty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it-IT" sz="20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Different climates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t-IT" sz="20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Different technologies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1520" y="393305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rPr>
              <a:t>Field Performance</a:t>
            </a:r>
            <a:endParaRPr lang="en-US" dirty="0">
              <a:solidFill>
                <a:schemeClr val="accent2"/>
              </a:solidFill>
              <a:latin typeface="+mj-lt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556020"/>
            <a:ext cx="4536504" cy="1027802"/>
          </a:xfrm>
          <a:prstGeom prst="rect">
            <a:avLst/>
          </a:prstGeom>
        </p:spPr>
      </p:pic>
      <p:sp>
        <p:nvSpPr>
          <p:cNvPr id="17" name="Title 4"/>
          <p:cNvSpPr txBox="1">
            <a:spLocks/>
          </p:cNvSpPr>
          <p:nvPr/>
        </p:nvSpPr>
        <p:spPr bwMode="auto">
          <a:xfrm>
            <a:off x="323850" y="540000"/>
            <a:ext cx="84963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9pPr>
          </a:lstStyle>
          <a:p>
            <a:r>
              <a:rPr lang="it-IT" dirty="0" err="1" smtClean="0"/>
              <a:t>Research</a:t>
            </a:r>
            <a:r>
              <a:rPr lang="it-IT" dirty="0" smtClean="0"/>
              <a:t> and </a:t>
            </a:r>
            <a:r>
              <a:rPr lang="it-IT" dirty="0" err="1" smtClean="0"/>
              <a:t>services</a:t>
            </a:r>
            <a:r>
              <a:rPr lang="it-IT" dirty="0" smtClean="0"/>
              <a:t> in the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r>
              <a:rPr lang="it-IT" dirty="0" smtClean="0"/>
              <a:t> area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908" y="2960053"/>
            <a:ext cx="2097364" cy="151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48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16E4B-4E14-4BB0-B063-BCABAB68C5DE}" type="datetime1">
              <a:rPr lang="it-IT" smtClean="0"/>
              <a:pPr/>
              <a:t>29/03/17</a:t>
            </a:fld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3D60-F363-4676-AA9A-AAC979A45773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2085" y="1168032"/>
            <a:ext cx="4536182" cy="2125314"/>
          </a:xfrm>
        </p:spPr>
        <p:txBody>
          <a:bodyPr/>
          <a:lstStyle/>
          <a:p>
            <a:r>
              <a:rPr lang="it-IT" dirty="0" smtClean="0"/>
              <a:t>Definition </a:t>
            </a:r>
            <a:r>
              <a:rPr lang="it-IT" dirty="0"/>
              <a:t>and ranking of all the failure modes of a product</a:t>
            </a:r>
          </a:p>
          <a:p>
            <a:r>
              <a:rPr lang="it-IT" dirty="0"/>
              <a:t>Ranking based upon major indicators, for example:</a:t>
            </a:r>
          </a:p>
          <a:p>
            <a:pPr lvl="1">
              <a:buFont typeface="Arial" pitchFamily="34" charset="0"/>
              <a:buChar char="•"/>
            </a:pPr>
            <a:r>
              <a:rPr lang="it-IT" dirty="0"/>
              <a:t>Severity: economic and safety impact</a:t>
            </a:r>
          </a:p>
          <a:p>
            <a:pPr lvl="1">
              <a:buFont typeface="Arial" pitchFamily="34" charset="0"/>
              <a:buChar char="•"/>
            </a:pPr>
            <a:r>
              <a:rPr lang="it-IT" dirty="0">
                <a:cs typeface="ＭＳ Ｐゴシック" pitchFamily="-112" charset="-128"/>
              </a:rPr>
              <a:t>Frequency</a:t>
            </a:r>
          </a:p>
          <a:p>
            <a:pPr lvl="1">
              <a:buFont typeface="Arial" pitchFamily="34" charset="0"/>
              <a:buChar char="•"/>
            </a:pPr>
            <a:r>
              <a:rPr lang="it-IT" dirty="0">
                <a:cs typeface="ＭＳ Ｐゴシック" pitchFamily="-112" charset="-128"/>
              </a:rPr>
              <a:t>Detectability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0729" y="63908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Failure Mode and Effects Analysis</a:t>
            </a:r>
            <a:endParaRPr lang="en-US" sz="2000" dirty="0">
              <a:solidFill>
                <a:schemeClr val="accent2"/>
              </a:solidFill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4941550" y="2566896"/>
            <a:ext cx="288032" cy="108012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 bwMode="auto">
          <a:xfrm>
            <a:off x="5508104" y="2953067"/>
            <a:ext cx="24482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it-IT" sz="20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Survival probability</a:t>
            </a:r>
            <a:endParaRPr lang="en-US" sz="2000" kern="0" dirty="0" smtClean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 bwMode="auto">
          <a:xfrm>
            <a:off x="360000" y="540000"/>
            <a:ext cx="8496300" cy="3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9pPr>
          </a:lstStyle>
          <a:p>
            <a:endParaRPr lang="en-US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0000" y="3541979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New tools for failure prediction</a:t>
            </a:r>
          </a:p>
          <a:p>
            <a:pPr marL="180975" indent="-952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Failure occurrence </a:t>
            </a:r>
          </a:p>
          <a:p>
            <a:pPr marL="180975" indent="-952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Failure mechanisms/modes</a:t>
            </a:r>
          </a:p>
          <a:p>
            <a:pPr marL="180975" indent="-952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Development of test procedures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339520" y="4976157"/>
            <a:ext cx="7105540" cy="1533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2000" dirty="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Approach</a:t>
            </a:r>
          </a:p>
          <a:p>
            <a:pPr marL="85725" indent="-8572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Reverse engineering on modules from old systems (&gt;20 years of operation </a:t>
            </a:r>
            <a:r>
              <a:rPr lang="en-US" sz="1800" dirty="0" err="1">
                <a:latin typeface="+mn-lt"/>
                <a:ea typeface="ＭＳ Ｐゴシック" pitchFamily="-112" charset="-128"/>
                <a:cs typeface="ＭＳ Ｐゴシック" pitchFamily="-112" charset="-128"/>
              </a:rPr>
              <a:t>e.g</a:t>
            </a:r>
            <a:r>
              <a:rPr lang="en-US" sz="18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 TIS010)</a:t>
            </a:r>
          </a:p>
          <a:p>
            <a:pPr marL="85725" indent="-8572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Reproduction </a:t>
            </a:r>
            <a:r>
              <a:rPr lang="en-US" sz="18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of early stage failures (case studies from clients, 1-5 years old systems)</a:t>
            </a:r>
          </a:p>
        </p:txBody>
      </p:sp>
      <p:pic>
        <p:nvPicPr>
          <p:cNvPr id="2050" name="Picture 2" descr="Z:\Fotovoltaico\Fotografie\Servizio 2013\Small\_DSC99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904" y="729698"/>
            <a:ext cx="2937495" cy="208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51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9" grpId="0" animBg="1"/>
      <p:bldP spid="10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9D72-17B1-4712-BBC1-23DB4DD11BD0}" type="datetime1">
              <a:rPr lang="it-IT" smtClean="0"/>
              <a:pPr/>
              <a:t>29/03/17</a:t>
            </a:fld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5A731-5C6B-4046-A622-DF4CB35C3846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3446" y="1259137"/>
            <a:ext cx="8496300" cy="2232967"/>
          </a:xfrm>
        </p:spPr>
        <p:txBody>
          <a:bodyPr/>
          <a:lstStyle/>
          <a:p>
            <a:r>
              <a:rPr lang="it-IT" dirty="0" smtClean="0"/>
              <a:t>ISO 17025 accredited testing </a:t>
            </a:r>
          </a:p>
          <a:p>
            <a:pPr lvl="1"/>
            <a:r>
              <a:rPr lang="it-IT" dirty="0"/>
              <a:t>Prototype pre-testing</a:t>
            </a:r>
          </a:p>
          <a:p>
            <a:pPr lvl="1"/>
            <a:r>
              <a:rPr lang="it-IT" dirty="0" smtClean="0"/>
              <a:t>Retesting activities</a:t>
            </a:r>
          </a:p>
          <a:p>
            <a:pPr lvl="1"/>
            <a:r>
              <a:rPr lang="it-IT" dirty="0" smtClean="0"/>
              <a:t>Module characterisation:</a:t>
            </a:r>
          </a:p>
          <a:p>
            <a:pPr lvl="2"/>
            <a:r>
              <a:rPr lang="it-IT" dirty="0" smtClean="0"/>
              <a:t>Lot acceptance verification</a:t>
            </a:r>
            <a:endParaRPr lang="it-IT" kern="1200" dirty="0">
              <a:cs typeface="ＭＳ Ｐゴシック" pitchFamily="-112" charset="-128"/>
            </a:endParaRPr>
          </a:p>
          <a:p>
            <a:pPr lvl="2"/>
            <a:r>
              <a:rPr lang="it-IT" dirty="0" smtClean="0"/>
              <a:t>Reference module characterisation</a:t>
            </a: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endParaRPr lang="it-IT" dirty="0"/>
          </a:p>
        </p:txBody>
      </p:sp>
      <p:sp>
        <p:nvSpPr>
          <p:cNvPr id="6" name="Title 4"/>
          <p:cNvSpPr txBox="1">
            <a:spLocks/>
          </p:cNvSpPr>
          <p:nvPr/>
        </p:nvSpPr>
        <p:spPr bwMode="auto">
          <a:xfrm>
            <a:off x="360000" y="515701"/>
            <a:ext cx="84963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itchFamily="-112" charset="-52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-112" charset="-52"/>
              </a:defRPr>
            </a:lvl9pPr>
          </a:lstStyle>
          <a:p>
            <a:r>
              <a:rPr lang="it-IT" dirty="0" smtClean="0">
                <a:latin typeface="+mn-lt"/>
              </a:rPr>
              <a:t>Services </a:t>
            </a:r>
            <a:r>
              <a:rPr lang="en-US" dirty="0" smtClean="0">
                <a:latin typeface="+mn-lt"/>
              </a:rPr>
              <a:t>dedicated to quality</a:t>
            </a:r>
            <a:endParaRPr lang="en-US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0000" y="4437112"/>
            <a:ext cx="6390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18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Accelerated testing procedures for  industry</a:t>
            </a:r>
            <a:r>
              <a:rPr lang="it-IT" sz="180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t-IT" sz="18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New products qualification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t-IT" sz="18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Optimisation of  R&amp;D processes</a:t>
            </a:r>
          </a:p>
          <a:p>
            <a:endParaRPr lang="it-IT" sz="1800" dirty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0000" y="3412024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18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Energy Yield measurement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18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Field testing on PV 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18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Quality Auditing</a:t>
            </a:r>
          </a:p>
          <a:p>
            <a:endParaRPr lang="it-IT" dirty="0"/>
          </a:p>
        </p:txBody>
      </p:sp>
      <p:pic>
        <p:nvPicPr>
          <p:cNvPr id="10" name="Immagine 6" descr="0DSC_49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29" y="3577408"/>
            <a:ext cx="3561978" cy="2377562"/>
          </a:xfrm>
          <a:prstGeom prst="rect">
            <a:avLst/>
          </a:prstGeom>
        </p:spPr>
      </p:pic>
      <p:pic>
        <p:nvPicPr>
          <p:cNvPr id="1027" name="Picture 3" descr="Z:\Fotovoltaico\Fotografie\Servizio 2013\Small\_DSC95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229" y="1234838"/>
            <a:ext cx="3561978" cy="236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75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5A731-5C6B-4046-A622-DF4CB35C3846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216709" y="672680"/>
            <a:ext cx="8496300" cy="719137"/>
          </a:xfrm>
        </p:spPr>
        <p:txBody>
          <a:bodyPr/>
          <a:lstStyle/>
          <a:p>
            <a:r>
              <a:rPr lang="it-CH" dirty="0" smtClean="0"/>
              <a:t>Algorithm based smart grid solution</a:t>
            </a:r>
            <a:br>
              <a:rPr lang="it-CH" dirty="0" smtClean="0"/>
            </a:br>
            <a:r>
              <a:rPr lang="it-CH" dirty="0" smtClean="0"/>
              <a:t/>
            </a:r>
            <a:br>
              <a:rPr lang="it-CH" dirty="0" smtClean="0"/>
            </a:br>
            <a:r>
              <a:rPr lang="it-IT" sz="2000" dirty="0"/>
              <a:t>A completely decentralized demand side managment system</a:t>
            </a:r>
            <a:endParaRPr lang="it-CH" dirty="0"/>
          </a:p>
        </p:txBody>
      </p:sp>
      <p:grpSp>
        <p:nvGrpSpPr>
          <p:cNvPr id="2" name="Group 1"/>
          <p:cNvGrpSpPr/>
          <p:nvPr/>
        </p:nvGrpSpPr>
        <p:grpSpPr>
          <a:xfrm>
            <a:off x="6817228" y="394451"/>
            <a:ext cx="2507300" cy="2386477"/>
            <a:chOff x="6012160" y="1124744"/>
            <a:chExt cx="1399592" cy="1332148"/>
          </a:xfrm>
        </p:grpSpPr>
        <p:pic>
          <p:nvPicPr>
            <p:cNvPr id="11" name="Picture 2" descr="http://www.alpiq-intec.ch/images/content_122-52658-32_gridsense_animiert_web_160x160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1205880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6012160" y="1124744"/>
              <a:ext cx="1368152" cy="21602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43600" y="2240868"/>
              <a:ext cx="1368152" cy="21602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</p:grpSp>
      <p:pic>
        <p:nvPicPr>
          <p:cNvPr id="1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6406" y="3567046"/>
            <a:ext cx="6584106" cy="324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Y:\Workpackages\3 - Hardware and Firmware\Foto GSU V 0.84d\IMG_03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47" y="2010983"/>
            <a:ext cx="1830152" cy="137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5"/>
          <p:cNvSpPr txBox="1">
            <a:spLocks/>
          </p:cNvSpPr>
          <p:nvPr/>
        </p:nvSpPr>
        <p:spPr bwMode="auto">
          <a:xfrm>
            <a:off x="323528" y="1650056"/>
            <a:ext cx="4536504" cy="164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endParaRPr lang="it-IT" kern="0" dirty="0" smtClean="0"/>
          </a:p>
          <a:p>
            <a:pPr>
              <a:buFont typeface="Arial" pitchFamily="34" charset="0"/>
              <a:buChar char="•"/>
            </a:pPr>
            <a:r>
              <a:rPr lang="it-IT" kern="0" dirty="0" smtClean="0"/>
              <a:t>Controls </a:t>
            </a:r>
            <a:r>
              <a:rPr lang="it-CH" dirty="0" smtClean="0"/>
              <a:t>energivorous loads using custom built hardware</a:t>
            </a:r>
          </a:p>
          <a:p>
            <a:pPr>
              <a:buFont typeface="Arial" pitchFamily="34" charset="0"/>
              <a:buChar char="•"/>
            </a:pPr>
            <a:r>
              <a:rPr lang="it-CH" kern="0" dirty="0" smtClean="0"/>
              <a:t>Solves a multi-objective optimization problem (energy cost + grid)</a:t>
            </a:r>
            <a:endParaRPr lang="it-IT" kern="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Adaptive </a:t>
            </a:r>
            <a:r>
              <a:rPr lang="en-US" dirty="0"/>
              <a:t>(plug-and-play</a:t>
            </a:r>
            <a:r>
              <a:rPr lang="en-US" dirty="0" smtClean="0"/>
              <a:t>)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Pilot project set up</a:t>
            </a:r>
            <a:br>
              <a:rPr lang="en-US" dirty="0" smtClean="0"/>
            </a:br>
            <a:r>
              <a:rPr lang="en-US" dirty="0" smtClean="0"/>
              <a:t>and operational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/>
            <a:endParaRPr lang="it-IT" kern="0" dirty="0" smtClean="0"/>
          </a:p>
          <a:p>
            <a:pPr lvl="1"/>
            <a:endParaRPr lang="it-IT" kern="0" dirty="0" smtClean="0"/>
          </a:p>
          <a:p>
            <a:endParaRPr lang="en-US" kern="0" dirty="0"/>
          </a:p>
        </p:txBody>
      </p:sp>
      <p:pic>
        <p:nvPicPr>
          <p:cNvPr id="2050" name="Picture 2" descr="http://www.technische-rundschau.ch/site/assets/files/36520/alpiq_intec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357" y="105497"/>
            <a:ext cx="1819652" cy="86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0" b="19994"/>
          <a:stretch/>
        </p:blipFill>
        <p:spPr bwMode="auto">
          <a:xfrm>
            <a:off x="380155" y="4697773"/>
            <a:ext cx="1671565" cy="189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59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bcn2046.com/wp-content/uploads/2015/10/building-energy-efficient-homes-1263x104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6753" y="2564904"/>
            <a:ext cx="218596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3888" y="652322"/>
            <a:ext cx="8496300" cy="543587"/>
          </a:xfrm>
        </p:spPr>
        <p:txBody>
          <a:bodyPr/>
          <a:lstStyle/>
          <a:p>
            <a:r>
              <a:rPr lang="it-CH" dirty="0" smtClean="0">
                <a:latin typeface="+mn-lt"/>
              </a:rPr>
              <a:t>Research and Services in </a:t>
            </a:r>
            <a:r>
              <a:rPr lang="it-CH" smtClean="0">
                <a:latin typeface="+mn-lt"/>
              </a:rPr>
              <a:t>the building sector </a:t>
            </a:r>
            <a:endParaRPr lang="it-CH" dirty="0"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850" y="1601267"/>
            <a:ext cx="8496300" cy="4321175"/>
          </a:xfrm>
        </p:spPr>
        <p:txBody>
          <a:bodyPr/>
          <a:lstStyle/>
          <a:p>
            <a:pPr marL="0" indent="0">
              <a:buNone/>
            </a:pPr>
            <a:r>
              <a:rPr lang="it-CH" b="1" dirty="0" smtClean="0"/>
              <a:t>Buidling area : Management of the building stock</a:t>
            </a:r>
          </a:p>
          <a:p>
            <a:r>
              <a:rPr lang="it-CH" dirty="0" smtClean="0"/>
              <a:t>Refurbishment and preventive maintenance tool</a:t>
            </a:r>
          </a:p>
          <a:p>
            <a:r>
              <a:rPr lang="it-CH" dirty="0" smtClean="0"/>
              <a:t>Efficient energy solutions and global.</a:t>
            </a:r>
            <a:endParaRPr lang="it-CH" dirty="0"/>
          </a:p>
          <a:p>
            <a:r>
              <a:rPr lang="it-CH" dirty="0" smtClean="0"/>
              <a:t>BIM and virtual reality.</a:t>
            </a:r>
          </a:p>
          <a:p>
            <a:pPr marL="0" indent="0">
              <a:buNone/>
            </a:pPr>
            <a:endParaRPr lang="it-CH" dirty="0" smtClean="0"/>
          </a:p>
          <a:p>
            <a:pPr marL="0" indent="0">
              <a:buNone/>
            </a:pPr>
            <a:endParaRPr lang="it-CH" dirty="0"/>
          </a:p>
          <a:p>
            <a:pPr marL="0" indent="0">
              <a:buNone/>
            </a:pPr>
            <a:endParaRPr lang="it-CH" dirty="0"/>
          </a:p>
          <a:p>
            <a:pPr marL="0" indent="0">
              <a:buNone/>
            </a:pPr>
            <a:endParaRPr lang="it-CH" dirty="0"/>
          </a:p>
          <a:p>
            <a:pPr marL="0" indent="0">
              <a:buNone/>
            </a:pPr>
            <a:r>
              <a:rPr lang="it-CH" b="1" dirty="0" smtClean="0"/>
              <a:t>Innovative building skin</a:t>
            </a:r>
            <a:r>
              <a:rPr lang="it-CH" dirty="0" smtClean="0"/>
              <a:t>(BIPV): </a:t>
            </a:r>
          </a:p>
          <a:p>
            <a:r>
              <a:rPr lang="it-CH" dirty="0" smtClean="0"/>
              <a:t>Active solar skin solutions (Building </a:t>
            </a:r>
            <a:r>
              <a:rPr lang="it-CH" dirty="0"/>
              <a:t>Integrated </a:t>
            </a:r>
            <a:r>
              <a:rPr lang="it-CH" dirty="0" smtClean="0"/>
              <a:t>Photovoltaics)</a:t>
            </a:r>
          </a:p>
          <a:p>
            <a:r>
              <a:rPr lang="it-CH" dirty="0" smtClean="0"/>
              <a:t>Innovative building envelopes for energy efficieny </a:t>
            </a:r>
            <a:r>
              <a:rPr lang="it-CH" dirty="0"/>
              <a:t/>
            </a:r>
            <a:br>
              <a:rPr lang="it-CH" dirty="0"/>
            </a:br>
            <a:r>
              <a:rPr lang="it-CH" dirty="0" smtClean="0"/>
              <a:t>buildings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44E5-A24F-4809-B14B-8D2F46A88AA7}" type="slidenum">
              <a:rPr lang="it-IT" altLang="it-CH" smtClean="0"/>
              <a:pPr/>
              <a:t>8</a:t>
            </a:fld>
            <a:endParaRPr lang="it-IT" altLang="it-CH"/>
          </a:p>
        </p:txBody>
      </p:sp>
      <p:pic>
        <p:nvPicPr>
          <p:cNvPr id="8" name="Picture 2" descr="http://www.infobuildenergia.it/Allegati/611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9025" y="4237065"/>
            <a:ext cx="1961022" cy="195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ediliziaeterritorio.ilsole24ore.com/assets/img/Edilizia_e_Territorio/_Immagini/Materiali_e_Tecnologia/BIM_BuildingModel--258x2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8883" y="1675922"/>
            <a:ext cx="2012920" cy="201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assive Hous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8243" y="1124779"/>
            <a:ext cx="1253617" cy="103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designergy.ch/index/wp-content/uploads/2013/12/schema-TCR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9007" y="5544616"/>
            <a:ext cx="1458084" cy="82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www.petraweb.ch/petra_cms/images/slide/petra_aerazione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3641" y="1183834"/>
            <a:ext cx="1342792" cy="61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/>
          <p:cNvSpPr txBox="1"/>
          <p:nvPr/>
        </p:nvSpPr>
        <p:spPr bwMode="auto">
          <a:xfrm rot="16200000">
            <a:off x="6101584" y="5436894"/>
            <a:ext cx="10900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it-CH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ENVELOPES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323850" y="6453188"/>
            <a:ext cx="2133600" cy="404812"/>
          </a:xfrm>
        </p:spPr>
        <p:txBody>
          <a:bodyPr/>
          <a:lstStyle/>
          <a:p>
            <a:fld id="{70329D72-17B1-4712-BBC1-23DB4DD11BD0}" type="datetime1">
              <a:rPr lang="it-IT" smtClean="0"/>
              <a:pPr/>
              <a:t>29/03/17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552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V modul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133600"/>
            <a:ext cx="9144000" cy="2590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 bwMode="auto">
          <a:xfrm>
            <a:off x="539750" y="1916113"/>
            <a:ext cx="20875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endParaRPr lang="it-CH" sz="1400" kern="0" dirty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37892" name="Immagine 4" descr="lowenergy-house-foto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005763" y="2133600"/>
            <a:ext cx="1141412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Immagine 5" descr="IMG_2238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92538" y="3479800"/>
            <a:ext cx="20145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Immagine 2" descr="DSC02347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2133600"/>
            <a:ext cx="3795713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3" descr="Fotows4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84213" y="3482975"/>
            <a:ext cx="31115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590550"/>
            <a:ext cx="184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CH" sz="1800"/>
          </a:p>
          <a:p>
            <a:endParaRPr lang="it-CH" sz="1800"/>
          </a:p>
        </p:txBody>
      </p:sp>
      <p:pic>
        <p:nvPicPr>
          <p:cNvPr id="37898" name="Picture 10" descr="S:\PERSONALE\Dittmann Sebastian\OTTI Kurs\oustideA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624388" y="2133600"/>
            <a:ext cx="25400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11" descr="S:\Fotovoltaico\13RA-CPT\13RA-CPT 2007-2010\PROJECT DIRECTORY\Vario, foto\CPTplant july 2010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605588" y="3482975"/>
            <a:ext cx="2538412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 bwMode="auto">
          <a:xfrm>
            <a:off x="2603562" y="5219636"/>
            <a:ext cx="37686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de-DE" sz="2800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Enjoy</a:t>
            </a:r>
            <a:r>
              <a:rPr lang="de-DE" sz="28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de-DE" sz="2800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your</a:t>
            </a:r>
            <a:r>
              <a:rPr lang="de-DE" sz="28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de-DE" sz="2800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workshop</a:t>
            </a:r>
            <a:endParaRPr lang="de-DE" sz="2800" kern="0" dirty="0" smtClean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" name="CasellaDiTesto 1"/>
          <p:cNvSpPr txBox="1"/>
          <p:nvPr/>
        </p:nvSpPr>
        <p:spPr bwMode="auto">
          <a:xfrm>
            <a:off x="1763688" y="1205433"/>
            <a:ext cx="52594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de-DE" sz="2800" kern="0" dirty="0" err="1" smtClean="0">
                <a:ea typeface="ＭＳ Ｐゴシック" pitchFamily="-112" charset="-128"/>
                <a:cs typeface="ＭＳ Ｐゴシック" pitchFamily="-112" charset="-128"/>
              </a:rPr>
              <a:t>Thank</a:t>
            </a:r>
            <a:r>
              <a:rPr lang="de-DE" sz="2800" kern="0" dirty="0" smtClean="0"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de-DE" sz="2800" kern="0" dirty="0" err="1" smtClean="0">
                <a:ea typeface="ＭＳ Ｐゴシック" pitchFamily="-112" charset="-128"/>
                <a:cs typeface="ＭＳ Ｐゴシック" pitchFamily="-112" charset="-128"/>
              </a:rPr>
              <a:t>you</a:t>
            </a:r>
            <a:r>
              <a:rPr lang="de-DE" sz="2800" kern="0" dirty="0" smtClean="0"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de-DE" sz="2800" kern="0" dirty="0" err="1" smtClean="0">
                <a:ea typeface="ＭＳ Ｐゴシック" pitchFamily="-112" charset="-128"/>
                <a:cs typeface="ＭＳ Ｐゴシック" pitchFamily="-112" charset="-128"/>
              </a:rPr>
              <a:t>for</a:t>
            </a:r>
            <a:r>
              <a:rPr lang="de-DE" sz="2800" kern="0" dirty="0" smtClean="0"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de-DE" sz="2800" kern="0" dirty="0" err="1" smtClean="0">
                <a:ea typeface="ＭＳ Ｐゴシック" pitchFamily="-112" charset="-128"/>
                <a:cs typeface="ＭＳ Ｐゴシック" pitchFamily="-112" charset="-128"/>
              </a:rPr>
              <a:t>coming</a:t>
            </a:r>
            <a:r>
              <a:rPr lang="de-DE" sz="2800" kern="0" dirty="0" smtClean="0"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de-DE" sz="2800" kern="0" dirty="0" err="1" smtClean="0">
                <a:ea typeface="ＭＳ Ｐゴシック" pitchFamily="-112" charset="-128"/>
                <a:cs typeface="ＭＳ Ｐゴシック" pitchFamily="-112" charset="-128"/>
              </a:rPr>
              <a:t>to</a:t>
            </a:r>
            <a:r>
              <a:rPr lang="de-DE" sz="2800" kern="0" dirty="0" smtClean="0">
                <a:ea typeface="ＭＳ Ｐゴシック" pitchFamily="-112" charset="-128"/>
                <a:cs typeface="ＭＳ Ｐゴシック" pitchFamily="-112" charset="-128"/>
              </a:rPr>
              <a:t> Lugano </a:t>
            </a:r>
            <a:endParaRPr lang="de-DE" sz="2800" kern="0" dirty="0"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819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20503_Reliability Workshop _Lugano_Welcome">
  <a:themeElements>
    <a:clrScheme name="SUPSI 1">
      <a:dk1>
        <a:srgbClr val="000000"/>
      </a:dk1>
      <a:lt1>
        <a:sysClr val="window" lastClr="FFFFFF"/>
      </a:lt1>
      <a:dk2>
        <a:srgbClr val="141C64"/>
      </a:dk2>
      <a:lt2>
        <a:srgbClr val="FFFFFF"/>
      </a:lt2>
      <a:accent1>
        <a:srgbClr val="141C78"/>
      </a:accent1>
      <a:accent2>
        <a:srgbClr val="2838C8"/>
      </a:accent2>
      <a:accent3>
        <a:srgbClr val="0063C8"/>
      </a:accent3>
      <a:accent4>
        <a:srgbClr val="0096FF"/>
      </a:accent4>
      <a:accent5>
        <a:srgbClr val="46A01E"/>
      </a:accent5>
      <a:accent6>
        <a:srgbClr val="8CD23C"/>
      </a:accent6>
      <a:hlink>
        <a:srgbClr val="000000"/>
      </a:hlink>
      <a:folHlink>
        <a:srgbClr val="646464"/>
      </a:folHlink>
    </a:clrScheme>
    <a:fontScheme name="SUPSI_DSA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lIns="0" tIns="0" rIns="0" bIns="0">
        <a:prstTxWarp prst="textNoShape">
          <a:avLst/>
        </a:prstTxWarp>
      </a:bodyPr>
      <a:lstStyle>
        <a:defPPr eaLnBrk="0" hangingPunct="0">
          <a:spcBef>
            <a:spcPct val="20000"/>
          </a:spcBef>
          <a:defRPr sz="1400" kern="0" dirty="0" smtClean="0">
            <a:latin typeface="+mn-lt"/>
            <a:ea typeface="ＭＳ Ｐゴシック" pitchFamily="-112" charset="-128"/>
            <a:cs typeface="ＭＳ Ｐゴシック" pitchFamily="-112" charset="-128"/>
          </a:defRPr>
        </a:defPPr>
      </a:lstStyle>
    </a:txDef>
  </a:objectDefaults>
  <a:extraClrSchemeLst>
    <a:extraClrScheme>
      <a:clrScheme name="SUPSI_DS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SUPSI 1">
      <a:dk1>
        <a:srgbClr val="000000"/>
      </a:dk1>
      <a:lt1>
        <a:sysClr val="window" lastClr="FFFFFF"/>
      </a:lt1>
      <a:dk2>
        <a:srgbClr val="141C64"/>
      </a:dk2>
      <a:lt2>
        <a:srgbClr val="FFFFFF"/>
      </a:lt2>
      <a:accent1>
        <a:srgbClr val="141C78"/>
      </a:accent1>
      <a:accent2>
        <a:srgbClr val="2838C8"/>
      </a:accent2>
      <a:accent3>
        <a:srgbClr val="0063C8"/>
      </a:accent3>
      <a:accent4>
        <a:srgbClr val="0096FF"/>
      </a:accent4>
      <a:accent5>
        <a:srgbClr val="46A01E"/>
      </a:accent5>
      <a:accent6>
        <a:srgbClr val="8CD23C"/>
      </a:accent6>
      <a:hlink>
        <a:srgbClr val="000000"/>
      </a:hlink>
      <a:folHlink>
        <a:srgbClr val="646464"/>
      </a:folHlink>
    </a:clrScheme>
    <a:fontScheme name="SUPSI">
      <a:majorFont>
        <a:latin typeface="Times New Roman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20120503_Reliability Workshop _Lugano_Welcome.pot</Template>
  <TotalTime>500</TotalTime>
  <Words>338</Words>
  <Application>Microsoft Macintosh PowerPoint</Application>
  <PresentationFormat>Presentazione su schermo (4:3)</PresentationFormat>
  <Paragraphs>100</Paragraphs>
  <Slides>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ＭＳ Ｐゴシック</vt:lpstr>
      <vt:lpstr>Times New Roman</vt:lpstr>
      <vt:lpstr>Arial</vt:lpstr>
      <vt:lpstr>20120503_Reliability Workshop _Lugano_Welcome</vt:lpstr>
      <vt:lpstr>Tema di Office</vt:lpstr>
      <vt:lpstr>Welcome to   7th Energy Rating and Module Performance Modeling Workshop March 30–31,  2017   SUPSI20 in Lugano   </vt:lpstr>
      <vt:lpstr>Presentazione di PowerPoint</vt:lpstr>
      <vt:lpstr>Positioning of ISAAC in Switzerland: synergies and competition</vt:lpstr>
      <vt:lpstr>Module characterisation</vt:lpstr>
      <vt:lpstr>Presentazione di PowerPoint</vt:lpstr>
      <vt:lpstr>Presentazione di PowerPoint</vt:lpstr>
      <vt:lpstr>Algorithm based smart grid solution  A completely decentralized demand side managment system</vt:lpstr>
      <vt:lpstr>Research and Services in the building sector </vt:lpstr>
      <vt:lpstr>Presentazione di PowerPoint</vt:lpstr>
    </vt:vector>
  </TitlesOfParts>
  <Company>SUPSI-DACD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Ginevra</dc:creator>
  <cp:lastModifiedBy>Roman Rudel</cp:lastModifiedBy>
  <cp:revision>35</cp:revision>
  <dcterms:created xsi:type="dcterms:W3CDTF">2010-05-03T13:02:22Z</dcterms:created>
  <dcterms:modified xsi:type="dcterms:W3CDTF">2017-03-29T07:58:47Z</dcterms:modified>
</cp:coreProperties>
</file>