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461" r:id="rId2"/>
    <p:sldId id="718" r:id="rId3"/>
    <p:sldId id="628" r:id="rId4"/>
    <p:sldId id="723" r:id="rId5"/>
    <p:sldId id="638" r:id="rId6"/>
    <p:sldId id="660" r:id="rId7"/>
    <p:sldId id="719" r:id="rId8"/>
    <p:sldId id="721" r:id="rId9"/>
    <p:sldId id="664" r:id="rId10"/>
    <p:sldId id="670" r:id="rId11"/>
    <p:sldId id="691" r:id="rId12"/>
    <p:sldId id="641" r:id="rId13"/>
    <p:sldId id="662" r:id="rId14"/>
    <p:sldId id="722" r:id="rId15"/>
    <p:sldId id="724" r:id="rId16"/>
    <p:sldId id="673" r:id="rId17"/>
    <p:sldId id="653" r:id="rId18"/>
    <p:sldId id="720" r:id="rId19"/>
    <p:sldId id="717" r:id="rId20"/>
    <p:sldId id="624" r:id="rId21"/>
    <p:sldId id="642" r:id="rId2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3DB"/>
    <a:srgbClr val="95BFD6"/>
    <a:srgbClr val="BED4EB"/>
    <a:srgbClr val="0070B7"/>
    <a:srgbClr val="BD0D2E"/>
    <a:srgbClr val="EAEEF1"/>
    <a:srgbClr val="317CBC"/>
    <a:srgbClr val="3476B7"/>
    <a:srgbClr val="DE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5" autoAdjust="0"/>
    <p:restoredTop sz="97235" autoAdjust="0"/>
  </p:normalViewPr>
  <p:slideViewPr>
    <p:cSldViewPr showGuides="1">
      <p:cViewPr varScale="1">
        <p:scale>
          <a:sx n="63" d="100"/>
          <a:sy n="63" d="100"/>
        </p:scale>
        <p:origin x="-1524" y="-108"/>
      </p:cViewPr>
      <p:guideLst>
        <p:guide orient="horz" pos="572"/>
        <p:guide orient="horz" pos="3838"/>
        <p:guide orient="horz" pos="799"/>
        <p:guide orient="horz" pos="3748"/>
        <p:guide orient="horz" pos="1117"/>
        <p:guide orient="horz" pos="1026"/>
        <p:guide orient="horz" pos="2296"/>
        <p:guide orient="horz" pos="3657"/>
        <p:guide orient="horz" pos="1298"/>
        <p:guide pos="340"/>
        <p:guide pos="5420"/>
        <p:guide pos="2848"/>
        <p:guide pos="2925"/>
        <p:guide pos="2562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8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D2FEF-7513-43AB-A98A-315CADC321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CC20E-2949-4593-AC7F-7CE44E3B788C}">
      <dgm:prSet custT="1"/>
      <dgm:spPr>
        <a:solidFill>
          <a:srgbClr val="59A8D9">
            <a:alpha val="85000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a typeface="宋体" charset="-122"/>
            </a:rPr>
            <a:t>Specifications of Required Data Sets </a:t>
          </a:r>
          <a:endParaRPr lang="en-US" sz="2400" b="1" dirty="0">
            <a:solidFill>
              <a:schemeClr val="bg1"/>
            </a:solidFill>
            <a:ea typeface="宋体" charset="-122"/>
          </a:endParaRPr>
        </a:p>
      </dgm:t>
    </dgm:pt>
    <dgm:pt modelId="{38670A32-3EC3-4744-A0CA-A29E1B2A0A93}" type="parTrans" cxnId="{ADA9161C-C6C1-4811-87E9-AD8E533E904B}">
      <dgm:prSet/>
      <dgm:spPr/>
      <dgm:t>
        <a:bodyPr/>
        <a:lstStyle/>
        <a:p>
          <a:endParaRPr lang="en-US" sz="1600" b="1"/>
        </a:p>
      </dgm:t>
    </dgm:pt>
    <dgm:pt modelId="{B366C77A-02BD-4A09-ABDE-D0895E00CA04}" type="sibTrans" cxnId="{ADA9161C-C6C1-4811-87E9-AD8E533E904B}">
      <dgm:prSet/>
      <dgm:spPr/>
      <dgm:t>
        <a:bodyPr/>
        <a:lstStyle/>
        <a:p>
          <a:endParaRPr lang="en-US" sz="1600" b="1"/>
        </a:p>
      </dgm:t>
    </dgm:pt>
    <dgm:pt modelId="{7C81394C-69D8-4836-B0D6-1F3988D76CF0}">
      <dgm:prSet phldrT="[Text]" custT="1"/>
      <dgm:spPr>
        <a:solidFill>
          <a:srgbClr val="59A8D9">
            <a:alpha val="85000"/>
          </a:srgbClr>
        </a:solidFill>
      </dgm:spPr>
      <dgm:t>
        <a:bodyPr/>
        <a:lstStyle/>
        <a:p>
          <a:r>
            <a:rPr lang="en-US" sz="2400" b="1" noProof="0" dirty="0" smtClean="0">
              <a:latin typeface="Arial"/>
            </a:rPr>
            <a:t>Linear Performance Loss Analysis</a:t>
          </a:r>
          <a:endParaRPr lang="en-US" sz="2400" b="1" noProof="0" dirty="0">
            <a:solidFill>
              <a:schemeClr val="bg1"/>
            </a:solidFill>
            <a:ea typeface="宋体" charset="-122"/>
          </a:endParaRPr>
        </a:p>
      </dgm:t>
    </dgm:pt>
    <dgm:pt modelId="{830DD5A5-E834-4B1D-A2E5-BFF3CE095501}" type="parTrans" cxnId="{37A2BEB9-4BC0-46DB-BF51-570E6A890367}">
      <dgm:prSet/>
      <dgm:spPr/>
      <dgm:t>
        <a:bodyPr/>
        <a:lstStyle/>
        <a:p>
          <a:endParaRPr lang="zh-CN" altLang="en-US" b="1"/>
        </a:p>
      </dgm:t>
    </dgm:pt>
    <dgm:pt modelId="{FA1F4CC0-CAB8-4FA7-A6C6-A17F13BFF896}" type="sibTrans" cxnId="{37A2BEB9-4BC0-46DB-BF51-570E6A890367}">
      <dgm:prSet/>
      <dgm:spPr/>
      <dgm:t>
        <a:bodyPr/>
        <a:lstStyle/>
        <a:p>
          <a:endParaRPr lang="zh-CN" altLang="en-US" b="1"/>
        </a:p>
      </dgm:t>
    </dgm:pt>
    <dgm:pt modelId="{BB83AA49-1ED4-45B1-B1DE-FAE7F96012D3}">
      <dgm:prSet phldrT="[Text]" custT="1"/>
      <dgm:spPr>
        <a:solidFill>
          <a:srgbClr val="59A8D9">
            <a:alpha val="85000"/>
          </a:srgbClr>
        </a:solidFill>
      </dgm:spPr>
      <dgm:t>
        <a:bodyPr/>
        <a:lstStyle/>
        <a:p>
          <a:r>
            <a:rPr lang="en-US" sz="2400" b="1" noProof="0" dirty="0" smtClean="0">
              <a:latin typeface="Arial"/>
            </a:rPr>
            <a:t>Introduction</a:t>
          </a:r>
          <a:endParaRPr lang="en-US" sz="2400" b="1" noProof="0" dirty="0">
            <a:solidFill>
              <a:schemeClr val="bg1"/>
            </a:solidFill>
          </a:endParaRPr>
        </a:p>
      </dgm:t>
    </dgm:pt>
    <dgm:pt modelId="{0DBF3DCF-2DAC-4B48-A253-40A819986184}" type="parTrans" cxnId="{6EA0B77B-33FB-4E45-8BAF-3CD036EF6B61}">
      <dgm:prSet/>
      <dgm:spPr/>
      <dgm:t>
        <a:bodyPr/>
        <a:lstStyle/>
        <a:p>
          <a:endParaRPr lang="zh-CN" altLang="en-US" b="1"/>
        </a:p>
      </dgm:t>
    </dgm:pt>
    <dgm:pt modelId="{CC18D363-D09A-4FCF-AFA7-AF9EA9BE918A}" type="sibTrans" cxnId="{6EA0B77B-33FB-4E45-8BAF-3CD036EF6B61}">
      <dgm:prSet/>
      <dgm:spPr/>
      <dgm:t>
        <a:bodyPr/>
        <a:lstStyle/>
        <a:p>
          <a:endParaRPr lang="en-US" altLang="zh-CN" b="1" dirty="0"/>
        </a:p>
      </dgm:t>
    </dgm:pt>
    <dgm:pt modelId="{1EA77A41-45E6-4DB0-97E8-22B345D9D1DE}">
      <dgm:prSet custT="1"/>
      <dgm:spPr>
        <a:solidFill>
          <a:srgbClr val="59A8D9">
            <a:alpha val="85000"/>
          </a:srgbClr>
        </a:solidFill>
      </dgm:spPr>
      <dgm:t>
        <a:bodyPr/>
        <a:lstStyle/>
        <a:p>
          <a:r>
            <a:rPr lang="en-US" sz="2400" b="1" dirty="0" smtClean="0">
              <a:latin typeface="Arial" charset="0"/>
            </a:rPr>
            <a:t>Results</a:t>
          </a:r>
          <a:endParaRPr lang="en-US" sz="2400" b="1" dirty="0">
            <a:latin typeface="Arial" charset="0"/>
          </a:endParaRPr>
        </a:p>
      </dgm:t>
    </dgm:pt>
    <dgm:pt modelId="{D7AC6405-B323-42E3-87FF-F020F18A8DCA}" type="parTrans" cxnId="{D179BCA0-6163-40F8-872A-086B0057631B}">
      <dgm:prSet/>
      <dgm:spPr/>
      <dgm:t>
        <a:bodyPr/>
        <a:lstStyle/>
        <a:p>
          <a:endParaRPr lang="en-US"/>
        </a:p>
      </dgm:t>
    </dgm:pt>
    <dgm:pt modelId="{D7DD7318-AD6C-40D8-8DBB-A31BF94BEC1E}" type="sibTrans" cxnId="{D179BCA0-6163-40F8-872A-086B0057631B}">
      <dgm:prSet/>
      <dgm:spPr/>
      <dgm:t>
        <a:bodyPr/>
        <a:lstStyle/>
        <a:p>
          <a:endParaRPr lang="en-US"/>
        </a:p>
      </dgm:t>
    </dgm:pt>
    <dgm:pt modelId="{8C2ED747-6427-4236-AE03-2A6B25A3F99A}">
      <dgm:prSet custT="1"/>
      <dgm:spPr>
        <a:solidFill>
          <a:srgbClr val="59A8D9">
            <a:alpha val="85000"/>
          </a:srgbClr>
        </a:solidFill>
      </dgm:spPr>
      <dgm:t>
        <a:bodyPr/>
        <a:lstStyle/>
        <a:p>
          <a:r>
            <a:rPr lang="en-US" sz="2400" b="1" dirty="0" smtClean="0">
              <a:latin typeface="Arial" charset="0"/>
            </a:rPr>
            <a:t>Conclusions</a:t>
          </a:r>
          <a:endParaRPr lang="en-US" sz="2400" b="1" dirty="0">
            <a:latin typeface="Arial" charset="0"/>
          </a:endParaRPr>
        </a:p>
      </dgm:t>
    </dgm:pt>
    <dgm:pt modelId="{68090556-33B3-4FD3-BA9E-B5CF425DE581}" type="parTrans" cxnId="{22A5CB32-E72B-4DC9-9A95-469437816124}">
      <dgm:prSet/>
      <dgm:spPr/>
      <dgm:t>
        <a:bodyPr/>
        <a:lstStyle/>
        <a:p>
          <a:endParaRPr lang="en-US"/>
        </a:p>
      </dgm:t>
    </dgm:pt>
    <dgm:pt modelId="{AD02A420-8580-407F-A059-46401B100993}" type="sibTrans" cxnId="{22A5CB32-E72B-4DC9-9A95-469437816124}">
      <dgm:prSet/>
      <dgm:spPr/>
      <dgm:t>
        <a:bodyPr/>
        <a:lstStyle/>
        <a:p>
          <a:endParaRPr lang="en-US"/>
        </a:p>
      </dgm:t>
    </dgm:pt>
    <dgm:pt modelId="{114D6F76-7A0F-48D3-8070-61595FE67F77}" type="pres">
      <dgm:prSet presAssocID="{108D2FEF-7513-43AB-A98A-315CADC321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BA0C49-1BDF-43CF-AC04-4AF9794F348B}" type="pres">
      <dgm:prSet presAssocID="{108D2FEF-7513-43AB-A98A-315CADC321BC}" presName="Name1" presStyleCnt="0"/>
      <dgm:spPr/>
    </dgm:pt>
    <dgm:pt modelId="{B1809457-17BF-4A0E-9ECF-D4F2FFB2309E}" type="pres">
      <dgm:prSet presAssocID="{108D2FEF-7513-43AB-A98A-315CADC321BC}" presName="cycle" presStyleCnt="0"/>
      <dgm:spPr/>
    </dgm:pt>
    <dgm:pt modelId="{40863729-F570-43DC-844C-6A77AF8E9E86}" type="pres">
      <dgm:prSet presAssocID="{108D2FEF-7513-43AB-A98A-315CADC321BC}" presName="srcNode" presStyleLbl="node1" presStyleIdx="0" presStyleCnt="5"/>
      <dgm:spPr/>
    </dgm:pt>
    <dgm:pt modelId="{D32731EB-187F-4DD2-9E44-E79954249371}" type="pres">
      <dgm:prSet presAssocID="{108D2FEF-7513-43AB-A98A-315CADC321BC}" presName="conn" presStyleLbl="parChTrans1D2" presStyleIdx="0" presStyleCnt="1"/>
      <dgm:spPr/>
      <dgm:t>
        <a:bodyPr/>
        <a:lstStyle/>
        <a:p>
          <a:endParaRPr lang="en-US"/>
        </a:p>
      </dgm:t>
    </dgm:pt>
    <dgm:pt modelId="{B3CC69C8-67FF-46C3-A6D4-81CA04DB9BD0}" type="pres">
      <dgm:prSet presAssocID="{108D2FEF-7513-43AB-A98A-315CADC321BC}" presName="extraNode" presStyleLbl="node1" presStyleIdx="0" presStyleCnt="5"/>
      <dgm:spPr/>
    </dgm:pt>
    <dgm:pt modelId="{2676BDDE-B7F9-49E8-B75A-E85B3E7A37A8}" type="pres">
      <dgm:prSet presAssocID="{108D2FEF-7513-43AB-A98A-315CADC321BC}" presName="dstNode" presStyleLbl="node1" presStyleIdx="0" presStyleCnt="5"/>
      <dgm:spPr/>
    </dgm:pt>
    <dgm:pt modelId="{96CDA57A-7FAD-4B4B-8C94-D6C3AFBF4A12}" type="pres">
      <dgm:prSet presAssocID="{BB83AA49-1ED4-45B1-B1DE-FAE7F96012D3}" presName="text_1" presStyleLbl="node1" presStyleIdx="0" presStyleCnt="5" custLinFactNeighborX="-1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20ACE0-9558-4193-9FCC-BBCD7C4D6587}" type="pres">
      <dgm:prSet presAssocID="{BB83AA49-1ED4-45B1-B1DE-FAE7F96012D3}" presName="accent_1" presStyleCnt="0"/>
      <dgm:spPr/>
    </dgm:pt>
    <dgm:pt modelId="{3D22832D-8D21-47E9-9E44-D241D9EFDF5C}" type="pres">
      <dgm:prSet presAssocID="{BB83AA49-1ED4-45B1-B1DE-FAE7F96012D3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61091AA-5391-4729-B8B2-CEC559C53EC6}" type="pres">
      <dgm:prSet presAssocID="{7C81394C-69D8-4836-B0D6-1F3988D76CF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C880FD-4061-41AA-BB02-48372B1C5890}" type="pres">
      <dgm:prSet presAssocID="{7C81394C-69D8-4836-B0D6-1F3988D76CF0}" presName="accent_2" presStyleCnt="0"/>
      <dgm:spPr/>
    </dgm:pt>
    <dgm:pt modelId="{5F61AE8B-884F-46FD-9B28-D89A66B33E32}" type="pres">
      <dgm:prSet presAssocID="{7C81394C-69D8-4836-B0D6-1F3988D76CF0}" presName="accentRepeatNode" presStyleLbl="solidFgAcc1" presStyleIdx="1" presStyleCnt="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729DA6E-F09C-4B6C-B95B-666051B8BF91}" type="pres">
      <dgm:prSet presAssocID="{50CCC20E-2949-4593-AC7F-7CE44E3B788C}" presName="text_3" presStyleLbl="node1" presStyleIdx="2" presStyleCnt="5" custLinFactNeighborY="-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F6681-7616-4916-ADE7-78E0C167EB66}" type="pres">
      <dgm:prSet presAssocID="{50CCC20E-2949-4593-AC7F-7CE44E3B788C}" presName="accent_3" presStyleCnt="0"/>
      <dgm:spPr/>
    </dgm:pt>
    <dgm:pt modelId="{19EABFE7-BEB3-4426-88E4-690A0D566609}" type="pres">
      <dgm:prSet presAssocID="{50CCC20E-2949-4593-AC7F-7CE44E3B788C}" presName="accentRepeatNode" presStyleLbl="solidFgAcc1" presStyleIdx="2" presStyleCnt="5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6B96C98-5D0E-4D81-9BCF-DEBB59453CBA}" type="pres">
      <dgm:prSet presAssocID="{1EA77A41-45E6-4DB0-97E8-22B345D9D1D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E965A-7CBF-4D62-8E4A-C9E50A4D0FCF}" type="pres">
      <dgm:prSet presAssocID="{1EA77A41-45E6-4DB0-97E8-22B345D9D1DE}" presName="accent_4" presStyleCnt="0"/>
      <dgm:spPr/>
    </dgm:pt>
    <dgm:pt modelId="{80A86EDA-E0AB-47BB-A53F-9C1E5E71AC1C}" type="pres">
      <dgm:prSet presAssocID="{1EA77A41-45E6-4DB0-97E8-22B345D9D1DE}" presName="accentRepeatNode" presStyleLbl="solidFgAcc1" presStyleIdx="3" presStyleCnt="5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B3A6FF-FC22-4487-B4AF-11169ABEF7EA}" type="pres">
      <dgm:prSet presAssocID="{8C2ED747-6427-4236-AE03-2A6B25A3F99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B7BAF-43A7-4495-9EE1-FE06D0E8D410}" type="pres">
      <dgm:prSet presAssocID="{8C2ED747-6427-4236-AE03-2A6B25A3F99A}" presName="accent_5" presStyleCnt="0"/>
      <dgm:spPr/>
    </dgm:pt>
    <dgm:pt modelId="{8BABE302-0C18-4D9B-8A96-888A57BAB9FD}" type="pres">
      <dgm:prSet presAssocID="{8C2ED747-6427-4236-AE03-2A6B25A3F99A}" presName="accentRepeatNode" presStyleLbl="solidFgAcc1" presStyleIdx="4" presStyleCnt="5"/>
      <dgm:spPr/>
    </dgm:pt>
  </dgm:ptLst>
  <dgm:cxnLst>
    <dgm:cxn modelId="{D940F24B-2DDD-4BDF-869C-E69CB18DF84C}" type="presOf" srcId="{CC18D363-D09A-4FCF-AFA7-AF9EA9BE918A}" destId="{D32731EB-187F-4DD2-9E44-E79954249371}" srcOrd="0" destOrd="0" presId="urn:microsoft.com/office/officeart/2008/layout/VerticalCurvedList"/>
    <dgm:cxn modelId="{ADA9161C-C6C1-4811-87E9-AD8E533E904B}" srcId="{108D2FEF-7513-43AB-A98A-315CADC321BC}" destId="{50CCC20E-2949-4593-AC7F-7CE44E3B788C}" srcOrd="2" destOrd="0" parTransId="{38670A32-3EC3-4744-A0CA-A29E1B2A0A93}" sibTransId="{B366C77A-02BD-4A09-ABDE-D0895E00CA04}"/>
    <dgm:cxn modelId="{E5A61491-73C9-4398-83B4-C345A4F08165}" type="presOf" srcId="{1EA77A41-45E6-4DB0-97E8-22B345D9D1DE}" destId="{E6B96C98-5D0E-4D81-9BCF-DEBB59453CBA}" srcOrd="0" destOrd="0" presId="urn:microsoft.com/office/officeart/2008/layout/VerticalCurvedList"/>
    <dgm:cxn modelId="{37A2BEB9-4BC0-46DB-BF51-570E6A890367}" srcId="{108D2FEF-7513-43AB-A98A-315CADC321BC}" destId="{7C81394C-69D8-4836-B0D6-1F3988D76CF0}" srcOrd="1" destOrd="0" parTransId="{830DD5A5-E834-4B1D-A2E5-BFF3CE095501}" sibTransId="{FA1F4CC0-CAB8-4FA7-A6C6-A17F13BFF896}"/>
    <dgm:cxn modelId="{C5AF2A9C-3D09-4906-BEE1-E954AA1DA30A}" type="presOf" srcId="{108D2FEF-7513-43AB-A98A-315CADC321BC}" destId="{114D6F76-7A0F-48D3-8070-61595FE67F77}" srcOrd="0" destOrd="0" presId="urn:microsoft.com/office/officeart/2008/layout/VerticalCurvedList"/>
    <dgm:cxn modelId="{DD97B727-68B5-4C1E-B10F-1CDE036D2AF7}" type="presOf" srcId="{8C2ED747-6427-4236-AE03-2A6B25A3F99A}" destId="{7BB3A6FF-FC22-4487-B4AF-11169ABEF7EA}" srcOrd="0" destOrd="0" presId="urn:microsoft.com/office/officeart/2008/layout/VerticalCurvedList"/>
    <dgm:cxn modelId="{D179BCA0-6163-40F8-872A-086B0057631B}" srcId="{108D2FEF-7513-43AB-A98A-315CADC321BC}" destId="{1EA77A41-45E6-4DB0-97E8-22B345D9D1DE}" srcOrd="3" destOrd="0" parTransId="{D7AC6405-B323-42E3-87FF-F020F18A8DCA}" sibTransId="{D7DD7318-AD6C-40D8-8DBB-A31BF94BEC1E}"/>
    <dgm:cxn modelId="{DC60FE3B-461D-4D52-87AC-4E598791B0B0}" type="presOf" srcId="{50CCC20E-2949-4593-AC7F-7CE44E3B788C}" destId="{4729DA6E-F09C-4B6C-B95B-666051B8BF91}" srcOrd="0" destOrd="0" presId="urn:microsoft.com/office/officeart/2008/layout/VerticalCurvedList"/>
    <dgm:cxn modelId="{D9EC6FE3-69A8-42B2-BB3F-58110AF7FB75}" type="presOf" srcId="{7C81394C-69D8-4836-B0D6-1F3988D76CF0}" destId="{561091AA-5391-4729-B8B2-CEC559C53EC6}" srcOrd="0" destOrd="0" presId="urn:microsoft.com/office/officeart/2008/layout/VerticalCurvedList"/>
    <dgm:cxn modelId="{22A5CB32-E72B-4DC9-9A95-469437816124}" srcId="{108D2FEF-7513-43AB-A98A-315CADC321BC}" destId="{8C2ED747-6427-4236-AE03-2A6B25A3F99A}" srcOrd="4" destOrd="0" parTransId="{68090556-33B3-4FD3-BA9E-B5CF425DE581}" sibTransId="{AD02A420-8580-407F-A059-46401B100993}"/>
    <dgm:cxn modelId="{71C13EF6-C0CF-4ACA-A784-44B2134E6A94}" type="presOf" srcId="{BB83AA49-1ED4-45B1-B1DE-FAE7F96012D3}" destId="{96CDA57A-7FAD-4B4B-8C94-D6C3AFBF4A12}" srcOrd="0" destOrd="0" presId="urn:microsoft.com/office/officeart/2008/layout/VerticalCurvedList"/>
    <dgm:cxn modelId="{6EA0B77B-33FB-4E45-8BAF-3CD036EF6B61}" srcId="{108D2FEF-7513-43AB-A98A-315CADC321BC}" destId="{BB83AA49-1ED4-45B1-B1DE-FAE7F96012D3}" srcOrd="0" destOrd="0" parTransId="{0DBF3DCF-2DAC-4B48-A253-40A819986184}" sibTransId="{CC18D363-D09A-4FCF-AFA7-AF9EA9BE918A}"/>
    <dgm:cxn modelId="{9B9A7169-D082-4EEE-A984-9825D6F9C9AC}" type="presParOf" srcId="{114D6F76-7A0F-48D3-8070-61595FE67F77}" destId="{34BA0C49-1BDF-43CF-AC04-4AF9794F348B}" srcOrd="0" destOrd="0" presId="urn:microsoft.com/office/officeart/2008/layout/VerticalCurvedList"/>
    <dgm:cxn modelId="{BD39267C-9C47-4756-87EA-93108F55938F}" type="presParOf" srcId="{34BA0C49-1BDF-43CF-AC04-4AF9794F348B}" destId="{B1809457-17BF-4A0E-9ECF-D4F2FFB2309E}" srcOrd="0" destOrd="0" presId="urn:microsoft.com/office/officeart/2008/layout/VerticalCurvedList"/>
    <dgm:cxn modelId="{B3B5FD3D-2460-4DEB-900D-FBC2B7AC70CE}" type="presParOf" srcId="{B1809457-17BF-4A0E-9ECF-D4F2FFB2309E}" destId="{40863729-F570-43DC-844C-6A77AF8E9E86}" srcOrd="0" destOrd="0" presId="urn:microsoft.com/office/officeart/2008/layout/VerticalCurvedList"/>
    <dgm:cxn modelId="{DB4372C2-4FDB-42F7-913D-D2AE50351D0B}" type="presParOf" srcId="{B1809457-17BF-4A0E-9ECF-D4F2FFB2309E}" destId="{D32731EB-187F-4DD2-9E44-E79954249371}" srcOrd="1" destOrd="0" presId="urn:microsoft.com/office/officeart/2008/layout/VerticalCurvedList"/>
    <dgm:cxn modelId="{2B53F565-37FC-4FB6-B6D8-44C17B2228AE}" type="presParOf" srcId="{B1809457-17BF-4A0E-9ECF-D4F2FFB2309E}" destId="{B3CC69C8-67FF-46C3-A6D4-81CA04DB9BD0}" srcOrd="2" destOrd="0" presId="urn:microsoft.com/office/officeart/2008/layout/VerticalCurvedList"/>
    <dgm:cxn modelId="{F62D25F8-6741-4C52-B6F8-29FC493BBEC1}" type="presParOf" srcId="{B1809457-17BF-4A0E-9ECF-D4F2FFB2309E}" destId="{2676BDDE-B7F9-49E8-B75A-E85B3E7A37A8}" srcOrd="3" destOrd="0" presId="urn:microsoft.com/office/officeart/2008/layout/VerticalCurvedList"/>
    <dgm:cxn modelId="{10F67BC1-4902-4FF1-8BB7-32DBE9217F4F}" type="presParOf" srcId="{34BA0C49-1BDF-43CF-AC04-4AF9794F348B}" destId="{96CDA57A-7FAD-4B4B-8C94-D6C3AFBF4A12}" srcOrd="1" destOrd="0" presId="urn:microsoft.com/office/officeart/2008/layout/VerticalCurvedList"/>
    <dgm:cxn modelId="{A492F417-1572-4596-B462-75C414A6801A}" type="presParOf" srcId="{34BA0C49-1BDF-43CF-AC04-4AF9794F348B}" destId="{DA20ACE0-9558-4193-9FCC-BBCD7C4D6587}" srcOrd="2" destOrd="0" presId="urn:microsoft.com/office/officeart/2008/layout/VerticalCurvedList"/>
    <dgm:cxn modelId="{7F4EDCF5-FEDF-41F9-A466-70D16E34CBD9}" type="presParOf" srcId="{DA20ACE0-9558-4193-9FCC-BBCD7C4D6587}" destId="{3D22832D-8D21-47E9-9E44-D241D9EFDF5C}" srcOrd="0" destOrd="0" presId="urn:microsoft.com/office/officeart/2008/layout/VerticalCurvedList"/>
    <dgm:cxn modelId="{7C40A108-9E94-414F-B15B-BCA3BD86AF0D}" type="presParOf" srcId="{34BA0C49-1BDF-43CF-AC04-4AF9794F348B}" destId="{561091AA-5391-4729-B8B2-CEC559C53EC6}" srcOrd="3" destOrd="0" presId="urn:microsoft.com/office/officeart/2008/layout/VerticalCurvedList"/>
    <dgm:cxn modelId="{04296FA2-CC44-4031-8518-A57D5FD49DF2}" type="presParOf" srcId="{34BA0C49-1BDF-43CF-AC04-4AF9794F348B}" destId="{60C880FD-4061-41AA-BB02-48372B1C5890}" srcOrd="4" destOrd="0" presId="urn:microsoft.com/office/officeart/2008/layout/VerticalCurvedList"/>
    <dgm:cxn modelId="{F33B5809-9F5E-474E-9065-C36E33E21AF2}" type="presParOf" srcId="{60C880FD-4061-41AA-BB02-48372B1C5890}" destId="{5F61AE8B-884F-46FD-9B28-D89A66B33E32}" srcOrd="0" destOrd="0" presId="urn:microsoft.com/office/officeart/2008/layout/VerticalCurvedList"/>
    <dgm:cxn modelId="{CB9724FE-AB61-4CC3-B1C0-30A6AB227E22}" type="presParOf" srcId="{34BA0C49-1BDF-43CF-AC04-4AF9794F348B}" destId="{4729DA6E-F09C-4B6C-B95B-666051B8BF91}" srcOrd="5" destOrd="0" presId="urn:microsoft.com/office/officeart/2008/layout/VerticalCurvedList"/>
    <dgm:cxn modelId="{5311CAD4-2632-484E-B112-36E6DC772DFE}" type="presParOf" srcId="{34BA0C49-1BDF-43CF-AC04-4AF9794F348B}" destId="{EF5F6681-7616-4916-ADE7-78E0C167EB66}" srcOrd="6" destOrd="0" presId="urn:microsoft.com/office/officeart/2008/layout/VerticalCurvedList"/>
    <dgm:cxn modelId="{230B8493-23F8-4EFA-8595-B4E9EA79E9E4}" type="presParOf" srcId="{EF5F6681-7616-4916-ADE7-78E0C167EB66}" destId="{19EABFE7-BEB3-4426-88E4-690A0D566609}" srcOrd="0" destOrd="0" presId="urn:microsoft.com/office/officeart/2008/layout/VerticalCurvedList"/>
    <dgm:cxn modelId="{CE0B8ED4-18CF-4B5E-BE2D-144EA8DBB27E}" type="presParOf" srcId="{34BA0C49-1BDF-43CF-AC04-4AF9794F348B}" destId="{E6B96C98-5D0E-4D81-9BCF-DEBB59453CBA}" srcOrd="7" destOrd="0" presId="urn:microsoft.com/office/officeart/2008/layout/VerticalCurvedList"/>
    <dgm:cxn modelId="{C1DE96E8-3BB0-46C3-8D26-9171D79A29CB}" type="presParOf" srcId="{34BA0C49-1BDF-43CF-AC04-4AF9794F348B}" destId="{AA0E965A-7CBF-4D62-8E4A-C9E50A4D0FCF}" srcOrd="8" destOrd="0" presId="urn:microsoft.com/office/officeart/2008/layout/VerticalCurvedList"/>
    <dgm:cxn modelId="{8DE8C678-AA96-4675-9E5D-83ED5AA9FAFB}" type="presParOf" srcId="{AA0E965A-7CBF-4D62-8E4A-C9E50A4D0FCF}" destId="{80A86EDA-E0AB-47BB-A53F-9C1E5E71AC1C}" srcOrd="0" destOrd="0" presId="urn:microsoft.com/office/officeart/2008/layout/VerticalCurvedList"/>
    <dgm:cxn modelId="{9C205C2F-CDF8-4C3B-977B-D0DDB300F885}" type="presParOf" srcId="{34BA0C49-1BDF-43CF-AC04-4AF9794F348B}" destId="{7BB3A6FF-FC22-4487-B4AF-11169ABEF7EA}" srcOrd="9" destOrd="0" presId="urn:microsoft.com/office/officeart/2008/layout/VerticalCurvedList"/>
    <dgm:cxn modelId="{CBEA14CA-F5ED-44F7-820C-99046FAA7C52}" type="presParOf" srcId="{34BA0C49-1BDF-43CF-AC04-4AF9794F348B}" destId="{04FB7BAF-43A7-4495-9EE1-FE06D0E8D410}" srcOrd="10" destOrd="0" presId="urn:microsoft.com/office/officeart/2008/layout/VerticalCurvedList"/>
    <dgm:cxn modelId="{0675D2EB-AF24-4D0A-B1CC-B52A18D52469}" type="presParOf" srcId="{04FB7BAF-43A7-4495-9EE1-FE06D0E8D410}" destId="{8BABE302-0C18-4D9B-8A96-888A57BAB9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731EB-187F-4DD2-9E44-E79954249371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DA57A-7FAD-4B4B-8C94-D6C3AFBF4A12}">
      <dsp:nvSpPr>
        <dsp:cNvPr id="0" name=""/>
        <dsp:cNvSpPr/>
      </dsp:nvSpPr>
      <dsp:spPr>
        <a:xfrm>
          <a:off x="443491" y="301437"/>
          <a:ext cx="7974929" cy="603259"/>
        </a:xfrm>
        <a:prstGeom prst="rect">
          <a:avLst/>
        </a:prstGeom>
        <a:solidFill>
          <a:srgbClr val="59A8D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atin typeface="Arial"/>
            </a:rPr>
            <a:t>Introduction</a:t>
          </a:r>
          <a:endParaRPr lang="en-US" sz="2400" b="1" kern="1200" noProof="0" dirty="0">
            <a:solidFill>
              <a:schemeClr val="bg1"/>
            </a:solidFill>
          </a:endParaRPr>
        </a:p>
      </dsp:txBody>
      <dsp:txXfrm>
        <a:off x="443491" y="301437"/>
        <a:ext cx="7974929" cy="603259"/>
      </dsp:txXfrm>
    </dsp:sp>
    <dsp:sp modelId="{3D22832D-8D21-47E9-9E44-D241D9EFDF5C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091AA-5391-4729-B8B2-CEC559C53EC6}">
      <dsp:nvSpPr>
        <dsp:cNvPr id="0" name=""/>
        <dsp:cNvSpPr/>
      </dsp:nvSpPr>
      <dsp:spPr>
        <a:xfrm>
          <a:off x="887094" y="1206037"/>
          <a:ext cx="7542650" cy="603259"/>
        </a:xfrm>
        <a:prstGeom prst="rect">
          <a:avLst/>
        </a:prstGeom>
        <a:solidFill>
          <a:srgbClr val="59A8D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atin typeface="Arial"/>
            </a:rPr>
            <a:t>Linear Performance Loss Analysis</a:t>
          </a:r>
          <a:endParaRPr lang="en-US" sz="2400" b="1" kern="1200" noProof="0" dirty="0">
            <a:solidFill>
              <a:schemeClr val="bg1"/>
            </a:solidFill>
            <a:ea typeface="宋体" charset="-122"/>
          </a:endParaRPr>
        </a:p>
      </dsp:txBody>
      <dsp:txXfrm>
        <a:off x="887094" y="1206037"/>
        <a:ext cx="7542650" cy="603259"/>
      </dsp:txXfrm>
    </dsp:sp>
    <dsp:sp modelId="{5F61AE8B-884F-46FD-9B28-D89A66B33E32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9DA6E-F09C-4B6C-B95B-666051B8BF91}">
      <dsp:nvSpPr>
        <dsp:cNvPr id="0" name=""/>
        <dsp:cNvSpPr/>
      </dsp:nvSpPr>
      <dsp:spPr>
        <a:xfrm>
          <a:off x="1019769" y="2106065"/>
          <a:ext cx="7409976" cy="603259"/>
        </a:xfrm>
        <a:prstGeom prst="rect">
          <a:avLst/>
        </a:prstGeom>
        <a:solidFill>
          <a:srgbClr val="59A8D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a typeface="宋体" charset="-122"/>
            </a:rPr>
            <a:t>Specifications of Required Data Sets </a:t>
          </a:r>
          <a:endParaRPr lang="en-US" sz="2400" b="1" kern="1200" dirty="0">
            <a:solidFill>
              <a:schemeClr val="bg1"/>
            </a:solidFill>
            <a:ea typeface="宋体" charset="-122"/>
          </a:endParaRPr>
        </a:p>
      </dsp:txBody>
      <dsp:txXfrm>
        <a:off x="1019769" y="2106065"/>
        <a:ext cx="7409976" cy="603259"/>
      </dsp:txXfrm>
    </dsp:sp>
    <dsp:sp modelId="{19EABFE7-BEB3-4426-88E4-690A0D566609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96C98-5D0E-4D81-9BCF-DEBB59453CBA}">
      <dsp:nvSpPr>
        <dsp:cNvPr id="0" name=""/>
        <dsp:cNvSpPr/>
      </dsp:nvSpPr>
      <dsp:spPr>
        <a:xfrm>
          <a:off x="887094" y="3015238"/>
          <a:ext cx="7542650" cy="603259"/>
        </a:xfrm>
        <a:prstGeom prst="rect">
          <a:avLst/>
        </a:prstGeom>
        <a:solidFill>
          <a:srgbClr val="59A8D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charset="0"/>
            </a:rPr>
            <a:t>Results</a:t>
          </a:r>
          <a:endParaRPr lang="en-US" sz="2400" b="1" kern="1200" dirty="0">
            <a:latin typeface="Arial" charset="0"/>
          </a:endParaRPr>
        </a:p>
      </dsp:txBody>
      <dsp:txXfrm>
        <a:off x="887094" y="3015238"/>
        <a:ext cx="7542650" cy="603259"/>
      </dsp:txXfrm>
    </dsp:sp>
    <dsp:sp modelId="{80A86EDA-E0AB-47BB-A53F-9C1E5E71AC1C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3A6FF-FC22-4487-B4AF-11169ABEF7EA}">
      <dsp:nvSpPr>
        <dsp:cNvPr id="0" name=""/>
        <dsp:cNvSpPr/>
      </dsp:nvSpPr>
      <dsp:spPr>
        <a:xfrm>
          <a:off x="454816" y="3919839"/>
          <a:ext cx="7974929" cy="603259"/>
        </a:xfrm>
        <a:prstGeom prst="rect">
          <a:avLst/>
        </a:prstGeom>
        <a:solidFill>
          <a:srgbClr val="59A8D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charset="0"/>
            </a:rPr>
            <a:t>Conclusions</a:t>
          </a:r>
          <a:endParaRPr lang="en-US" sz="2400" b="1" kern="1200" dirty="0">
            <a:latin typeface="Arial" charset="0"/>
          </a:endParaRPr>
        </a:p>
      </dsp:txBody>
      <dsp:txXfrm>
        <a:off x="454816" y="3919839"/>
        <a:ext cx="7974929" cy="603259"/>
      </dsp:txXfrm>
    </dsp:sp>
    <dsp:sp modelId="{8BABE302-0C18-4D9B-8A96-888A57BAB9FD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4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D03EF6F-C24A-4890-9C3F-ACCDAB9C87BD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F910B54-ACA8-4868-9CFB-7F7ED5F317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5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599" y="4861155"/>
            <a:ext cx="5680103" cy="4605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0134-3E1E-49B9-9A4A-36E2BBBA07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2825"/>
          </a:xfrm>
          <a:solidFill>
            <a:schemeClr val="bg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5200"/>
            <a:ext cx="6030000" cy="7308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6000"/>
            <a:ext cx="6030000" cy="3600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D513-A99A-4064-983A-6F4D1974C2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3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91680" y="6345238"/>
            <a:ext cx="4896544" cy="5127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E70E-7757-498F-B8DB-0E9E497BAA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2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7175" y="1773237"/>
            <a:ext cx="4537075" cy="4032251"/>
          </a:xfrm>
        </p:spPr>
        <p:txBody>
          <a:bodyPr/>
          <a:lstStyle>
            <a:lvl1pPr>
              <a:spcBef>
                <a:spcPts val="0"/>
              </a:spcBef>
              <a:spcAft>
                <a:spcPts val="25"/>
              </a:spcAft>
              <a:defRPr sz="1600"/>
            </a:lvl1pPr>
            <a:lvl2pPr>
              <a:spcBef>
                <a:spcPts val="0"/>
              </a:spcBef>
              <a:spcAft>
                <a:spcPts val="25"/>
              </a:spcAft>
              <a:defRPr sz="1600"/>
            </a:lvl2pPr>
            <a:lvl3pPr>
              <a:spcBef>
                <a:spcPts val="0"/>
              </a:spcBef>
              <a:spcAft>
                <a:spcPts val="25"/>
              </a:spcAft>
              <a:defRPr sz="1600"/>
            </a:lvl3pPr>
            <a:lvl4pPr>
              <a:spcBef>
                <a:spcPts val="0"/>
              </a:spcBef>
              <a:spcAft>
                <a:spcPts val="25"/>
              </a:spcAft>
              <a:defRPr sz="1600"/>
            </a:lvl4pPr>
            <a:lvl5pPr>
              <a:spcBef>
                <a:spcPts val="0"/>
              </a:spcBef>
              <a:spcAft>
                <a:spcPts val="25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162" cy="453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974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73238"/>
            <a:ext cx="8049446" cy="4032250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97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5F15-0C3F-4F37-8A2B-5C3D70C430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2"/>
            <a:ext cx="8049446" cy="893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908050"/>
            <a:ext cx="9144000" cy="518477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33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39552" y="1773238"/>
            <a:ext cx="8049600" cy="403202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60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30.03.2017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50" y="1773238"/>
            <a:ext cx="3981450" cy="4032250"/>
          </a:xfrm>
        </p:spPr>
        <p:txBody>
          <a:bodyPr/>
          <a:lstStyle>
            <a:lvl1pPr marL="180975" indent="-180975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24388" y="1773238"/>
            <a:ext cx="3979862" cy="4032250"/>
          </a:xfrm>
        </p:spPr>
        <p:txBody>
          <a:bodyPr/>
          <a:lstStyle>
            <a:lvl1pPr marL="180975" indent="-180975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079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/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773239"/>
            <a:ext cx="4536250" cy="4032250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000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135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/Text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30.03.2017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773239"/>
            <a:ext cx="4536250" cy="4032250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000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39552" y="3645024"/>
            <a:ext cx="3240000" cy="2160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-/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30.03.2017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7175" y="1773237"/>
            <a:ext cx="4537075" cy="4032251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162" cy="453707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77963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30.03.2017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Energy Rating and Module Performance Modeling Workshop (30-31 March 2017, SUPSI, Canobbio-Lugano, Switzerland)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40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544;MIO_UPDATE=True;MIO_VERSION=21.12.2012 14:43:33;MIO_DBID=0697DB97-ABE8-48BD-A7C2-0968716355E1;MIO_LASTDOWNLOADED=21.12.2012 14:43: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logo_bar_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000"/>
            <a:ext cx="9144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5" descr="PP-Blauer Balken Ob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"/>
            <a:ext cx="80494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049446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80" y="6345238"/>
            <a:ext cx="4896544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0D73F-1F63-43D2-8015-5E130AB4E48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3" name="SHAPEAUTHOR"/>
          <p:cNvSpPr>
            <a:spLocks noChangeArrowheads="1"/>
          </p:cNvSpPr>
          <p:nvPr/>
        </p:nvSpPr>
        <p:spPr bwMode="auto">
          <a:xfrm>
            <a:off x="4114800" y="6324600"/>
            <a:ext cx="1447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SHAPEVERSION"/>
          <p:cNvSpPr>
            <a:spLocks noChangeArrowheads="1"/>
          </p:cNvSpPr>
          <p:nvPr/>
        </p:nvSpPr>
        <p:spPr bwMode="auto">
          <a:xfrm>
            <a:off x="5715000" y="632460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mpower - DO NOT DELETE!!!" hidden="1"/>
          <p:cNvSpPr/>
          <p:nvPr>
            <p:custDataLst>
              <p:tags r:id="rId14"/>
            </p:custDataLst>
          </p:nvPr>
        </p:nvSpPr>
        <p:spPr bwMode="auto">
          <a:xfrm>
            <a:off x="-1270000" y="-1270000"/>
            <a:ext cx="1588" cy="1588"/>
          </a:xfrm>
          <a:prstGeom prst="ellipse">
            <a:avLst/>
          </a:prstGeom>
          <a:noFill/>
          <a:ln w="3175" cap="flat" cmpd="sng" algn="ctr">
            <a:solidFill>
              <a:schemeClr val="tx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6228000"/>
            <a:ext cx="1782000" cy="4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2925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95350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7300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19250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621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6pPr>
      <a:lvl7pPr marL="25193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7pPr>
      <a:lvl8pPr marL="29765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8pPr>
      <a:lvl9pPr marL="34337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18" Type="http://schemas.openxmlformats.org/officeDocument/2006/relationships/image" Target="../media/image18.png"/><Relationship Id="rId3" Type="http://schemas.openxmlformats.org/officeDocument/2006/relationships/tags" Target="../tags/tag4.xml"/><Relationship Id="rId21" Type="http://schemas.openxmlformats.org/officeDocument/2006/relationships/image" Target="../media/image20.png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4.jpeg"/><Relationship Id="rId17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5" Type="http://schemas.openxmlformats.org/officeDocument/2006/relationships/image" Target="../media/image16.jpeg"/><Relationship Id="rId10" Type="http://schemas.microsoft.com/office/2007/relationships/hdphoto" Target="../media/hdphoto1.wdp"/><Relationship Id="rId19" Type="http://schemas.microsoft.com/office/2007/relationships/hdphoto" Target="../media/hdphoto4.wdp"/><Relationship Id="rId4" Type="http://schemas.openxmlformats.org/officeDocument/2006/relationships/tags" Target="../tags/tag5.xml"/><Relationship Id="rId9" Type="http://schemas.openxmlformats.org/officeDocument/2006/relationships/image" Target="../media/image12.jpe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5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0" y="486683"/>
            <a:ext cx="9144000" cy="562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5121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/>
              <a:t>New </a:t>
            </a:r>
            <a:r>
              <a:rPr lang="en-US" b="1" dirty="0" smtClean="0"/>
              <a:t>Approach </a:t>
            </a:r>
            <a:r>
              <a:rPr lang="en-US" b="1" dirty="0"/>
              <a:t>for </a:t>
            </a:r>
            <a:r>
              <a:rPr lang="en-US" b="1" dirty="0" smtClean="0"/>
              <a:t>Energy </a:t>
            </a:r>
            <a:r>
              <a:rPr lang="en-US" b="1" dirty="0"/>
              <a:t>Y</a:t>
            </a:r>
            <a:r>
              <a:rPr lang="en-US" b="1" dirty="0" smtClean="0"/>
              <a:t>ield </a:t>
            </a:r>
            <a:r>
              <a:rPr lang="en-US" b="1" dirty="0"/>
              <a:t>A</a:t>
            </a:r>
            <a:r>
              <a:rPr lang="en-US" b="1" dirty="0" smtClean="0"/>
              <a:t>ssessment </a:t>
            </a:r>
            <a:r>
              <a:rPr lang="en-US" b="1" dirty="0"/>
              <a:t>with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Linear </a:t>
            </a:r>
            <a:r>
              <a:rPr lang="en-US" b="1" dirty="0"/>
              <a:t>P</a:t>
            </a:r>
            <a:r>
              <a:rPr lang="en-US" b="1" dirty="0" smtClean="0"/>
              <a:t>erformance </a:t>
            </a:r>
            <a:r>
              <a:rPr lang="en-US" b="1" dirty="0"/>
              <a:t>L</a:t>
            </a:r>
            <a:r>
              <a:rPr lang="en-US" b="1" dirty="0" smtClean="0"/>
              <a:t>oss </a:t>
            </a:r>
            <a:r>
              <a:rPr lang="en-US" b="1" dirty="0"/>
              <a:t>A</a:t>
            </a:r>
            <a:r>
              <a:rPr lang="en-US" b="1" dirty="0" smtClean="0"/>
              <a:t>nalysis </a:t>
            </a:r>
            <a:r>
              <a:rPr lang="en-US" b="1" dirty="0"/>
              <a:t>(LPLA)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5724128" cy="1023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 smtClean="0"/>
              <a:t>Markus Schweiger, Werner Herrmann</a:t>
            </a:r>
          </a:p>
          <a:p>
            <a:r>
              <a:rPr lang="en-US" sz="1400" dirty="0" smtClean="0"/>
              <a:t>TÜV Rheinland Energy GmbH, T +49 221 806 5585</a:t>
            </a:r>
          </a:p>
          <a:p>
            <a:r>
              <a:rPr lang="en-US" sz="1400" dirty="0" smtClean="0"/>
              <a:t>markus.schweiger@de.tuv.com, http://www.tuv.com/solarpower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7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 lvl="0"/>
            <a:r>
              <a:rPr lang="en-US" b="1" dirty="0"/>
              <a:t>Required Data Sets: </a:t>
            </a:r>
            <a:r>
              <a:rPr lang="en-US" dirty="0" smtClean="0"/>
              <a:t>Angular response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r="7401"/>
          <a:stretch/>
        </p:blipFill>
        <p:spPr>
          <a:xfrm>
            <a:off x="4860032" y="1349475"/>
            <a:ext cx="4171265" cy="279960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pic>
        <p:nvPicPr>
          <p:cNvPr id="11" name="Grafik 10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80728"/>
            <a:ext cx="4652920" cy="288032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0" y="4221088"/>
            <a:ext cx="2293404" cy="14041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Direct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(cosine corrected)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diffuse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(isotropic distribution)</a:t>
            </a:r>
            <a:endParaRPr lang="en-US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22988"/>
              </p:ext>
            </p:extLst>
          </p:nvPr>
        </p:nvGraphicFramePr>
        <p:xfrm>
          <a:off x="2411760" y="4188363"/>
          <a:ext cx="6639560" cy="1641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890"/>
                <a:gridCol w="1659890"/>
                <a:gridCol w="1659890"/>
                <a:gridCol w="1659890"/>
              </a:tblGrid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Front glass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Standard float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AR coating (improvement)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Textured (improvement)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133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Cologne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-3.45%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-2.77%  (0.68)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-1.62%  (1.83)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Ancona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-2.43%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-1.90%  (0.53)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-1.19%  (1.24)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Chennai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-2.91%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-2.30%  (0.61)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-1.38%  (1.53)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Tempe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-2.03%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-1.56%  (0.47)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-1.00%  (1.03)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2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 lvl="0"/>
            <a:r>
              <a:rPr lang="en-US" b="1" dirty="0"/>
              <a:t>Required Data Sets: </a:t>
            </a:r>
            <a:r>
              <a:rPr lang="en-US" dirty="0" smtClean="0"/>
              <a:t>Spectral effects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1055792"/>
            <a:ext cx="4104456" cy="500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pic>
        <p:nvPicPr>
          <p:cNvPr id="8" name="Grafik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980613"/>
            <a:ext cx="4176464" cy="505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 lvl="0"/>
            <a:r>
              <a:rPr lang="en-US" b="1" dirty="0"/>
              <a:t>Required Data Sets: </a:t>
            </a:r>
            <a:r>
              <a:rPr lang="en-US" dirty="0" smtClean="0"/>
              <a:t>Temperature losses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" y="1268760"/>
            <a:ext cx="6350261" cy="44644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660740" y="1052736"/>
            <a:ext cx="24832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Difference within tested samples: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800" dirty="0" smtClean="0"/>
              <a:t>3.4 °C in Chennai, </a:t>
            </a:r>
            <a:br>
              <a:rPr lang="en-US" sz="1800" dirty="0" smtClean="0"/>
            </a:br>
            <a:r>
              <a:rPr lang="en-US" sz="1800" dirty="0" smtClean="0"/>
              <a:t>5.0 °C in Tempe, </a:t>
            </a:r>
            <a:br>
              <a:rPr lang="en-US" sz="1800" dirty="0" smtClean="0"/>
            </a:br>
            <a:r>
              <a:rPr lang="en-US" sz="1800" dirty="0" smtClean="0"/>
              <a:t>4.9 °C in Ancona, </a:t>
            </a:r>
            <a:br>
              <a:rPr lang="en-US" sz="1800" dirty="0" smtClean="0"/>
            </a:br>
            <a:r>
              <a:rPr lang="en-US" sz="1800" dirty="0" smtClean="0"/>
              <a:t>3.7 °C in Cologne</a:t>
            </a:r>
            <a:endParaRPr lang="en-US" sz="18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86055"/>
              </p:ext>
            </p:extLst>
          </p:nvPr>
        </p:nvGraphicFramePr>
        <p:xfrm>
          <a:off x="6588224" y="4653136"/>
          <a:ext cx="24241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Formel" r:id="rId5" imgW="1409400" imgH="736560" progId="Equation.3">
                  <p:embed/>
                </p:oleObj>
              </mc:Choice>
              <mc:Fallback>
                <p:oleObj name="Formel" r:id="rId5" imgW="14094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653136"/>
                        <a:ext cx="242411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 lvl="0"/>
            <a:r>
              <a:rPr lang="en-US" b="1" dirty="0"/>
              <a:t>Required Data Sets: </a:t>
            </a:r>
            <a:r>
              <a:rPr lang="en-US" dirty="0"/>
              <a:t>Temperature losses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0788" y="1052736"/>
            <a:ext cx="5453211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21544"/>
              </p:ext>
            </p:extLst>
          </p:nvPr>
        </p:nvGraphicFramePr>
        <p:xfrm>
          <a:off x="341514" y="1484784"/>
          <a:ext cx="3150366" cy="2720380"/>
        </p:xfrm>
        <a:graphic>
          <a:graphicData uri="http://schemas.openxmlformats.org/drawingml/2006/table">
            <a:tbl>
              <a:tblPr/>
              <a:tblGrid>
                <a:gridCol w="1143228"/>
                <a:gridCol w="2007138"/>
              </a:tblGrid>
              <a:tr h="413395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Location</a:t>
                      </a:r>
                      <a:endParaRPr lang="en-US" sz="1600" b="1" noProof="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/>
                        <a:t>Energy Yield loss due to temperature: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339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Germany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-1.2 % to -3.7 %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3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Italy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-2.6 % to -5.3 % 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339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India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-5.3 % to -9.6 % 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339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Arizona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-5.1 % to -10.6 % 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043608" y="5132040"/>
            <a:ext cx="6768752" cy="817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800" b="1" dirty="0" smtClean="0"/>
              <a:t>How to estimate average weighted module temperature?</a:t>
            </a:r>
          </a:p>
          <a:p>
            <a:r>
              <a:rPr lang="en-US" sz="1800" b="1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/>
              <a:t>Working on solution using NMOT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550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96746" cy="8938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/>
              <a:t>Specifications of Required Data Sets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24744"/>
            <a:ext cx="8640960" cy="12241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It is not possible/convenient to measure all operating conditions in the laboratory</a:t>
            </a:r>
            <a:endParaRPr lang="en-US" sz="18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Operating conditions can be translated according to IEC 60891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708920"/>
            <a:ext cx="5219700" cy="3359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 bwMode="auto">
          <a:xfrm>
            <a:off x="4067944" y="3285016"/>
            <a:ext cx="5004000" cy="288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754608" y="2924944"/>
            <a:ext cx="288000" cy="2916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276872"/>
            <a:ext cx="36727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Required PV module </a:t>
            </a:r>
            <a:r>
              <a:rPr lang="en-US" b="1" dirty="0" smtClean="0"/>
              <a:t>data:</a:t>
            </a:r>
            <a:endParaRPr lang="en-US" b="1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TC @ 1000 W/m² </a:t>
            </a:r>
            <a:br>
              <a:rPr lang="en-US" dirty="0" smtClean="0"/>
            </a:br>
            <a:r>
              <a:rPr lang="en-US" dirty="0" smtClean="0"/>
              <a:t>(TC (G) </a:t>
            </a:r>
            <a:r>
              <a:rPr lang="en-US" dirty="0"/>
              <a:t>can be neglected)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ƞ (G) @  25°C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Spectral response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ƞ (</a:t>
            </a:r>
            <a:r>
              <a:rPr lang="en-US" dirty="0" err="1" smtClean="0"/>
              <a:t>AoI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Less extensive measurements required as stated in IEC 61853-1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 lvl="0"/>
            <a:r>
              <a:rPr lang="en-US" b="1" dirty="0"/>
              <a:t>Specifications of Required Data Sets 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467544" y="908720"/>
            <a:ext cx="57606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de-DE" b="1" kern="0" dirty="0" smtClean="0"/>
              <a:t>Requirements for reference climate data set: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de-DE" kern="0" dirty="0" smtClean="0"/>
              <a:t>Annual in-plane solar irradiation H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de-DE" kern="0" dirty="0" smtClean="0"/>
              <a:t>H (G) in percentage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de-DE" kern="0" dirty="0" smtClean="0"/>
              <a:t>H (</a:t>
            </a:r>
            <a:r>
              <a:rPr lang="en-US" altLang="de-DE" kern="0" dirty="0" err="1" smtClean="0"/>
              <a:t>AoI</a:t>
            </a:r>
            <a:r>
              <a:rPr lang="en-US" altLang="de-DE" kern="0" dirty="0" smtClean="0"/>
              <a:t>) in percentage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de-DE" kern="0" dirty="0" smtClean="0"/>
              <a:t>Average </a:t>
            </a:r>
            <a:r>
              <a:rPr lang="en-US" altLang="de-DE" kern="0" dirty="0" err="1" smtClean="0"/>
              <a:t>E</a:t>
            </a:r>
            <a:r>
              <a:rPr lang="en-US" altLang="de-DE" kern="0" baseline="-25000" dirty="0" err="1" smtClean="0"/>
              <a:t>λ</a:t>
            </a:r>
            <a:endParaRPr lang="en-US" altLang="de-DE" kern="0" baseline="-25000" dirty="0" smtClean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de-DE" kern="0" dirty="0" smtClean="0"/>
              <a:t>Reference average operating temperature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de-DE" kern="0" dirty="0" smtClean="0"/>
              <a:t>Reference soiling factor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kern="0" dirty="0" smtClean="0"/>
              <a:t>Necessary step size can be discussed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kern="0" dirty="0" smtClean="0"/>
              <a:t> Due to simple structure of environmental data sets, we or the user can define and generate as much reference climates as </a:t>
            </a:r>
            <a:r>
              <a:rPr lang="en-US" altLang="de-DE" kern="0" dirty="0" smtClean="0"/>
              <a:t>desired for </a:t>
            </a:r>
            <a:r>
              <a:rPr lang="en-US" altLang="de-DE" kern="0" dirty="0" smtClean="0"/>
              <a:t>all of the world and also for different mounting conditions</a:t>
            </a:r>
            <a:endParaRPr lang="en-US" altLang="de-DE" kern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50091"/>
              </p:ext>
            </p:extLst>
          </p:nvPr>
        </p:nvGraphicFramePr>
        <p:xfrm>
          <a:off x="6012160" y="1723726"/>
          <a:ext cx="2952330" cy="350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/>
                <a:gridCol w="648072"/>
                <a:gridCol w="648072"/>
                <a:gridCol w="648072"/>
              </a:tblGrid>
              <a:tr h="359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 [W/m²]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ƞ (G)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 x ƞ</a:t>
                      </a:r>
                      <a:endParaRPr lang="en-US" sz="1400" dirty="0"/>
                    </a:p>
                  </a:txBody>
                  <a:tcPr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15 - 150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0.93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8,73%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150 - 250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0.96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9,12%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250 - 350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0.97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8,77%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350 - 450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0.99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7,79%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450 - 550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0.99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7,82%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550 - 650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1.00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8,36%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650 - 750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1.00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9,26%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750 - 850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9,94%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850 - 950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1,00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10,25%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950 - 1050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11,19%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1050 - 1400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6,99%</a:t>
                      </a:r>
                    </a:p>
                  </a:txBody>
                  <a:tcPr marL="9525" marR="9525" marT="9525" marB="0" anchor="b"/>
                </a:tc>
              </a:tr>
              <a:tr h="26256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98.24%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228184" y="1140768"/>
            <a:ext cx="2736304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 smtClean="0"/>
              <a:t>Example </a:t>
            </a:r>
            <a:r>
              <a:rPr lang="el-GR" dirty="0" smtClean="0"/>
              <a:t>Δ</a:t>
            </a:r>
            <a:r>
              <a:rPr lang="de-DE" dirty="0" err="1" smtClean="0"/>
              <a:t>MPR</a:t>
            </a:r>
            <a:r>
              <a:rPr lang="de-DE" baseline="-25000" dirty="0" err="1" smtClean="0"/>
              <a:t>Lowirr</a:t>
            </a:r>
            <a:r>
              <a:rPr lang="de-DE" dirty="0" smtClean="0"/>
              <a:t> in Cologne </a:t>
            </a:r>
            <a:r>
              <a:rPr lang="de-DE" dirty="0" err="1" smtClean="0"/>
              <a:t>for</a:t>
            </a:r>
            <a:r>
              <a:rPr lang="de-DE" dirty="0" smtClean="0"/>
              <a:t> a c-Si sample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8" y="5708104"/>
            <a:ext cx="4147904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b="1" dirty="0" smtClean="0"/>
              <a:t>100% – 98.24% = 1.76% Loss due to ƞ (G)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40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208714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pPr>
              <a:spcAft>
                <a:spcPts val="2400"/>
              </a:spcAft>
            </a:pPr>
            <a:r>
              <a:rPr lang="en-US" b="1" dirty="0" smtClean="0"/>
              <a:t>Results: </a:t>
            </a:r>
            <a:r>
              <a:rPr lang="en-US" dirty="0" smtClean="0"/>
              <a:t>Quantifying </a:t>
            </a:r>
            <a:r>
              <a:rPr lang="en-US" dirty="0"/>
              <a:t>the Impact on Energy Yield by LPLA</a:t>
            </a:r>
          </a:p>
        </p:txBody>
      </p:sp>
      <p:pic>
        <p:nvPicPr>
          <p:cNvPr id="9" name="Grafi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" y="961678"/>
            <a:ext cx="3791120" cy="51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3897449" y="1196752"/>
            <a:ext cx="51390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Highest avg. module temperature in Chennai 42.4°C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ΔMPR</a:t>
            </a:r>
            <a:r>
              <a:rPr lang="en-US" baseline="-25000" dirty="0"/>
              <a:t>TEMP</a:t>
            </a:r>
            <a:r>
              <a:rPr lang="en-US" dirty="0"/>
              <a:t>: -5.3% to -9.6% </a:t>
            </a:r>
            <a:endParaRPr lang="en-US" sz="1000" dirty="0"/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Low irradiance behavior most pronounced in Cologne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ΔMPR</a:t>
            </a:r>
            <a:r>
              <a:rPr lang="en-US" baseline="-25000" dirty="0"/>
              <a:t>LIRR</a:t>
            </a:r>
            <a:r>
              <a:rPr lang="en-US" dirty="0"/>
              <a:t>: +1.1% and losses of -3.6%</a:t>
            </a:r>
            <a:endParaRPr lang="en-US" sz="1000" dirty="0"/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Spectral impact ΔMPR</a:t>
            </a:r>
            <a:r>
              <a:rPr lang="en-US" baseline="-25000" dirty="0"/>
              <a:t>MMF</a:t>
            </a:r>
            <a:r>
              <a:rPr lang="en-US" dirty="0"/>
              <a:t> mostly positive and high for CdTe technologies with a spectral gain of up to 5.3% (Chennai)</a:t>
            </a:r>
            <a:endParaRPr lang="en-US" sz="1000" dirty="0"/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Max. ΔMPR</a:t>
            </a:r>
            <a:r>
              <a:rPr lang="en-US" baseline="-25000" dirty="0"/>
              <a:t>SOIL</a:t>
            </a:r>
            <a:r>
              <a:rPr lang="en-US" dirty="0"/>
              <a:t> observed in Tempe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-3.7% soiling loss per year</a:t>
            </a:r>
            <a:endParaRPr lang="en-US" sz="1000" dirty="0"/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ΔMPR</a:t>
            </a:r>
            <a:r>
              <a:rPr lang="en-US" baseline="-25000" dirty="0"/>
              <a:t>AOI</a:t>
            </a:r>
            <a:r>
              <a:rPr lang="en-US" dirty="0"/>
              <a:t> greatest in Cologne with -3.5% for standard float </a:t>
            </a:r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/>
              <a:t>Results: </a:t>
            </a:r>
            <a:r>
              <a:rPr lang="en-US" dirty="0"/>
              <a:t>Quantifying the Impact on Energy Yield by LPLA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4040"/>
              </a:clrFrom>
              <a:clrTo>
                <a:srgbClr val="FF4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968886"/>
            <a:ext cx="8928992" cy="44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5157192"/>
            <a:ext cx="8316416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Example: </a:t>
            </a:r>
            <a:r>
              <a:rPr lang="en-US" sz="1800" dirty="0"/>
              <a:t>CdTe 1 generates 88.9/84.1-1= 5.7% more energy than c-Si 1 in Tempe 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The investor gets 5.7% more yield for the same STC power.</a:t>
            </a:r>
            <a:endParaRPr lang="en-US" sz="18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5004048" y="1329272"/>
            <a:ext cx="720080" cy="7200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4967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pPr>
              <a:spcAft>
                <a:spcPts val="2400"/>
              </a:spcAft>
            </a:pPr>
            <a:r>
              <a:rPr lang="en-US" b="1" dirty="0"/>
              <a:t>Results: </a:t>
            </a:r>
            <a:r>
              <a:rPr lang="en-US" dirty="0"/>
              <a:t>Quantifying the Impact on Energy Yield by LPLA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2176675"/>
            <a:ext cx="5277152" cy="3832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04" y="1073784"/>
            <a:ext cx="3239770" cy="2355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79912" y="14127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658278"/>
              </p:ext>
            </p:extLst>
          </p:nvPr>
        </p:nvGraphicFramePr>
        <p:xfrm>
          <a:off x="14104" y="4058776"/>
          <a:ext cx="3345823" cy="193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Formel" r:id="rId6" imgW="1892160" imgH="1117440" progId="Equation.3">
                  <p:embed/>
                </p:oleObj>
              </mc:Choice>
              <mc:Fallback>
                <p:oleObj name="Formel" r:id="rId6" imgW="1892160" imgH="111744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4" y="4058776"/>
                        <a:ext cx="3345823" cy="1932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lipse 9"/>
          <p:cNvSpPr/>
          <p:nvPr/>
        </p:nvSpPr>
        <p:spPr bwMode="auto">
          <a:xfrm>
            <a:off x="2411760" y="4149080"/>
            <a:ext cx="576000" cy="576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35896" y="1073784"/>
            <a:ext cx="5184576" cy="72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±3% accuracy can be achieved for all technologies with measured average nominal power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Paper on stability of nominal power submitted in </a:t>
            </a:r>
            <a:r>
              <a:rPr lang="en-US" dirty="0" err="1" smtClean="0"/>
              <a:t>PiP</a:t>
            </a:r>
            <a:endParaRPr lang="en-US" dirty="0"/>
          </a:p>
        </p:txBody>
      </p:sp>
      <p:cxnSp>
        <p:nvCxnSpPr>
          <p:cNvPr id="13" name="Gewinkelte Verbindung 12"/>
          <p:cNvCxnSpPr>
            <a:stCxn id="8" idx="3"/>
          </p:cNvCxnSpPr>
          <p:nvPr/>
        </p:nvCxnSpPr>
        <p:spPr bwMode="auto">
          <a:xfrm>
            <a:off x="3253874" y="2251391"/>
            <a:ext cx="914400" cy="914400"/>
          </a:xfrm>
          <a:prstGeom prst="bentConnector3">
            <a:avLst/>
          </a:prstGeom>
          <a:noFill/>
          <a:ln w="38100" cap="flat" cmpd="sng" algn="ctr">
            <a:solidFill>
              <a:srgbClr val="91B3DB">
                <a:alpha val="8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62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0494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Conclusions</a:t>
            </a:r>
          </a:p>
        </p:txBody>
      </p:sp>
      <p:sp>
        <p:nvSpPr>
          <p:cNvPr id="20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20" y="1052736"/>
            <a:ext cx="8892480" cy="4896544"/>
          </a:xfrm>
          <a:prstGeom prst="rect">
            <a:avLst/>
          </a:prstGeom>
        </p:spPr>
        <p:txBody>
          <a:bodyPr lIns="0" tIns="0" rIns="0" bIns="0"/>
          <a:lstStyle>
            <a:lvl1pPr marL="180975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2925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925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/>
              <a:t>It is possible to estimate the energy yield or module performance ratio within 3% for all technologies using laboratory data and reference climate data sets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LPLA method is a simplified way which fits the needs of the market for an energy rating of different technologies in different climates</a:t>
            </a:r>
          </a:p>
          <a:p>
            <a:pPr>
              <a:lnSpc>
                <a:spcPct val="150000"/>
              </a:lnSpc>
            </a:pPr>
            <a:r>
              <a:rPr lang="en-US" sz="1800" kern="0" dirty="0" smtClean="0"/>
              <a:t>T</a:t>
            </a:r>
            <a:r>
              <a:rPr lang="en-US" sz="1800" kern="0" dirty="0" smtClean="0">
                <a:sym typeface="Wingdings" panose="05000000000000000000" pitchFamily="2" charset="2"/>
              </a:rPr>
              <a:t>he accuracy of nominal power measurements and its stability is the main barrier for reliable energy yield predictions – this method is </a:t>
            </a:r>
            <a:r>
              <a:rPr lang="en-US" sz="1800" kern="0" dirty="0">
                <a:sym typeface="Wingdings" panose="05000000000000000000" pitchFamily="2" charset="2"/>
              </a:rPr>
              <a:t>i</a:t>
            </a:r>
            <a:r>
              <a:rPr lang="en-US" sz="1800" kern="0" dirty="0" smtClean="0">
                <a:sym typeface="Wingdings" panose="05000000000000000000" pitchFamily="2" charset="2"/>
              </a:rPr>
              <a:t>ndependent of power uncertainty</a:t>
            </a:r>
          </a:p>
          <a:p>
            <a:pPr>
              <a:lnSpc>
                <a:spcPct val="150000"/>
              </a:lnSpc>
            </a:pPr>
            <a:r>
              <a:rPr lang="en-US" sz="1800" kern="0" dirty="0" smtClean="0">
                <a:sym typeface="Wingdings" panose="05000000000000000000" pitchFamily="2" charset="2"/>
              </a:rPr>
              <a:t>Method based on internationally approved standards and measurements</a:t>
            </a:r>
          </a:p>
          <a:p>
            <a:pPr>
              <a:lnSpc>
                <a:spcPct val="150000"/>
              </a:lnSpc>
            </a:pPr>
            <a:r>
              <a:rPr lang="en-US" sz="1800" kern="0" dirty="0">
                <a:sym typeface="Wingdings" panose="05000000000000000000" pitchFamily="2" charset="2"/>
              </a:rPr>
              <a:t>Simple compilation of reference environmental data sets and module </a:t>
            </a:r>
            <a:r>
              <a:rPr lang="en-US" sz="1800" kern="0" dirty="0" smtClean="0">
                <a:sym typeface="Wingdings" panose="05000000000000000000" pitchFamily="2" charset="2"/>
              </a:rPr>
              <a:t>characteristics</a:t>
            </a:r>
          </a:p>
          <a:p>
            <a:pPr>
              <a:lnSpc>
                <a:spcPct val="150000"/>
              </a:lnSpc>
            </a:pPr>
            <a:r>
              <a:rPr lang="en-US" sz="1800" kern="0" dirty="0" smtClean="0">
                <a:sym typeface="Wingdings" panose="05000000000000000000" pitchFamily="2" charset="2"/>
              </a:rPr>
              <a:t>Transparent results cause every loss factor </a:t>
            </a:r>
            <a:r>
              <a:rPr lang="en-US" sz="1800" kern="0" dirty="0">
                <a:sym typeface="Wingdings" panose="05000000000000000000" pitchFamily="2" charset="2"/>
              </a:rPr>
              <a:t>is quantified in relative units (percentage</a:t>
            </a:r>
            <a:r>
              <a:rPr lang="en-US" sz="1800" kern="0" dirty="0" smtClean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800" kern="0" dirty="0" smtClean="0">
                <a:sym typeface="Wingdings" panose="05000000000000000000" pitchFamily="2" charset="2"/>
              </a:rPr>
              <a:t>Considering second order effects will increase accuracy </a:t>
            </a:r>
            <a:br>
              <a:rPr lang="en-US" sz="1800" kern="0" dirty="0" smtClean="0">
                <a:sym typeface="Wingdings" panose="05000000000000000000" pitchFamily="2" charset="2"/>
              </a:rPr>
            </a:br>
            <a:r>
              <a:rPr lang="en-US" sz="1800" kern="0" dirty="0" smtClean="0">
                <a:sym typeface="Wingdings" panose="05000000000000000000" pitchFamily="2" charset="2"/>
              </a:rPr>
              <a:t> further improvements are easy to implement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" y="908720"/>
            <a:ext cx="9150198" cy="5184576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6" name="Diagram 7"/>
          <p:cNvGraphicFramePr/>
          <p:nvPr>
            <p:extLst>
              <p:ext uri="{D42A27DB-BD31-4B8C-83A1-F6EECF244321}">
                <p14:modId xmlns:p14="http://schemas.microsoft.com/office/powerpoint/2010/main" val="111981442"/>
              </p:ext>
            </p:extLst>
          </p:nvPr>
        </p:nvGraphicFramePr>
        <p:xfrm>
          <a:off x="539552" y="1124744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el 1"/>
          <p:cNvSpPr txBox="1">
            <a:spLocks/>
          </p:cNvSpPr>
          <p:nvPr/>
        </p:nvSpPr>
        <p:spPr>
          <a:xfrm>
            <a:off x="539750" y="2"/>
            <a:ext cx="80494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611560" y="4979182"/>
            <a:ext cx="754074" cy="754074"/>
          </a:xfrm>
          <a:prstGeom prst="ellipse">
            <a:avLst/>
          </a:prstGeom>
          <a:blipFill rotWithShape="0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Grafik 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80000" cy="1152000"/>
          </a:xfrm>
          <a:prstGeom prst="rect">
            <a:avLst/>
          </a:prstGeom>
          <a:solidFill>
            <a:schemeClr val="tx2">
              <a:alpha val="80000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0" rIns="0" bIns="0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n-lt"/>
              </a:rPr>
              <a:t>Thank </a:t>
            </a:r>
            <a:r>
              <a:rPr lang="en-US" altLang="ko-KR" sz="2800" b="1" dirty="0" smtClean="0">
                <a:solidFill>
                  <a:schemeClr val="bg1"/>
                </a:solidFill>
                <a:latin typeface="+mn-lt"/>
              </a:rPr>
              <a:t>you for </a:t>
            </a:r>
            <a:r>
              <a:rPr lang="en-US" altLang="ko-KR" sz="2800" b="1" dirty="0">
                <a:solidFill>
                  <a:schemeClr val="bg1"/>
                </a:solidFill>
                <a:latin typeface="+mn-lt"/>
              </a:rPr>
              <a:t>your attention!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193296"/>
            <a:ext cx="9180000" cy="900000"/>
          </a:xfrm>
          <a:prstGeom prst="rect">
            <a:avLst/>
          </a:prstGeom>
          <a:solidFill>
            <a:schemeClr val="tx2">
              <a:alpha val="80000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0" rIns="0" bIns="0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b="1" dirty="0">
                <a:solidFill>
                  <a:schemeClr val="bg1"/>
                </a:solidFill>
                <a:latin typeface="+mn-lt"/>
              </a:rPr>
              <a:t>ACKNOWLEDGEMENT: This work is supported by the German Federal Ministry for Economic Affairs and Energy (</a:t>
            </a:r>
            <a:r>
              <a:rPr lang="en-US" altLang="ko-KR" b="1" dirty="0" err="1">
                <a:solidFill>
                  <a:schemeClr val="bg1"/>
                </a:solidFill>
                <a:latin typeface="+mn-lt"/>
              </a:rPr>
              <a:t>BMWi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) as part of contract no. 0325517B.</a:t>
            </a:r>
          </a:p>
        </p:txBody>
      </p:sp>
    </p:spTree>
    <p:extLst>
      <p:ext uri="{BB962C8B-B14F-4D97-AF65-F5344CB8AC3E}">
        <p14:creationId xmlns:p14="http://schemas.microsoft.com/office/powerpoint/2010/main" val="21050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0494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References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06451"/>
              </p:ext>
            </p:extLst>
          </p:nvPr>
        </p:nvGraphicFramePr>
        <p:xfrm>
          <a:off x="323528" y="1068288"/>
          <a:ext cx="8640960" cy="4953000"/>
        </p:xfrm>
        <a:graphic>
          <a:graphicData uri="http://schemas.openxmlformats.org/drawingml/2006/table">
            <a:tbl>
              <a:tblPr/>
              <a:tblGrid>
                <a:gridCol w="463584"/>
                <a:gridCol w="817737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[1]</a:t>
                      </a:r>
                      <a:endParaRPr lang="en-US" sz="11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W. Herrmann: Solar simulator measurement procedures for determination of the angular characteristic of PV modules, 29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EU PVSEC, Amsterdam, 2014.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[2]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IEC 61853-1, Photovoltaic (PV) module performance testing and energy rating - Part 1: Irradiance and temperature performance measurements and power rating, 2011.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[3]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IEC 61853-2, Photovoltaic (PV) module performance testing and energy rating - Part 2: Spectral response, incidence angle and module operating temperature measurements (IEC 82/774/CDV), 2013.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[4]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Y. Tsuno, Y. </a:t>
                      </a:r>
                      <a:r>
                        <a:rPr lang="en-US" sz="1100" dirty="0" err="1" smtClean="0"/>
                        <a:t>Hishikawa</a:t>
                      </a:r>
                      <a:r>
                        <a:rPr lang="en-US" sz="1100" dirty="0" smtClean="0"/>
                        <a:t> and K. </a:t>
                      </a:r>
                      <a:r>
                        <a:rPr lang="en-US" sz="1100" dirty="0" err="1" smtClean="0"/>
                        <a:t>Kurokawa</a:t>
                      </a:r>
                      <a:r>
                        <a:rPr lang="en-US" sz="1100" dirty="0" smtClean="0"/>
                        <a:t>, "A Method for Spectral Response Measurements of Various PV Modules," in 23rd European Photovoltaic Solar Energy Conference and Exhibition, Valencia, 2008.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[5]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IEC 60904-8, Photovoltaic devices - Part 8: Measurement of spectral responsivity of a photovoltaic (PV) device, 2015.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Schweiger, M.; Herrmann, W.; Gerber, A.; Rau, U. (2016): Understanding the Energy Yield of Photovoltaic Modules in Different Climates by Linear Performance Loss Analysis. Accepted for Publication in IET Renewable Power Generation.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[7]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IEC 60891: `Photovoltaic devices. Procedures for temperature and irradiance corrections to measured current voltage characteristics´, 2013.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[8]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IEC 61646: `Thin-film terrestrial photovoltaic (PV) modules - Design qualification and type approval´, 2013.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[9]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Schweiger, M., Herz, M., </a:t>
                      </a:r>
                      <a:r>
                        <a:rPr lang="en-US" sz="1100" dirty="0" err="1" smtClean="0"/>
                        <a:t>Kämmer</a:t>
                      </a:r>
                      <a:r>
                        <a:rPr lang="en-US" sz="1100" dirty="0" smtClean="0"/>
                        <a:t>, S., Herrmann, W.: ` Fabrication Tolerance of PV-Module I-V Correction Parameters for Different PV-Module Technologies and Impact on Energy Yield Prediction´. 29th European Photovoltaic Solar Energy Conference and Exhibition, Amsterdam, 2014, pp. 3227 - 3230.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[10]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Schweiger, M., Bonilla, J., Herrmann, W., Gerber, A., Rau, U.: `Performance Stability of Photovoltaic Modules in Different Climates´, manuscript under</a:t>
                      </a:r>
                      <a:r>
                        <a:rPr lang="en-US" sz="1100" baseline="0" dirty="0" smtClean="0"/>
                        <a:t> review</a:t>
                      </a:r>
                      <a:r>
                        <a:rPr lang="en-US" sz="1100" dirty="0" smtClean="0"/>
                        <a:t>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[11]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Herrmann, W., Schweiger, M.: `Soiling and self-cleaning of PV modules under the weather conditions of two locations in Arizona and South-East India´. 42nd Photovoltaic Specialist Conference (IEEE PVSC), New Orleans, United States, 2015, pp. 1-5.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57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[12]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M. Schweiger, W. Herrmann: Energy rating label for PV modules to improve energy yield prediction in different climates, 30th European Photovoltaic Solar Energy Conference and Exhibition, September 2015, Hamburg, Germany.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"/>
            <a:ext cx="8820472" cy="893850"/>
          </a:xfrm>
        </p:spPr>
        <p:txBody>
          <a:bodyPr/>
          <a:lstStyle/>
          <a:p>
            <a:r>
              <a:rPr lang="en-US" b="1" dirty="0" smtClean="0"/>
              <a:t>Introduction: </a:t>
            </a:r>
            <a:r>
              <a:rPr lang="en-US" dirty="0" smtClean="0"/>
              <a:t>Status Quo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27442" y="1052736"/>
            <a:ext cx="5324678" cy="4752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Sales price of PV modules based on STC measurements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Real operating conditions depend on climate and differ from STC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PV modules with different technologies show different performance characteristics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Huge uncertainties for energy yield estimation of thin-film PV modules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Relevant standards IEC 61853 part 1-4 not yet published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Indoor measurements are cost intensive, outdoor measurements are time intensive and depend on annual fluctuations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961367"/>
            <a:ext cx="3168353" cy="50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4967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Introduction</a:t>
            </a:r>
            <a:r>
              <a:rPr lang="en-US" b="1" dirty="0" smtClean="0">
                <a:ea typeface="宋体" charset="-122"/>
              </a:rPr>
              <a:t>: </a:t>
            </a:r>
            <a:r>
              <a:rPr lang="en-US" dirty="0" smtClean="0"/>
              <a:t>Outdoor test sites TÜV Rheinland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pic>
        <p:nvPicPr>
          <p:cNvPr id="6" name="Picture 2" descr="T:\435\Großprojekte\21221272_BMU_PVKLIMA\03_Arbeitsprogramm\AP2_Aufbau_Testfelder\Standorte\01_Partnerinfo\EY-Präsentation\gh_map_world_v7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11506" r="1819" b="15100"/>
          <a:stretch/>
        </p:blipFill>
        <p:spPr bwMode="auto">
          <a:xfrm>
            <a:off x="863601" y="2654884"/>
            <a:ext cx="6731000" cy="25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:\435\Großprojekte\21221272_BMU_PVKLIMA\03_Arbeitsprogramm\AP2_Aufbau_Testfelder\Standorte\05_Indien_Chennai\03_Wartungsreisen\2014-04_Slawik\pictures\20140405_145650.jpg"/>
          <p:cNvPicPr>
            <a:picLocks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496" y="2564904"/>
            <a:ext cx="25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5635309" y="3138180"/>
            <a:ext cx="557511" cy="569611"/>
            <a:chOff x="6235633" y="3023135"/>
            <a:chExt cx="557511" cy="668882"/>
          </a:xfrm>
        </p:grpSpPr>
        <p:sp>
          <p:nvSpPr>
            <p:cNvPr id="11" name="Ellipse 10"/>
            <p:cNvSpPr/>
            <p:nvPr/>
          </p:nvSpPr>
          <p:spPr bwMode="auto">
            <a:xfrm>
              <a:off x="6235633" y="3573074"/>
              <a:ext cx="124290" cy="118943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accent5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6309749" y="3023135"/>
              <a:ext cx="483395" cy="628795"/>
              <a:chOff x="1123919" y="3692017"/>
              <a:chExt cx="483395" cy="628795"/>
            </a:xfrm>
          </p:grpSpPr>
          <p:pic>
            <p:nvPicPr>
              <p:cNvPr id="13" name="Picture 31" descr="Indien"/>
              <p:cNvPicPr preferRelativeResize="0"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23919" y="3768988"/>
                <a:ext cx="483395" cy="3309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14" name="Gerade Verbindung 13"/>
              <p:cNvCxnSpPr/>
              <p:nvPr/>
            </p:nvCxnSpPr>
            <p:spPr bwMode="auto">
              <a:xfrm>
                <a:off x="1125962" y="3692017"/>
                <a:ext cx="0" cy="62879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alpha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4EBF0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005064"/>
            <a:ext cx="2520000" cy="1440000"/>
          </a:xfrm>
          <a:prstGeom prst="rect">
            <a:avLst/>
          </a:prstGeom>
          <a:ln>
            <a:noFill/>
          </a:ln>
          <a:effectLst>
            <a:outerShdw blurRad="292100" dist="139700" dir="8100000" algn="tr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4403593" y="2664635"/>
            <a:ext cx="551371" cy="538423"/>
            <a:chOff x="4977042" y="2379373"/>
            <a:chExt cx="551370" cy="628795"/>
          </a:xfrm>
        </p:grpSpPr>
        <p:sp>
          <p:nvSpPr>
            <p:cNvPr id="17" name="Ellipse 16"/>
            <p:cNvSpPr/>
            <p:nvPr/>
          </p:nvSpPr>
          <p:spPr bwMode="auto">
            <a:xfrm>
              <a:off x="4977042" y="2849405"/>
              <a:ext cx="124290" cy="11894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accent5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 rot="1184296">
              <a:off x="5106095" y="2379373"/>
              <a:ext cx="422317" cy="628795"/>
              <a:chOff x="847477" y="3950311"/>
              <a:chExt cx="422317" cy="628795"/>
            </a:xfrm>
          </p:grpSpPr>
          <p:pic>
            <p:nvPicPr>
              <p:cNvPr id="20" name="Picture 33" descr="italien"/>
              <p:cNvPicPr preferRelativeResize="0"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74683" y="3964606"/>
                <a:ext cx="395111" cy="270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21" name="Gerade Verbindung 20"/>
              <p:cNvCxnSpPr/>
              <p:nvPr/>
            </p:nvCxnSpPr>
            <p:spPr bwMode="auto">
              <a:xfrm>
                <a:off x="847477" y="3950311"/>
                <a:ext cx="0" cy="62879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alpha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4EBF0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2" name="Picture 2" descr="T:\435\Großprojekte\21221272_BMU_PVKLIMA\03_Arbeitsprogramm\AP2_Aufbau_Testfelder\Standorte\02_Deutschland_Köln\PV-KLIMA Fotos Köln\DSC_0278.JPG"/>
          <p:cNvPicPr>
            <a:picLocks noChangeArrowheads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980728"/>
            <a:ext cx="2520000" cy="1440000"/>
          </a:xfrm>
          <a:prstGeom prst="rect">
            <a:avLst/>
          </a:prstGeom>
          <a:ln>
            <a:noFill/>
          </a:ln>
          <a:effectLst>
            <a:outerShdw blurRad="292100" dist="139700" dir="8100000" algn="tr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4137732" y="2509918"/>
            <a:ext cx="472344" cy="555329"/>
            <a:chOff x="4931681" y="2115352"/>
            <a:chExt cx="472344" cy="670070"/>
          </a:xfrm>
        </p:grpSpPr>
        <p:sp>
          <p:nvSpPr>
            <p:cNvPr id="24" name="Ellipse 23"/>
            <p:cNvSpPr/>
            <p:nvPr/>
          </p:nvSpPr>
          <p:spPr bwMode="auto">
            <a:xfrm>
              <a:off x="4931681" y="2666479"/>
              <a:ext cx="124290" cy="118943"/>
            </a:xfrm>
            <a:prstGeom prst="ellipse">
              <a:avLst/>
            </a:prstGeom>
            <a:solidFill>
              <a:schemeClr val="accent6">
                <a:lumMod val="25000"/>
              </a:schemeClr>
            </a:solidFill>
            <a:ln w="3175" cap="flat" cmpd="sng" algn="ctr">
              <a:solidFill>
                <a:schemeClr val="accent5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5016635" y="2115352"/>
              <a:ext cx="387390" cy="628795"/>
              <a:chOff x="914400" y="3919213"/>
              <a:chExt cx="387390" cy="628795"/>
            </a:xfrm>
          </p:grpSpPr>
          <p:pic>
            <p:nvPicPr>
              <p:cNvPr id="26" name="Picture 25" descr="deutschland"/>
              <p:cNvPicPr preferRelativeResize="0"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14542" y="3921424"/>
                <a:ext cx="387248" cy="264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27" name="Gerade Verbindung 26"/>
              <p:cNvCxnSpPr/>
              <p:nvPr/>
            </p:nvCxnSpPr>
            <p:spPr bwMode="auto">
              <a:xfrm>
                <a:off x="914400" y="3919213"/>
                <a:ext cx="0" cy="62879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alpha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4EBF0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8" name="Picture 3"/>
          <p:cNvPicPr>
            <a:picLocks noChangeArrowheads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08" y="1215962"/>
            <a:ext cx="2520000" cy="1440000"/>
          </a:xfrm>
          <a:prstGeom prst="rect">
            <a:avLst/>
          </a:prstGeom>
          <a:ln>
            <a:noFill/>
          </a:ln>
          <a:effectLst>
            <a:outerShdw blurRad="292100" dist="139700" dir="10800000" algn="r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pieren 28"/>
          <p:cNvGrpSpPr/>
          <p:nvPr/>
        </p:nvGrpSpPr>
        <p:grpSpPr>
          <a:xfrm>
            <a:off x="2012634" y="2689465"/>
            <a:ext cx="514004" cy="530980"/>
            <a:chOff x="2612957" y="2574420"/>
            <a:chExt cx="514004" cy="628795"/>
          </a:xfrm>
        </p:grpSpPr>
        <p:sp>
          <p:nvSpPr>
            <p:cNvPr id="30" name="Ellipse 29"/>
            <p:cNvSpPr/>
            <p:nvPr/>
          </p:nvSpPr>
          <p:spPr bwMode="auto">
            <a:xfrm>
              <a:off x="2612957" y="3055205"/>
              <a:ext cx="124290" cy="1189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175" cap="flat" cmpd="sng" algn="ctr">
              <a:solidFill>
                <a:schemeClr val="accent5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1" name="Gruppieren 30"/>
            <p:cNvGrpSpPr/>
            <p:nvPr/>
          </p:nvGrpSpPr>
          <p:grpSpPr>
            <a:xfrm rot="889171">
              <a:off x="2743097" y="2574420"/>
              <a:ext cx="383864" cy="628795"/>
              <a:chOff x="1683038" y="3828059"/>
              <a:chExt cx="383864" cy="628795"/>
            </a:xfrm>
          </p:grpSpPr>
          <p:pic>
            <p:nvPicPr>
              <p:cNvPr id="32" name="Picture 50" descr="USA"/>
              <p:cNvPicPr preferRelativeResize="0"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83038" y="3835016"/>
                <a:ext cx="383864" cy="2628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33" name="Gerade Verbindung 32"/>
              <p:cNvCxnSpPr/>
              <p:nvPr/>
            </p:nvCxnSpPr>
            <p:spPr bwMode="auto">
              <a:xfrm>
                <a:off x="1683038" y="3828059"/>
                <a:ext cx="0" cy="62879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alpha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4EBF0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4" name="Gruppieren 33"/>
          <p:cNvGrpSpPr/>
          <p:nvPr/>
        </p:nvGrpSpPr>
        <p:grpSpPr>
          <a:xfrm>
            <a:off x="4909782" y="2887967"/>
            <a:ext cx="471627" cy="567557"/>
            <a:chOff x="5561238" y="1380098"/>
            <a:chExt cx="631376" cy="698454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5641259" y="1380098"/>
              <a:ext cx="551355" cy="628795"/>
              <a:chOff x="5521417" y="1610137"/>
              <a:chExt cx="551355" cy="628795"/>
            </a:xfrm>
          </p:grpSpPr>
          <p:pic>
            <p:nvPicPr>
              <p:cNvPr id="37" name="Picture 17" descr="Saudi-Arabien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521417" y="1612648"/>
                <a:ext cx="551355" cy="2815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38" name="Gerade Verbindung 37"/>
              <p:cNvCxnSpPr/>
              <p:nvPr/>
            </p:nvCxnSpPr>
            <p:spPr bwMode="auto">
              <a:xfrm>
                <a:off x="5521417" y="1610137"/>
                <a:ext cx="0" cy="62879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alpha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4EBF0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Ellipse 35"/>
            <p:cNvSpPr/>
            <p:nvPr/>
          </p:nvSpPr>
          <p:spPr bwMode="auto">
            <a:xfrm>
              <a:off x="5561238" y="1959609"/>
              <a:ext cx="166389" cy="118943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3175" cap="flat" cmpd="sng" algn="ctr">
              <a:solidFill>
                <a:schemeClr val="accent5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0192" y="4586514"/>
            <a:ext cx="2520000" cy="1440000"/>
          </a:xfrm>
          <a:prstGeom prst="rect">
            <a:avLst/>
          </a:prstGeom>
          <a:ln>
            <a:noFill/>
          </a:ln>
          <a:effectLst>
            <a:outerShdw blurRad="292100" dist="139700" dir="8100000" algn="tr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777280" y="9087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1. Tempe, Arizona</a:t>
            </a:r>
            <a:endParaRPr lang="en-US" dirty="0"/>
          </a:p>
        </p:txBody>
      </p:sp>
      <p:sp>
        <p:nvSpPr>
          <p:cNvPr id="41" name="Textfeld 40"/>
          <p:cNvSpPr txBox="1"/>
          <p:nvPr/>
        </p:nvSpPr>
        <p:spPr>
          <a:xfrm>
            <a:off x="527692" y="373873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Ancona, </a:t>
            </a:r>
            <a:r>
              <a:rPr lang="en-US" dirty="0"/>
              <a:t>I</a:t>
            </a:r>
            <a:r>
              <a:rPr lang="en-US" dirty="0" smtClean="0"/>
              <a:t>taly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7020272" y="10024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3. Cologne, Germany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7474024" y="22985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Chennai, India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6387008" y="5754960"/>
            <a:ext cx="1713384" cy="3383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Thuwal</a:t>
            </a:r>
            <a:r>
              <a:rPr lang="en-US" dirty="0" smtClean="0"/>
              <a:t>, Saudi-Arabia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4967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Introduction</a:t>
            </a:r>
            <a:r>
              <a:rPr lang="en-US" b="1" dirty="0" smtClean="0">
                <a:ea typeface="宋体" charset="-122"/>
              </a:rPr>
              <a:t>: </a:t>
            </a:r>
            <a:r>
              <a:rPr lang="en-US" dirty="0" smtClean="0"/>
              <a:t>Module Performance Ratio (MPR)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067944" y="1052736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Discrepancy in energy yield after one year:</a:t>
            </a:r>
            <a:br>
              <a:rPr lang="en-US" sz="1800" b="1" dirty="0" smtClean="0"/>
            </a:br>
            <a:r>
              <a:rPr lang="en-US" sz="1800" b="1" dirty="0" smtClean="0"/>
              <a:t>(based on stated nominal power)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23%</a:t>
            </a:r>
            <a:r>
              <a:rPr lang="en-US" sz="1800" dirty="0" smtClean="0"/>
              <a:t> Difference in Chennai (tropical)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21%</a:t>
            </a:r>
            <a:r>
              <a:rPr lang="en-US" sz="1800" dirty="0" smtClean="0"/>
              <a:t> Difference in Tempe (semi-desert)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14%</a:t>
            </a:r>
            <a:r>
              <a:rPr lang="en-US" sz="1800" dirty="0" smtClean="0"/>
              <a:t> Difference in Cologne (moderate)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12%</a:t>
            </a:r>
            <a:r>
              <a:rPr lang="en-US" sz="1800" dirty="0" smtClean="0"/>
              <a:t> Difference in Ancona (</a:t>
            </a:r>
            <a:r>
              <a:rPr lang="en-US" sz="1800" dirty="0" err="1" smtClean="0"/>
              <a:t>mediterranean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algn="ctr"/>
            <a:r>
              <a:rPr lang="en-US" sz="1800" dirty="0" smtClean="0"/>
              <a:t>(Operating efficiency of PV modules in the range of 6.7% to 18.4%)</a:t>
            </a:r>
            <a:endParaRPr lang="en-US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211"/>
          <a:stretch/>
        </p:blipFill>
        <p:spPr>
          <a:xfrm>
            <a:off x="-508" y="945296"/>
            <a:ext cx="3903105" cy="5074504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86569"/>
              </p:ext>
            </p:extLst>
          </p:nvPr>
        </p:nvGraphicFramePr>
        <p:xfrm>
          <a:off x="5187627" y="4077072"/>
          <a:ext cx="2768749" cy="159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" name="Formel" r:id="rId5" imgW="1892160" imgH="1117440" progId="Equation.3">
                  <p:embed/>
                </p:oleObj>
              </mc:Choice>
              <mc:Fallback>
                <p:oleObj name="Formel" r:id="rId5" imgW="1892160" imgH="111744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627" y="4077072"/>
                        <a:ext cx="2768749" cy="1598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96746" cy="8938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 smtClean="0"/>
              <a:t>Linear performance Loss Analysis (LPLA)</a:t>
            </a:r>
            <a:endParaRPr lang="en-US" b="1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777153"/>
              </p:ext>
            </p:extLst>
          </p:nvPr>
        </p:nvGraphicFramePr>
        <p:xfrm>
          <a:off x="35496" y="931004"/>
          <a:ext cx="9005193" cy="134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Formel" r:id="rId4" imgW="5816520" imgH="888840" progId="Equation.3">
                  <p:embed/>
                </p:oleObj>
              </mc:Choice>
              <mc:Fallback>
                <p:oleObj name="Formel" r:id="rId4" imgW="58165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931004"/>
                        <a:ext cx="9005193" cy="134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6561" y="1800952"/>
            <a:ext cx="5029935" cy="42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5" y="2636912"/>
            <a:ext cx="3611025" cy="3215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The MPR would be 100% if the efficiency would be always the same like for STC and independent of operating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Linear </a:t>
            </a:r>
            <a:r>
              <a:rPr lang="en-US" sz="1800" dirty="0" smtClean="0"/>
              <a:t>approach of individual loss mechanisms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Second order </a:t>
            </a:r>
            <a:r>
              <a:rPr lang="en-US" sz="1800" dirty="0" smtClean="0"/>
              <a:t>effects are neglected</a:t>
            </a:r>
            <a:endParaRPr lang="en-US" sz="18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6223992" y="4653136"/>
            <a:ext cx="2592288" cy="59949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059832" y="1340768"/>
            <a:ext cx="604867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9807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LPLA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750" y="2"/>
            <a:ext cx="84967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400">
                <a:latin typeface="Arial"/>
                <a:ea typeface="+mj-ea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2"/>
                </a:solidFill>
              </a:defRPr>
            </a:lvl2pPr>
            <a:lvl3pPr eaLnBrk="0" hangingPunct="0">
              <a:defRPr sz="2400">
                <a:solidFill>
                  <a:schemeClr val="tx2"/>
                </a:solidFill>
              </a:defRPr>
            </a:lvl3pPr>
            <a:lvl4pPr eaLnBrk="0" hangingPunct="0">
              <a:defRPr sz="2400">
                <a:solidFill>
                  <a:schemeClr val="tx2"/>
                </a:solidFill>
              </a:defRPr>
            </a:lvl4pPr>
            <a:lvl5pPr eaLnBrk="0" hangingPunct="0">
              <a:defRPr sz="2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Linear performance Loss Analysis (LPLA)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pic>
        <p:nvPicPr>
          <p:cNvPr id="36" name="Grafik 3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99" y="3544950"/>
            <a:ext cx="1980000" cy="1260000"/>
          </a:xfrm>
          <a:prstGeom prst="rect">
            <a:avLst/>
          </a:prstGeom>
        </p:spPr>
      </p:pic>
      <p:pic>
        <p:nvPicPr>
          <p:cNvPr id="37" name="Grafik 3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000" y="4788000"/>
            <a:ext cx="1800000" cy="12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9" y="972000"/>
            <a:ext cx="180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Grafik 38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0" y="972000"/>
            <a:ext cx="1980000" cy="1260000"/>
          </a:xfrm>
          <a:prstGeom prst="rect">
            <a:avLst/>
          </a:prstGeom>
        </p:spPr>
      </p:pic>
      <p:pic>
        <p:nvPicPr>
          <p:cNvPr id="40" name="Grafik 39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0000" y="2258475"/>
            <a:ext cx="1980000" cy="12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Grafik 4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2268000"/>
            <a:ext cx="1800000" cy="1260000"/>
          </a:xfrm>
          <a:prstGeom prst="rect">
            <a:avLst/>
          </a:prstGeom>
        </p:spPr>
      </p:pic>
      <p:pic>
        <p:nvPicPr>
          <p:cNvPr id="42" name="Grafik 4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564000"/>
            <a:ext cx="1800000" cy="1260000"/>
          </a:xfrm>
          <a:prstGeom prst="rect">
            <a:avLst/>
          </a:prstGeom>
        </p:spPr>
      </p:pic>
      <p:pic>
        <p:nvPicPr>
          <p:cNvPr id="43" name="Grafik 42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/>
          <a:stretch/>
        </p:blipFill>
        <p:spPr bwMode="auto">
          <a:xfrm>
            <a:off x="4140000" y="4788000"/>
            <a:ext cx="1980000" cy="12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Kreuz 43"/>
          <p:cNvSpPr/>
          <p:nvPr/>
        </p:nvSpPr>
        <p:spPr bwMode="auto">
          <a:xfrm>
            <a:off x="2772000" y="1440000"/>
            <a:ext cx="360000" cy="360040"/>
          </a:xfrm>
          <a:prstGeom prst="plus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Pfeil nach rechts 44"/>
          <p:cNvSpPr/>
          <p:nvPr/>
        </p:nvSpPr>
        <p:spPr bwMode="auto">
          <a:xfrm>
            <a:off x="6300192" y="1440000"/>
            <a:ext cx="648072" cy="387252"/>
          </a:xfrm>
          <a:prstGeom prst="rightArrow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546032" y="934125"/>
            <a:ext cx="914400" cy="45110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000" b="1" dirty="0" err="1" smtClean="0"/>
              <a:t>MPR</a:t>
            </a:r>
            <a:r>
              <a:rPr lang="en-US" sz="2000" b="1" baseline="-25000" dirty="0" err="1" smtClean="0"/>
              <a:t>Estimated</a:t>
            </a:r>
            <a:r>
              <a:rPr lang="en-US" sz="2000" b="1" dirty="0" smtClean="0"/>
              <a:t> =</a:t>
            </a:r>
          </a:p>
          <a:p>
            <a:pPr algn="ctr"/>
            <a:endParaRPr lang="en-US" sz="2400" baseline="-25000" dirty="0" smtClean="0"/>
          </a:p>
          <a:p>
            <a:pPr algn="ctr"/>
            <a:r>
              <a:rPr lang="en-US" dirty="0" err="1" smtClean="0"/>
              <a:t>ΔMPR</a:t>
            </a:r>
            <a:r>
              <a:rPr lang="en-US" baseline="-25000" dirty="0" err="1" smtClean="0"/>
              <a:t>Temperature</a:t>
            </a:r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+</a:t>
            </a:r>
          </a:p>
          <a:p>
            <a:pPr algn="ctr"/>
            <a:endParaRPr lang="en-US" sz="14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ΔMPR</a:t>
            </a:r>
            <a:r>
              <a:rPr lang="en-US" baseline="-25000" dirty="0" err="1" smtClean="0"/>
              <a:t>Low</a:t>
            </a:r>
            <a:r>
              <a:rPr lang="en-US" baseline="-25000" dirty="0" smtClean="0"/>
              <a:t> Irradiance</a:t>
            </a:r>
          </a:p>
          <a:p>
            <a:pPr algn="ctr"/>
            <a:endParaRPr lang="en-US" baseline="-250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+</a:t>
            </a:r>
          </a:p>
          <a:p>
            <a:pPr algn="ctr"/>
            <a:endParaRPr lang="en-US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dirty="0" err="1" smtClean="0"/>
              <a:t>ΔMPR</a:t>
            </a:r>
            <a:r>
              <a:rPr lang="en-US" baseline="-25000" dirty="0" err="1" smtClean="0"/>
              <a:t>Angular</a:t>
            </a:r>
            <a:r>
              <a:rPr lang="en-US" baseline="-25000" dirty="0" smtClean="0"/>
              <a:t> Effects</a:t>
            </a:r>
          </a:p>
          <a:p>
            <a:pPr algn="ctr"/>
            <a:endParaRPr lang="en-US" baseline="-250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+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dirty="0" err="1" smtClean="0"/>
              <a:t>ΔMPR</a:t>
            </a:r>
            <a:r>
              <a:rPr lang="en-US" baseline="-25000" dirty="0" err="1" smtClean="0"/>
              <a:t>Spectral</a:t>
            </a:r>
            <a:r>
              <a:rPr lang="en-US" baseline="-25000" dirty="0" smtClean="0"/>
              <a:t> Effects</a:t>
            </a:r>
            <a:endParaRPr lang="en-US" dirty="0" smtClean="0"/>
          </a:p>
        </p:txBody>
      </p:sp>
      <p:sp>
        <p:nvSpPr>
          <p:cNvPr id="47" name="Textfeld 46"/>
          <p:cNvSpPr txBox="1"/>
          <p:nvPr/>
        </p:nvSpPr>
        <p:spPr>
          <a:xfrm>
            <a:off x="0" y="972000"/>
            <a:ext cx="914400" cy="1356987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Weighted Operating Temperature</a:t>
            </a:r>
            <a:endParaRPr lang="en-US" b="1" dirty="0"/>
          </a:p>
        </p:txBody>
      </p:sp>
      <p:sp>
        <p:nvSpPr>
          <p:cNvPr id="48" name="Textfeld 47"/>
          <p:cNvSpPr txBox="1"/>
          <p:nvPr/>
        </p:nvSpPr>
        <p:spPr>
          <a:xfrm>
            <a:off x="3420000" y="980728"/>
            <a:ext cx="575936" cy="129062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Temperature Coefficient</a:t>
            </a:r>
            <a:endParaRPr lang="en-US" b="1" dirty="0"/>
          </a:p>
        </p:txBody>
      </p:sp>
      <p:sp>
        <p:nvSpPr>
          <p:cNvPr id="49" name="Textfeld 48"/>
          <p:cNvSpPr txBox="1"/>
          <p:nvPr/>
        </p:nvSpPr>
        <p:spPr>
          <a:xfrm>
            <a:off x="0" y="2340000"/>
            <a:ext cx="914400" cy="1088879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Low Irradiance Profile</a:t>
            </a:r>
            <a:endParaRPr lang="en-US" b="1" dirty="0"/>
          </a:p>
        </p:txBody>
      </p:sp>
      <p:sp>
        <p:nvSpPr>
          <p:cNvPr id="50" name="Textfeld 49"/>
          <p:cNvSpPr txBox="1"/>
          <p:nvPr/>
        </p:nvSpPr>
        <p:spPr>
          <a:xfrm>
            <a:off x="0" y="3440165"/>
            <a:ext cx="914400" cy="1356987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Angular Irradiance Profile </a:t>
            </a:r>
            <a:endParaRPr lang="en-US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0" y="4766730"/>
            <a:ext cx="914400" cy="1356987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Average Spectral Irradiance</a:t>
            </a:r>
            <a:endParaRPr lang="en-US" b="1" dirty="0"/>
          </a:p>
        </p:txBody>
      </p:sp>
      <p:sp>
        <p:nvSpPr>
          <p:cNvPr id="52" name="Kreuz 51"/>
          <p:cNvSpPr/>
          <p:nvPr/>
        </p:nvSpPr>
        <p:spPr bwMode="auto">
          <a:xfrm>
            <a:off x="2772000" y="2664000"/>
            <a:ext cx="360000" cy="360040"/>
          </a:xfrm>
          <a:prstGeom prst="plus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Kreuz 52"/>
          <p:cNvSpPr/>
          <p:nvPr/>
        </p:nvSpPr>
        <p:spPr bwMode="auto">
          <a:xfrm>
            <a:off x="2772000" y="3924000"/>
            <a:ext cx="360000" cy="360040"/>
          </a:xfrm>
          <a:prstGeom prst="plus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Kreuz 53"/>
          <p:cNvSpPr/>
          <p:nvPr/>
        </p:nvSpPr>
        <p:spPr bwMode="auto">
          <a:xfrm>
            <a:off x="2772000" y="5292000"/>
            <a:ext cx="360000" cy="360040"/>
          </a:xfrm>
          <a:prstGeom prst="plus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242346" y="2271350"/>
            <a:ext cx="753590" cy="129062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Low Irradiance Behavior</a:t>
            </a:r>
            <a:endParaRPr lang="en-US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3419872" y="3506530"/>
            <a:ext cx="576064" cy="129062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Angular Response</a:t>
            </a:r>
            <a:endParaRPr lang="en-US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3420000" y="4793704"/>
            <a:ext cx="575936" cy="129062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US" b="1" dirty="0" smtClean="0"/>
              <a:t>Spectral Response</a:t>
            </a:r>
            <a:endParaRPr lang="en-US" b="1" dirty="0"/>
          </a:p>
        </p:txBody>
      </p:sp>
      <p:sp>
        <p:nvSpPr>
          <p:cNvPr id="58" name="Pfeil nach rechts 57"/>
          <p:cNvSpPr/>
          <p:nvPr/>
        </p:nvSpPr>
        <p:spPr bwMode="auto">
          <a:xfrm>
            <a:off x="6300000" y="2664000"/>
            <a:ext cx="648072" cy="387252"/>
          </a:xfrm>
          <a:prstGeom prst="rightArrow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Pfeil nach rechts 58"/>
          <p:cNvSpPr/>
          <p:nvPr/>
        </p:nvSpPr>
        <p:spPr bwMode="auto">
          <a:xfrm>
            <a:off x="6300192" y="3924000"/>
            <a:ext cx="648072" cy="387252"/>
          </a:xfrm>
          <a:prstGeom prst="rightArrow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Pfeil nach rechts 59"/>
          <p:cNvSpPr/>
          <p:nvPr/>
        </p:nvSpPr>
        <p:spPr bwMode="auto">
          <a:xfrm>
            <a:off x="6300192" y="5292000"/>
            <a:ext cx="648072" cy="387252"/>
          </a:xfrm>
          <a:prstGeom prst="rightArrow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5" name="Picture 3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/>
          <a:stretch/>
        </p:blipFill>
        <p:spPr bwMode="auto">
          <a:xfrm>
            <a:off x="-1" y="2213129"/>
            <a:ext cx="4688433" cy="265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96746" cy="8938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/>
              <a:t>Linear performance Loss Analysis (LPLA)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9032"/>
              </p:ext>
            </p:extLst>
          </p:nvPr>
        </p:nvGraphicFramePr>
        <p:xfrm>
          <a:off x="35496" y="931004"/>
          <a:ext cx="9005193" cy="134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1" name="Formel" r:id="rId5" imgW="5816520" imgH="888840" progId="Equation.3">
                  <p:embed/>
                </p:oleObj>
              </mc:Choice>
              <mc:Fallback>
                <p:oleObj name="Formel" r:id="rId5" imgW="58165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931004"/>
                        <a:ext cx="9005193" cy="134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57083"/>
              </p:ext>
            </p:extLst>
          </p:nvPr>
        </p:nvGraphicFramePr>
        <p:xfrm>
          <a:off x="5364088" y="3212976"/>
          <a:ext cx="3500256" cy="110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2" name="Formel" r:id="rId7" imgW="2120900" imgH="736600" progId="Equation.3">
                  <p:embed/>
                </p:oleObj>
              </mc:Choice>
              <mc:Fallback>
                <p:oleObj name="Formel" r:id="rId7" imgW="2120900" imgH="736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212976"/>
                        <a:ext cx="3500256" cy="1108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11813"/>
              </p:ext>
            </p:extLst>
          </p:nvPr>
        </p:nvGraphicFramePr>
        <p:xfrm>
          <a:off x="5389806" y="1988840"/>
          <a:ext cx="338437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3" name="Formel" r:id="rId9" imgW="2286000" imgH="736600" progId="Equation.3">
                  <p:embed/>
                </p:oleObj>
              </mc:Choice>
              <mc:Fallback>
                <p:oleObj name="Formel" r:id="rId9" imgW="2286000" imgH="736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806" y="1988840"/>
                        <a:ext cx="3384375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49060"/>
              </p:ext>
            </p:extLst>
          </p:nvPr>
        </p:nvGraphicFramePr>
        <p:xfrm>
          <a:off x="4572000" y="4496900"/>
          <a:ext cx="4500330" cy="145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4" name="Formel" r:id="rId11" imgW="4203700" imgH="1295400" progId="Equation.3">
                  <p:embed/>
                </p:oleObj>
              </mc:Choice>
              <mc:Fallback>
                <p:oleObj name="Formel" r:id="rId11" imgW="4203700" imgH="1295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96900"/>
                        <a:ext cx="4500330" cy="1452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65685"/>
              </p:ext>
            </p:extLst>
          </p:nvPr>
        </p:nvGraphicFramePr>
        <p:xfrm>
          <a:off x="216024" y="4991690"/>
          <a:ext cx="388843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5" name="Formel" r:id="rId13" imgW="2451100" imgH="736600" progId="Equation.3">
                  <p:embed/>
                </p:oleObj>
              </mc:Choice>
              <mc:Fallback>
                <p:oleObj name="Formel" r:id="rId13" imgW="2451100" imgH="736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4" y="4991690"/>
                        <a:ext cx="3888432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 bwMode="auto">
          <a:xfrm>
            <a:off x="3059832" y="1340768"/>
            <a:ext cx="604867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4168" y="9807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LPLA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8600" y="6345238"/>
            <a:ext cx="685800" cy="323850"/>
          </a:xfrm>
        </p:spPr>
        <p:txBody>
          <a:bodyPr/>
          <a:lstStyle/>
          <a:p>
            <a:pPr>
              <a:defRPr/>
            </a:pPr>
            <a:fld id="{A59737EE-6D6B-4FC2-820B-A8CC40D22E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2"/>
            <a:ext cx="8424738" cy="893850"/>
          </a:xfrm>
        </p:spPr>
        <p:txBody>
          <a:bodyPr/>
          <a:lstStyle/>
          <a:p>
            <a:pPr lvl="0"/>
            <a:r>
              <a:rPr lang="en-US" b="1" dirty="0" smtClean="0"/>
              <a:t>Required </a:t>
            </a:r>
            <a:r>
              <a:rPr lang="en-US" b="1" dirty="0"/>
              <a:t>Data </a:t>
            </a:r>
            <a:r>
              <a:rPr lang="en-US" b="1" dirty="0" smtClean="0"/>
              <a:t>Sets: </a:t>
            </a:r>
            <a:r>
              <a:rPr lang="en-US" dirty="0" smtClean="0"/>
              <a:t>Low irradiance behavior</a:t>
            </a:r>
            <a:endParaRPr lang="en-US" dirty="0"/>
          </a:p>
        </p:txBody>
      </p:sp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1052736"/>
            <a:ext cx="396044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1306"/>
              </p:ext>
            </p:extLst>
          </p:nvPr>
        </p:nvGraphicFramePr>
        <p:xfrm>
          <a:off x="318980" y="4725146"/>
          <a:ext cx="4536503" cy="1224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871"/>
                <a:gridCol w="934082"/>
                <a:gridCol w="881826"/>
                <a:gridCol w="934082"/>
                <a:gridCol w="882642"/>
              </a:tblGrid>
              <a:tr h="42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∆MPR</a:t>
                      </a:r>
                      <a:r>
                        <a:rPr lang="en-US" sz="1000" baseline="-25000" dirty="0" smtClean="0">
                          <a:effectLst/>
                        </a:rPr>
                        <a:t>LIRR</a:t>
                      </a:r>
                      <a:r>
                        <a:rPr lang="en-US" sz="1000" dirty="0" smtClean="0">
                          <a:effectLst/>
                        </a:rPr>
                        <a:t> Min.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Sample type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∆MPR</a:t>
                      </a:r>
                      <a:r>
                        <a:rPr lang="en-US" sz="1000" baseline="-25000" dirty="0" smtClean="0">
                          <a:effectLst/>
                        </a:rPr>
                        <a:t>LIRR</a:t>
                      </a:r>
                      <a:r>
                        <a:rPr lang="en-US" sz="1000" dirty="0" smtClean="0">
                          <a:effectLst/>
                        </a:rPr>
                        <a:t> Max.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Sample type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Ancona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0.33 %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CdTe 2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-3.21 %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CIGS 4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Tempe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0.26 %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CdTe 1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-1.82 %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CIGS 2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Chennai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0.63 %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CdTe 1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-2.86 %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CIGS 4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Cologne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1.13 %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CdTe 2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-3.63 %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2700655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CIGS 2</a:t>
                      </a:r>
                      <a:endParaRPr lang="en-US" sz="12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Energy Rating and Module Performance Modeling Workshop (30-31 March 2017, SUPSI, </a:t>
            </a:r>
            <a:r>
              <a:rPr lang="en-US" dirty="0" err="1" smtClean="0"/>
              <a:t>Canobbio</a:t>
            </a:r>
            <a:r>
              <a:rPr lang="en-US" dirty="0" smtClean="0"/>
              <a:t>-Lugano, Switzerland)</a:t>
            </a:r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30.03.2017</a:t>
            </a:r>
            <a:endParaRPr lang="en-US" dirty="0"/>
          </a:p>
        </p:txBody>
      </p:sp>
      <p:pic>
        <p:nvPicPr>
          <p:cNvPr id="50232" name="Picture 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" y="980728"/>
            <a:ext cx="5121664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8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544"/>
  <p:tag name="MIO_UPDATE" val="True"/>
  <p:tag name="MIO_VERSION" val="21.12.2012 14:43:33"/>
  <p:tag name="MIO_DBID" val="0697DB97-ABE8-48BD-A7C2-0968716355E1"/>
  <p:tag name="MIO_LASTDOWNLOADED" val="21.12.2012 14:43: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fa51a51-ac4e-47b9-b5a1-9b0de22fb7dd"/>
  <p:tag name="MIO_EK" val="258"/>
  <p:tag name="MIO_UPDATE" val="True"/>
  <p:tag name="MIO_VERSION" val="09.11.2011 17:07:06"/>
  <p:tag name="MIO_DBID" val="0697DB97-ABE8-48BD-A7C2-0968716355E1"/>
  <p:tag name="MIO_LASTDOWNLOADED" val="22.07.2014 17:19:49"/>
  <p:tag name="MIO_OBJECTNAME" val="Saudi-Arabien"/>
  <p:tag name="MIO_LASTEDITORNAME" val="empower enterpri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f62c2f3-4be2-4579-8004-69c0ca15c850"/>
  <p:tag name="MIO_EK" val="248"/>
  <p:tag name="MIO_UPDATE" val="True"/>
  <p:tag name="MIO_VERSION" val="09.11.2011 17:03:49"/>
  <p:tag name="MIO_DBID" val="0697DB97-ABE8-48BD-A7C2-0968716355E1"/>
  <p:tag name="MIO_LASTDOWNLOADED" val="22.07.2014 17:19:03"/>
  <p:tag name="MIO_OBJECTNAME" val="USA"/>
  <p:tag name="MIO_LASTEDITORNAME" val="empower enterpri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911ec65-de49-4ada-b1f0-7d495cb6674e"/>
  <p:tag name="MIO_EK" val="251"/>
  <p:tag name="MIO_UPDATE" val="True"/>
  <p:tag name="MIO_VERSION" val="09.11.2011 17:04:16"/>
  <p:tag name="MIO_DBID" val="0697DB97-ABE8-48BD-A7C2-0968716355E1"/>
  <p:tag name="MIO_LASTDOWNLOADED" val="22.07.2014 17:19:36"/>
  <p:tag name="MIO_OBJECTNAME" val="Deutschland"/>
  <p:tag name="MIO_LASTEDITORNAME" val="empower enterpri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0d109ba-a097-4611-9a22-b6950f1781e2"/>
  <p:tag name="MIO_EK" val="249"/>
  <p:tag name="MIO_UPDATE" val="True"/>
  <p:tag name="MIO_VERSION" val="09.11.2011 17:03:58"/>
  <p:tag name="MIO_DBID" val="0697DB97-ABE8-48BD-A7C2-0968716355E1"/>
  <p:tag name="MIO_LASTDOWNLOADED" val="22.07.2014 17:20:14"/>
  <p:tag name="MIO_OBJECTNAME" val="Italien"/>
  <p:tag name="MIO_LASTEDITORNAME" val="empower enterpri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90f96be-c3a9-4694-b7d0-83db1081455d"/>
  <p:tag name="MIO_EK" val="235"/>
  <p:tag name="MIO_UPDATE" val="True"/>
  <p:tag name="MIO_VERSION" val="09.11.2011 17:01:30"/>
  <p:tag name="MIO_DBID" val="0697DB97-ABE8-48BD-A7C2-0968716355E1"/>
  <p:tag name="MIO_LASTDOWNLOADED" val="22.07.2014 17:20:34"/>
  <p:tag name="MIO_OBJECTNAME" val="Indien"/>
  <p:tag name="MIO_LASTEDITORNAME" val="empower enterpri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b248aec-a576-45ea-b117-ca3c679a5d4c"/>
  <p:tag name="MIO_EK" val="1197"/>
  <p:tag name="MIO_UPDATE" val="True"/>
  <p:tag name="MIO_VERSION" val="12.05.2014 17:29:10"/>
  <p:tag name="MIO_DBID" val="0697DB97-ABE8-48BD-A7C2-0968716355E1"/>
  <p:tag name="MIO_LASTDOWNLOADED" val="01.07.2014 10:23:14"/>
  <p:tag name="MIO_OBJECTNAME" val="Textbox links einfach"/>
  <p:tag name="MIO_LASTEDITORNAME" val="(empower enterprise)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9d42d59-761e-4422-881f-75844a9469fc"/>
  <p:tag name="MIO_EK" val="606"/>
  <p:tag name="MIO_UPDATE" val="True"/>
  <p:tag name="MIO_VERSION" val="08.02.2012 15:32:31"/>
  <p:tag name="MIO_DBID" val="0697DB97-ABE8-48BD-A7C2-0968716355E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9d42d59-761e-4422-881f-75844a9469fc"/>
  <p:tag name="MIO_EK" val="606"/>
  <p:tag name="MIO_UPDATE" val="True"/>
  <p:tag name="MIO_VERSION" val="08.02.2012 15:32:31"/>
  <p:tag name="MIO_DBID" val="0697DB97-ABE8-48BD-A7C2-0968716355E1"/>
</p:tagLst>
</file>

<file path=ppt/theme/theme1.xml><?xml version="1.0" encoding="utf-8"?>
<a:theme xmlns:a="http://schemas.openxmlformats.org/drawingml/2006/main" name="1_blank">
  <a:themeElements>
    <a:clrScheme name="Tüv Rheinland">
      <a:dk1>
        <a:srgbClr val="000000"/>
      </a:dk1>
      <a:lt1>
        <a:srgbClr val="FFFFFF"/>
      </a:lt1>
      <a:dk2>
        <a:srgbClr val="0073B9"/>
      </a:dk2>
      <a:lt2>
        <a:srgbClr val="CED3D7"/>
      </a:lt2>
      <a:accent1>
        <a:srgbClr val="91AFDC"/>
      </a:accent1>
      <a:accent2>
        <a:srgbClr val="BED2F0"/>
      </a:accent2>
      <a:accent3>
        <a:srgbClr val="C3DCC3"/>
      </a:accent3>
      <a:accent4>
        <a:srgbClr val="F0DC96"/>
      </a:accent4>
      <a:accent5>
        <a:srgbClr val="EBC3AF"/>
      </a:accent5>
      <a:accent6>
        <a:srgbClr val="D7E1F5"/>
      </a:accent6>
      <a:hlink>
        <a:srgbClr val="82A0CD"/>
      </a:hlink>
      <a:folHlink>
        <a:srgbClr val="DE952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>
              <a:alpha val="8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4EBF0">
                  <a:alpha val="8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Microsoft Office PowerPoint</Application>
  <PresentationFormat>Bildschirmpräsentation (4:3)</PresentationFormat>
  <Paragraphs>346</Paragraphs>
  <Slides>21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1_blank</vt:lpstr>
      <vt:lpstr>Formel</vt:lpstr>
      <vt:lpstr>New Approach for Energy Yield Assessment with  Linear Performance Loss Analysis (LPLA)</vt:lpstr>
      <vt:lpstr>PowerPoint-Präsentation</vt:lpstr>
      <vt:lpstr>Introduction: Status Quo</vt:lpstr>
      <vt:lpstr>PowerPoint-Präsentation</vt:lpstr>
      <vt:lpstr>PowerPoint-Präsentation</vt:lpstr>
      <vt:lpstr>Linear performance Loss Analysis (LPLA)</vt:lpstr>
      <vt:lpstr>PowerPoint-Präsentation</vt:lpstr>
      <vt:lpstr>Linear performance Loss Analysis (LPLA)</vt:lpstr>
      <vt:lpstr>Required Data Sets: Low irradiance behavior</vt:lpstr>
      <vt:lpstr>Required Data Sets: Angular response</vt:lpstr>
      <vt:lpstr>Required Data Sets: Spectral effects</vt:lpstr>
      <vt:lpstr>Required Data Sets: Temperature losses</vt:lpstr>
      <vt:lpstr>Required Data Sets: Temperature losses</vt:lpstr>
      <vt:lpstr>Specifications of Required Data Sets </vt:lpstr>
      <vt:lpstr>Specifications of Required Data Sets </vt:lpstr>
      <vt:lpstr>PowerPoint-Präsentation</vt:lpstr>
      <vt:lpstr>Results: Quantifying the Impact on Energy Yield by LPLA</vt:lpstr>
      <vt:lpstr>PowerPoint-Präsentation</vt:lpstr>
      <vt:lpstr>PowerPoint-Präsentation</vt:lpstr>
      <vt:lpstr>PowerPoint-Präsentation</vt:lpstr>
      <vt:lpstr>PowerPoint-Präsentation</vt:lpstr>
    </vt:vector>
  </TitlesOfParts>
  <Company>mio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schweigm</dc:creator>
  <cp:lastModifiedBy>Markus Schweiger</cp:lastModifiedBy>
  <cp:revision>894</cp:revision>
  <cp:lastPrinted>2017-03-13T05:54:16Z</cp:lastPrinted>
  <dcterms:created xsi:type="dcterms:W3CDTF">2012-12-21T13:43:33Z</dcterms:created>
  <dcterms:modified xsi:type="dcterms:W3CDTF">2017-03-30T08:44:10Z</dcterms:modified>
</cp:coreProperties>
</file>